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90"/>
  </p:notesMasterIdLst>
  <p:sldIdLst>
    <p:sldId id="256" r:id="rId2"/>
    <p:sldId id="258" r:id="rId3"/>
    <p:sldId id="259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67" r:id="rId13"/>
    <p:sldId id="264" r:id="rId14"/>
    <p:sldId id="292" r:id="rId15"/>
    <p:sldId id="293" r:id="rId16"/>
    <p:sldId id="294" r:id="rId17"/>
    <p:sldId id="295" r:id="rId18"/>
    <p:sldId id="298" r:id="rId19"/>
    <p:sldId id="315" r:id="rId20"/>
    <p:sldId id="316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4" r:id="rId29"/>
    <p:sldId id="346" r:id="rId30"/>
    <p:sldId id="325" r:id="rId31"/>
    <p:sldId id="344" r:id="rId32"/>
    <p:sldId id="345" r:id="rId33"/>
    <p:sldId id="331" r:id="rId34"/>
    <p:sldId id="326" r:id="rId35"/>
    <p:sldId id="327" r:id="rId36"/>
    <p:sldId id="328" r:id="rId37"/>
    <p:sldId id="329" r:id="rId38"/>
    <p:sldId id="330" r:id="rId39"/>
    <p:sldId id="296" r:id="rId40"/>
    <p:sldId id="332" r:id="rId41"/>
    <p:sldId id="341" r:id="rId42"/>
    <p:sldId id="333" r:id="rId43"/>
    <p:sldId id="342" r:id="rId44"/>
    <p:sldId id="334" r:id="rId45"/>
    <p:sldId id="335" r:id="rId46"/>
    <p:sldId id="343" r:id="rId47"/>
    <p:sldId id="336" r:id="rId48"/>
    <p:sldId id="337" r:id="rId49"/>
    <p:sldId id="338" r:id="rId50"/>
    <p:sldId id="340" r:id="rId51"/>
    <p:sldId id="339" r:id="rId52"/>
    <p:sldId id="297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262" r:id="rId70"/>
    <p:sldId id="263" r:id="rId71"/>
    <p:sldId id="265" r:id="rId72"/>
    <p:sldId id="266" r:id="rId73"/>
    <p:sldId id="268" r:id="rId74"/>
    <p:sldId id="269" r:id="rId75"/>
    <p:sldId id="270" r:id="rId76"/>
    <p:sldId id="271" r:id="rId77"/>
    <p:sldId id="272" r:id="rId78"/>
    <p:sldId id="273" r:id="rId79"/>
    <p:sldId id="274" r:id="rId80"/>
    <p:sldId id="275" r:id="rId81"/>
    <p:sldId id="276" r:id="rId82"/>
    <p:sldId id="277" r:id="rId83"/>
    <p:sldId id="278" r:id="rId84"/>
    <p:sldId id="279" r:id="rId85"/>
    <p:sldId id="280" r:id="rId86"/>
    <p:sldId id="281" r:id="rId87"/>
    <p:sldId id="282" r:id="rId88"/>
    <p:sldId id="283" r:id="rId89"/>
  </p:sldIdLst>
  <p:sldSz cx="9144000" cy="5143500" type="screen16x9"/>
  <p:notesSz cx="6858000" cy="9144000"/>
  <p:embeddedFontLst>
    <p:embeddedFont>
      <p:font typeface="Arial Narrow" pitchFamily="34" charset="0"/>
      <p:regular r:id="rId91"/>
      <p:bold r:id="rId92"/>
      <p:italic r:id="rId93"/>
      <p:boldItalic r:id="rId94"/>
    </p:embeddedFont>
    <p:embeddedFont>
      <p:font typeface="Dosis" charset="0"/>
      <p:regular r:id="rId95"/>
      <p:bold r:id="rId96"/>
    </p:embeddedFont>
    <p:embeddedFont>
      <p:font typeface="Roboto" charset="0"/>
      <p:regular r:id="rId97"/>
      <p:bold r:id="rId98"/>
      <p:italic r:id="rId99"/>
      <p:boldItalic r:id="rId10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0728BA9-FA12-45C3-9E0D-A2B07D80528C}">
  <a:tblStyle styleId="{D0728BA9-FA12-45C3-9E0D-A2B07D8052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92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65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font" Target="fonts/font3.fntdata"/><Relationship Id="rId98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1.fntdata"/><Relationship Id="rId96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font" Target="fonts/font4.fntdata"/><Relationship Id="rId99" Type="http://schemas.openxmlformats.org/officeDocument/2006/relationships/font" Target="fonts/font9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7.fntdata"/><Relationship Id="rId10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8700">
              <a:alpha val="8538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>
              <a:alpha val="17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475" y="0"/>
            <a:ext cx="5238600" cy="402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inverted">
  <p:cSld name="BLANK_1">
    <p:bg>
      <p:bgPr>
        <a:solidFill>
          <a:srgbClr val="22222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</p:spPr>
      </p:sp>
      <p:sp>
        <p:nvSpPr>
          <p:cNvPr id="97" name="Google Shape;97;p1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2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FF8700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l" t="t" r="r" b="b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 flipH="1">
            <a:off x="-418950" y="4394400"/>
            <a:ext cx="8172300" cy="7491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4343"/>
              </a:solidFill>
            </a:endParaRPr>
          </a:p>
        </p:txBody>
      </p:sp>
      <p:sp>
        <p:nvSpPr>
          <p:cNvPr id="18" name="Google Shape;18;p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28475" y="2345350"/>
            <a:ext cx="5220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1028475" y="3449650"/>
            <a:ext cx="5220000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32" name="Google Shape;32;p5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5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5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▹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42" name="Google Shape;42;p6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6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6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53" name="Google Shape;53;p7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7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1104900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3652189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3"/>
          </p:nvPr>
        </p:nvSpPr>
        <p:spPr>
          <a:xfrm>
            <a:off x="6199478" y="1224350"/>
            <a:ext cx="2423100" cy="354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 sz="2000"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65" name="Google Shape;65;p8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TITLE_ONLY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FFFFF">
              <a:alpha val="1769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9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>
              <a:alpha val="64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9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83" name="Google Shape;83;p10"/>
          <p:cNvSpPr/>
          <p:nvPr/>
        </p:nvSpPr>
        <p:spPr>
          <a:xfrm flipH="1">
            <a:off x="742953" y="4406300"/>
            <a:ext cx="75057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0"/>
          <p:cNvSpPr/>
          <p:nvPr/>
        </p:nvSpPr>
        <p:spPr>
          <a:xfrm flipH="1">
            <a:off x="7861618" y="440630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0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0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l" t="t" r="r" b="b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</p:sp>
      <p:sp>
        <p:nvSpPr>
          <p:cNvPr id="91" name="Google Shape;91;p11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1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sheets/abou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tartupstockphotos.com/" TargetMode="Externa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dosis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material.google.com/resources/roboto-noto-fonts.html" TargetMode="Externa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457200" y="1581150"/>
            <a:ext cx="8229599" cy="2057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-US" sz="4400" b="1" dirty="0" smtClean="0">
                <a:latin typeface="Arial Narrow" pitchFamily="34" charset="0"/>
              </a:rPr>
              <a:t/>
            </a:r>
            <a:br>
              <a:rPr lang="en-US" sz="4400" b="1" dirty="0" smtClean="0">
                <a:latin typeface="Arial Narrow" pitchFamily="34" charset="0"/>
              </a:rPr>
            </a:b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Standar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Nasional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Pendidikan</a:t>
            </a:r>
            <a:r>
              <a:rPr lang="en-US" sz="4400" b="1" dirty="0" smtClean="0">
                <a:latin typeface="Arial Narrow" pitchFamily="34" charset="0"/>
              </a:rPr>
              <a:t> </a:t>
            </a:r>
            <a:r>
              <a:rPr lang="en-US" sz="4400" b="1" dirty="0" err="1" smtClean="0">
                <a:latin typeface="Arial Narrow" pitchFamily="34" charset="0"/>
              </a:rPr>
              <a:t>Tinggi</a:t>
            </a:r>
            <a:r>
              <a:rPr lang="en-US" sz="4400" b="1" dirty="0" smtClean="0">
                <a:latin typeface="Arial Narrow" pitchFamily="34" charset="0"/>
              </a:rPr>
              <a:t> (SN </a:t>
            </a:r>
            <a:r>
              <a:rPr lang="en-US" sz="4400" b="1" dirty="0" err="1" smtClean="0">
                <a:latin typeface="Arial Narrow" pitchFamily="34" charset="0"/>
              </a:rPr>
              <a:t>Dikti</a:t>
            </a:r>
            <a:r>
              <a:rPr lang="en-US" sz="4400" b="1" dirty="0" smtClean="0">
                <a:latin typeface="Arial Narrow" pitchFamily="34" charset="0"/>
              </a:rPr>
              <a:t>)</a:t>
            </a:r>
            <a:endParaRPr sz="4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KetentuanUmum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5313" cy="7318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28600" y="514350"/>
            <a:ext cx="8610600" cy="4411575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Standar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Nasional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Pendidikan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Tinggi</a:t>
            </a:r>
            <a:r>
              <a:rPr lang="en-US" sz="2000" dirty="0" smtClean="0"/>
              <a:t>, (SN </a:t>
            </a:r>
            <a:r>
              <a:rPr lang="en-US" sz="2000" dirty="0" err="1" smtClean="0"/>
              <a:t>Dikti</a:t>
            </a:r>
            <a:r>
              <a:rPr lang="en-US" sz="2000" dirty="0" smtClean="0"/>
              <a:t>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ditambah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Standar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Nasional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Pendidikan</a:t>
            </a:r>
            <a:r>
              <a:rPr lang="en-US" sz="2000" dirty="0" smtClean="0"/>
              <a:t>, (SNP)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jenjang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Standar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Nasional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Penelitian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>
                <a:solidFill>
                  <a:srgbClr val="FF0000"/>
                </a:solidFill>
              </a:rPr>
              <a:t>Standar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Nasional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Pengabdian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kepada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Masyarakat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berlaku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 smtClean="0"/>
              <a:t>wilayah</a:t>
            </a:r>
            <a:r>
              <a:rPr lang="en-US" sz="2000" dirty="0" smtClean="0"/>
              <a:t> </a:t>
            </a:r>
            <a:r>
              <a:rPr lang="en-US" sz="2000" dirty="0" err="1" smtClean="0"/>
              <a:t>hukum</a:t>
            </a:r>
            <a:r>
              <a:rPr lang="en-US" sz="2000" dirty="0" smtClean="0"/>
              <a:t> Negara </a:t>
            </a:r>
            <a:r>
              <a:rPr lang="en-US" sz="2000" dirty="0" err="1" smtClean="0"/>
              <a:t>Kesatuan</a:t>
            </a:r>
            <a:r>
              <a:rPr lang="en-US" sz="2000" dirty="0" smtClean="0"/>
              <a:t> </a:t>
            </a:r>
            <a:r>
              <a:rPr lang="en-US" sz="2000" dirty="0" err="1" smtClean="0"/>
              <a:t>Republik</a:t>
            </a:r>
            <a:r>
              <a:rPr lang="en-US" sz="2000" dirty="0" smtClean="0"/>
              <a:t> Indonesia.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SN </a:t>
            </a:r>
            <a:r>
              <a:rPr lang="en-US" dirty="0" err="1" smtClean="0"/>
              <a:t>Diktiterdiri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:</a:t>
            </a:r>
            <a:endParaRPr dirty="0"/>
          </a:p>
        </p:txBody>
      </p:sp>
      <p:sp>
        <p:nvSpPr>
          <p:cNvPr id="197" name="Google Shape;197;p24"/>
          <p:cNvSpPr/>
          <p:nvPr/>
        </p:nvSpPr>
        <p:spPr>
          <a:xfrm>
            <a:off x="3450538" y="1808525"/>
            <a:ext cx="2412300" cy="2412300"/>
          </a:xfrm>
          <a:prstGeom prst="ellipse">
            <a:avLst/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800" dirty="0" smtClean="0">
              <a:solidFill>
                <a:schemeClr val="bg1"/>
              </a:solidFill>
            </a:endParaRPr>
          </a:p>
          <a:p>
            <a:pPr algn="ctr"/>
            <a:r>
              <a:rPr lang="en-US" sz="1800" dirty="0" err="1" smtClean="0">
                <a:solidFill>
                  <a:schemeClr val="bg1"/>
                </a:solidFill>
              </a:rPr>
              <a:t>Standar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Nasional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</a:rPr>
              <a:t>Penelitian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990600" y="1809750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Pendidikan</a:t>
            </a:r>
            <a:r>
              <a:rPr lang="en-US" sz="1800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5867400" y="1885950"/>
            <a:ext cx="2412300" cy="2412300"/>
          </a:xfrm>
          <a:prstGeom prst="ellipse">
            <a:avLst/>
          </a:prstGeom>
          <a:solidFill>
            <a:srgbClr val="FF8700">
              <a:alpha val="85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endParaRPr lang="en-US" sz="1800" dirty="0" smtClean="0"/>
          </a:p>
          <a:p>
            <a:pPr algn="ctr"/>
            <a:r>
              <a:rPr lang="en-US" sz="1800" dirty="0" err="1" smtClean="0"/>
              <a:t>Standar</a:t>
            </a:r>
            <a:r>
              <a:rPr lang="en-US" sz="1800" dirty="0" smtClean="0"/>
              <a:t> </a:t>
            </a:r>
            <a:r>
              <a:rPr lang="en-US" sz="1800" dirty="0" err="1" smtClean="0"/>
              <a:t>Nasional</a:t>
            </a:r>
            <a:r>
              <a:rPr lang="en-US" sz="1800" dirty="0" smtClean="0"/>
              <a:t> </a:t>
            </a:r>
            <a:r>
              <a:rPr lang="en-US" sz="1800" dirty="0" err="1" smtClean="0"/>
              <a:t>Pengabdian</a:t>
            </a:r>
            <a:r>
              <a:rPr lang="en-US" sz="1800" dirty="0" smtClean="0"/>
              <a:t> </a:t>
            </a:r>
            <a:r>
              <a:rPr lang="en-US" sz="1800" dirty="0" err="1" smtClean="0"/>
              <a:t>kepada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i="1" dirty="0" smtClean="0"/>
              <a:t>Permenristekdikti44 2015 </a:t>
            </a:r>
            <a:r>
              <a:rPr lang="en-US" i="1" dirty="0" err="1" smtClean="0"/>
              <a:t>tentangSN</a:t>
            </a:r>
            <a:r>
              <a:rPr lang="en-US" i="1" dirty="0" smtClean="0"/>
              <a:t> DiktiPasal4, 43, 54</a:t>
            </a:r>
            <a:endParaRPr dirty="0"/>
          </a:p>
        </p:txBody>
      </p:sp>
      <p:sp>
        <p:nvSpPr>
          <p:cNvPr id="174" name="Google Shape;174;p21"/>
          <p:cNvSpPr txBox="1">
            <a:spLocks noGrp="1"/>
          </p:cNvSpPr>
          <p:nvPr>
            <p:ph type="body" idx="1"/>
          </p:nvPr>
        </p:nvSpPr>
        <p:spPr>
          <a:xfrm>
            <a:off x="1143000" y="895350"/>
            <a:ext cx="2423100" cy="40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Standar Nasional Pendidikan</a:t>
            </a:r>
            <a:endParaRPr b="1" dirty="0"/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a. </a:t>
            </a:r>
            <a:r>
              <a:rPr lang="en-US" sz="1400" dirty="0" err="1" smtClean="0"/>
              <a:t>Tandar</a:t>
            </a:r>
            <a:r>
              <a:rPr lang="en-US" sz="1400" dirty="0" smtClean="0"/>
              <a:t> </a:t>
            </a:r>
            <a:r>
              <a:rPr lang="en-US" sz="1400" dirty="0" err="1" smtClean="0"/>
              <a:t>kompetensi</a:t>
            </a:r>
            <a:r>
              <a:rPr lang="en-US" sz="1400" dirty="0" smtClean="0"/>
              <a:t> </a:t>
            </a:r>
            <a:r>
              <a:rPr lang="en-US" sz="1400" dirty="0" err="1" smtClean="0"/>
              <a:t>lulusan</a:t>
            </a:r>
            <a:r>
              <a:rPr lang="en-US" sz="1400" dirty="0" smtClean="0"/>
              <a:t>; </a:t>
            </a:r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b.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; </a:t>
            </a:r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c.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; </a:t>
            </a:r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penilaian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; </a:t>
            </a:r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e.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dosen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tenaga</a:t>
            </a:r>
            <a:r>
              <a:rPr lang="en-US" sz="1400" dirty="0" smtClean="0"/>
              <a:t> </a:t>
            </a:r>
            <a:r>
              <a:rPr lang="en-US" sz="1400" dirty="0" err="1" smtClean="0"/>
              <a:t>kependidikan</a:t>
            </a:r>
            <a:r>
              <a:rPr lang="en-US" sz="1400" dirty="0" smtClean="0"/>
              <a:t>; </a:t>
            </a:r>
          </a:p>
          <a:p>
            <a:pPr marL="119063" indent="-119063">
              <a:spcBef>
                <a:spcPts val="0"/>
              </a:spcBef>
              <a:buNone/>
            </a:pPr>
            <a:r>
              <a:rPr lang="en-US" sz="1400" dirty="0" smtClean="0"/>
              <a:t>f.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sarana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prasarana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; </a:t>
            </a:r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g.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;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pPr marL="174625" indent="-174625">
              <a:spcBef>
                <a:spcPts val="0"/>
              </a:spcBef>
              <a:buNone/>
            </a:pPr>
            <a:r>
              <a:rPr lang="en-US" sz="1400" dirty="0" smtClean="0"/>
              <a:t>h.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pembiayaan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. 	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2"/>
          </p:nvPr>
        </p:nvSpPr>
        <p:spPr>
          <a:xfrm>
            <a:off x="3657600" y="895350"/>
            <a:ext cx="2423100" cy="3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Standar Nasional Penelitian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a.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hasil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b.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c.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penilaian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e.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f.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sarana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prasarana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g.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;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pPr marL="228600" indent="-127000">
              <a:spcBef>
                <a:spcPts val="0"/>
              </a:spcBef>
              <a:buNone/>
            </a:pPr>
            <a:r>
              <a:rPr lang="en-US" sz="1400" dirty="0" smtClean="0"/>
              <a:t>h.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pendanaan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pembiayaan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.	</a:t>
            </a:r>
          </a:p>
          <a:p>
            <a:pPr marL="0" indent="0">
              <a:spcBef>
                <a:spcPts val="0"/>
              </a:spcBef>
              <a:buNone/>
            </a:pPr>
            <a:endParaRPr sz="1200" b="1" dirty="0"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3"/>
          </p:nvPr>
        </p:nvSpPr>
        <p:spPr>
          <a:xfrm>
            <a:off x="6248400" y="895350"/>
            <a:ext cx="2423100" cy="380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b="1" dirty="0" smtClean="0"/>
              <a:t>S</a:t>
            </a:r>
            <a:r>
              <a:rPr lang="en-US" sz="1800" b="1" dirty="0" smtClean="0"/>
              <a:t>t</a:t>
            </a:r>
            <a:r>
              <a:rPr lang="en" sz="1800" b="1" dirty="0" smtClean="0"/>
              <a:t>andar Nasional Pengabdian kepada Masyarakat</a:t>
            </a:r>
            <a:endParaRPr sz="1800" b="1" dirty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200" dirty="0" smtClean="0"/>
              <a:t>a.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hasi</a:t>
            </a:r>
            <a:r>
              <a:rPr lang="en-US" sz="1400" dirty="0" smtClean="0"/>
              <a:t> </a:t>
            </a:r>
            <a:r>
              <a:rPr lang="en-US" sz="1400" dirty="0" err="1" smtClean="0"/>
              <a:t>lpkm</a:t>
            </a:r>
            <a:r>
              <a:rPr lang="en-US" sz="1400" dirty="0" smtClean="0"/>
              <a:t>; </a:t>
            </a:r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b.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isi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endParaRPr lang="en-US" sz="1400" dirty="0" smtClean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c.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endParaRPr lang="en-US" sz="1400" dirty="0" smtClean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d.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penilaian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endParaRPr lang="en-US" sz="1400" dirty="0" smtClean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e.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pelaksana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endParaRPr lang="en-US" sz="1400" dirty="0" smtClean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f.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sarana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prasarana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r>
              <a:rPr lang="en-US" sz="1400" dirty="0" smtClean="0"/>
              <a:t>; </a:t>
            </a:r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g.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pengelolaan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r>
              <a:rPr lang="en-US" sz="1400" dirty="0" smtClean="0"/>
              <a:t>;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pPr marL="282575" indent="-180975">
              <a:spcBef>
                <a:spcPts val="0"/>
              </a:spcBef>
              <a:buNone/>
            </a:pPr>
            <a:r>
              <a:rPr lang="en-US" sz="1400" dirty="0" smtClean="0"/>
              <a:t>h. </a:t>
            </a:r>
            <a:r>
              <a:rPr lang="en-US" sz="1400" dirty="0" err="1" smtClean="0"/>
              <a:t>Standar</a:t>
            </a:r>
            <a:r>
              <a:rPr lang="en-US" sz="1400" dirty="0" smtClean="0"/>
              <a:t> </a:t>
            </a:r>
            <a:r>
              <a:rPr lang="en-US" sz="1400" dirty="0" err="1" smtClean="0"/>
              <a:t>pendanaan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pembiayaan</a:t>
            </a:r>
            <a:r>
              <a:rPr lang="en-US" sz="1400" dirty="0" smtClean="0"/>
              <a:t> </a:t>
            </a:r>
            <a:r>
              <a:rPr lang="en-US" sz="1400" dirty="0" err="1" smtClean="0"/>
              <a:t>pkm</a:t>
            </a:r>
            <a:r>
              <a:rPr lang="en-US" sz="1400" dirty="0" smtClean="0"/>
              <a:t>	</a:t>
            </a:r>
          </a:p>
        </p:txBody>
      </p:sp>
      <p:sp>
        <p:nvSpPr>
          <p:cNvPr id="177" name="Google Shape;177;p2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6724500" cy="5108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StandarNasionalPendidikanTinggibertujuanuntuk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7924800" cy="3648300"/>
          </a:xfrm>
        </p:spPr>
        <p:txBody>
          <a:bodyPr/>
          <a:lstStyle/>
          <a:p>
            <a:r>
              <a:rPr lang="en-US" sz="1600" dirty="0" err="1" smtClean="0"/>
              <a:t>Menjamin</a:t>
            </a:r>
            <a:r>
              <a:rPr lang="en-US" sz="1600" dirty="0" smtClean="0"/>
              <a:t> </a:t>
            </a:r>
            <a:r>
              <a:rPr lang="en-US" sz="1600" dirty="0" err="1" smtClean="0"/>
              <a:t>tercapainya</a:t>
            </a:r>
            <a:r>
              <a:rPr lang="en-US" sz="1600" dirty="0" smtClean="0"/>
              <a:t> </a:t>
            </a:r>
            <a:r>
              <a:rPr lang="en-US" sz="1600" dirty="0" err="1" smtClean="0"/>
              <a:t>tujuan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berperan</a:t>
            </a:r>
            <a:r>
              <a:rPr lang="en-US" sz="1600" dirty="0" smtClean="0"/>
              <a:t> </a:t>
            </a:r>
            <a:r>
              <a:rPr lang="en-US" sz="1600" dirty="0" err="1" smtClean="0"/>
              <a:t>strategis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mencerdaskan</a:t>
            </a:r>
            <a:r>
              <a:rPr lang="en-US" sz="1600" dirty="0" smtClean="0"/>
              <a:t>  </a:t>
            </a:r>
            <a:r>
              <a:rPr lang="en-US" sz="1600" dirty="0" err="1" smtClean="0"/>
              <a:t>kehidupan</a:t>
            </a:r>
            <a:r>
              <a:rPr lang="en-US" sz="1600" dirty="0" smtClean="0"/>
              <a:t> </a:t>
            </a:r>
            <a:r>
              <a:rPr lang="en-US" sz="1600" dirty="0" err="1" smtClean="0"/>
              <a:t>bangsa</a:t>
            </a:r>
            <a:r>
              <a:rPr lang="en-US" sz="1600" dirty="0" smtClean="0"/>
              <a:t>, </a:t>
            </a:r>
            <a:r>
              <a:rPr lang="en-US" sz="1600" dirty="0" err="1" smtClean="0"/>
              <a:t>memajukani</a:t>
            </a:r>
            <a:r>
              <a:rPr lang="en-US" sz="1600" dirty="0" smtClean="0"/>
              <a:t> </a:t>
            </a:r>
            <a:r>
              <a:rPr lang="en-US" sz="1600" dirty="0" err="1" smtClean="0"/>
              <a:t>lmu</a:t>
            </a:r>
            <a:r>
              <a:rPr lang="en-US" sz="1600" dirty="0" smtClean="0"/>
              <a:t> </a:t>
            </a:r>
            <a:r>
              <a:rPr lang="en-US" sz="1600" dirty="0" err="1" smtClean="0"/>
              <a:t>pengetahuan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teknologi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menerapkan</a:t>
            </a:r>
            <a:r>
              <a:rPr lang="en-US" sz="1600" dirty="0" smtClean="0"/>
              <a:t> </a:t>
            </a:r>
            <a:r>
              <a:rPr lang="en-US" sz="1600" dirty="0" err="1" smtClean="0"/>
              <a:t>nilai</a:t>
            </a:r>
            <a:r>
              <a:rPr lang="en-US" sz="1600" dirty="0" smtClean="0"/>
              <a:t> </a:t>
            </a:r>
            <a:r>
              <a:rPr lang="en-US" sz="1600" dirty="0" err="1" smtClean="0"/>
              <a:t>humaniora</a:t>
            </a:r>
            <a:r>
              <a:rPr lang="en-US" sz="1600" dirty="0" smtClean="0"/>
              <a:t> </a:t>
            </a:r>
            <a:r>
              <a:rPr lang="en-US" sz="1600" dirty="0" err="1" smtClean="0"/>
              <a:t>serta</a:t>
            </a:r>
            <a:r>
              <a:rPr lang="en-US" sz="1600" dirty="0" smtClean="0"/>
              <a:t> </a:t>
            </a:r>
            <a:r>
              <a:rPr lang="en-US" sz="1600" dirty="0" err="1" smtClean="0"/>
              <a:t>pembudayaan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pemberdayaan</a:t>
            </a:r>
            <a:r>
              <a:rPr lang="en-US" sz="1600" dirty="0" smtClean="0"/>
              <a:t> </a:t>
            </a:r>
            <a:r>
              <a:rPr lang="en-US" sz="1600" dirty="0" err="1" smtClean="0"/>
              <a:t>bangsa</a:t>
            </a:r>
            <a:r>
              <a:rPr lang="en-US" sz="1600" dirty="0" smtClean="0"/>
              <a:t> Indonesia yang </a:t>
            </a:r>
            <a:r>
              <a:rPr lang="en-US" sz="1600" dirty="0" err="1" smtClean="0"/>
              <a:t>berkelanjutan</a:t>
            </a:r>
            <a:r>
              <a:rPr lang="en-US" sz="1600" dirty="0" smtClean="0"/>
              <a:t>; </a:t>
            </a:r>
          </a:p>
          <a:p>
            <a:r>
              <a:rPr lang="en-US" sz="1600" dirty="0" err="1" smtClean="0"/>
              <a:t>Menjamin</a:t>
            </a:r>
            <a:r>
              <a:rPr lang="en-US" sz="1600" dirty="0" smtClean="0"/>
              <a:t> agar </a:t>
            </a:r>
            <a:r>
              <a:rPr lang="en-US" sz="1600" dirty="0" err="1" smtClean="0"/>
              <a:t>pembelajaran</a:t>
            </a:r>
            <a:r>
              <a:rPr lang="en-US" sz="1600" dirty="0" smtClean="0"/>
              <a:t> </a:t>
            </a:r>
            <a:r>
              <a:rPr lang="en-US" sz="1600" dirty="0" err="1" smtClean="0"/>
              <a:t>pada</a:t>
            </a:r>
            <a:r>
              <a:rPr lang="en-US" sz="1600" dirty="0" smtClean="0"/>
              <a:t> program </a:t>
            </a:r>
            <a:r>
              <a:rPr lang="en-US" sz="1600" dirty="0" err="1" smtClean="0"/>
              <a:t>studi</a:t>
            </a:r>
            <a:r>
              <a:rPr lang="en-US" sz="1600" dirty="0" smtClean="0"/>
              <a:t>,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pengabdian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diselenggarakan</a:t>
            </a:r>
            <a:r>
              <a:rPr lang="en-US" sz="1600" dirty="0" smtClean="0"/>
              <a:t> </a:t>
            </a:r>
            <a:r>
              <a:rPr lang="en-US" sz="1600" dirty="0" err="1" smtClean="0"/>
              <a:t>oleh</a:t>
            </a:r>
            <a:r>
              <a:rPr lang="en-US" sz="1600" dirty="0" smtClean="0"/>
              <a:t> </a:t>
            </a:r>
            <a:r>
              <a:rPr lang="en-US" sz="1600" dirty="0" err="1" smtClean="0"/>
              <a:t>perguruan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wilayah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Negara </a:t>
            </a:r>
            <a:r>
              <a:rPr lang="en-US" sz="1600" dirty="0" err="1" smtClean="0"/>
              <a:t>Kesatuan</a:t>
            </a:r>
            <a:r>
              <a:rPr lang="en-US" sz="1600" dirty="0" smtClean="0"/>
              <a:t> </a:t>
            </a:r>
            <a:r>
              <a:rPr lang="en-US" sz="1600" dirty="0" err="1" smtClean="0"/>
              <a:t>Republik</a:t>
            </a:r>
            <a:r>
              <a:rPr lang="en-US" sz="1600" dirty="0" smtClean="0"/>
              <a:t> Indonesia </a:t>
            </a:r>
            <a:r>
              <a:rPr lang="en-US" sz="1600" dirty="0" err="1" smtClean="0">
                <a:solidFill>
                  <a:srgbClr val="FF0000"/>
                </a:solidFill>
              </a:rPr>
              <a:t>mencapai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>
                <a:solidFill>
                  <a:srgbClr val="FF0000"/>
                </a:solidFill>
              </a:rPr>
              <a:t>mutu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err="1" smtClean="0"/>
              <a:t>sesuai</a:t>
            </a:r>
            <a:r>
              <a:rPr lang="en-US" sz="1600" dirty="0" smtClean="0"/>
              <a:t> </a:t>
            </a:r>
            <a:r>
              <a:rPr lang="en-US" sz="1600" dirty="0" err="1" smtClean="0"/>
              <a:t>dengan</a:t>
            </a:r>
            <a:r>
              <a:rPr lang="en-US" sz="1600" dirty="0" smtClean="0"/>
              <a:t> </a:t>
            </a:r>
            <a:r>
              <a:rPr lang="en-US" sz="1600" dirty="0" err="1" smtClean="0"/>
              <a:t>kriteria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PendidikanTinggi</a:t>
            </a:r>
            <a:r>
              <a:rPr lang="en-US" sz="1600" dirty="0" smtClean="0"/>
              <a:t>; </a:t>
            </a:r>
            <a:r>
              <a:rPr lang="en-US" sz="1600" dirty="0" err="1" smtClean="0"/>
              <a:t>dan</a:t>
            </a:r>
            <a:endParaRPr lang="en-US" sz="1600" dirty="0" smtClean="0"/>
          </a:p>
          <a:p>
            <a:r>
              <a:rPr lang="en-US" sz="1600" dirty="0" err="1" smtClean="0"/>
              <a:t>Mendorong</a:t>
            </a:r>
            <a:r>
              <a:rPr lang="en-US" sz="1600" dirty="0" smtClean="0"/>
              <a:t> agar </a:t>
            </a:r>
            <a:r>
              <a:rPr lang="en-US" sz="1600" dirty="0" err="1" smtClean="0"/>
              <a:t>perguruan</a:t>
            </a:r>
            <a:r>
              <a:rPr lang="en-US" sz="1600" dirty="0" smtClean="0"/>
              <a:t> </a:t>
            </a:r>
            <a:r>
              <a:rPr lang="en-US" sz="1600" dirty="0" err="1" smtClean="0"/>
              <a:t>tinggi</a:t>
            </a:r>
            <a:r>
              <a:rPr lang="en-US" sz="1600" dirty="0" smtClean="0"/>
              <a:t> </a:t>
            </a:r>
            <a:r>
              <a:rPr lang="en-US" sz="1600" dirty="0" err="1" smtClean="0"/>
              <a:t>di</a:t>
            </a:r>
            <a:r>
              <a:rPr lang="en-US" sz="1600" dirty="0" smtClean="0"/>
              <a:t> </a:t>
            </a:r>
            <a:r>
              <a:rPr lang="en-US" sz="1600" dirty="0" err="1" smtClean="0"/>
              <a:t>seluruh</a:t>
            </a:r>
            <a:r>
              <a:rPr lang="en-US" sz="1600" dirty="0" smtClean="0"/>
              <a:t> </a:t>
            </a:r>
            <a:r>
              <a:rPr lang="en-US" sz="1600" dirty="0" err="1" smtClean="0"/>
              <a:t>wilayah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Negara </a:t>
            </a:r>
            <a:r>
              <a:rPr lang="en-US" sz="1600" dirty="0" err="1" smtClean="0"/>
              <a:t>Kesatuan</a:t>
            </a:r>
            <a:r>
              <a:rPr lang="en-US" sz="1600" dirty="0" smtClean="0"/>
              <a:t> </a:t>
            </a:r>
            <a:r>
              <a:rPr lang="en-US" sz="1600" dirty="0" err="1" smtClean="0"/>
              <a:t>RepublikI</a:t>
            </a:r>
            <a:r>
              <a:rPr lang="en-US" sz="1600" dirty="0" smtClean="0"/>
              <a:t> </a:t>
            </a:r>
            <a:r>
              <a:rPr lang="en-US" sz="1600" dirty="0" err="1" smtClean="0"/>
              <a:t>ndonesia</a:t>
            </a:r>
            <a:r>
              <a:rPr lang="en-US" sz="1600" dirty="0" smtClean="0"/>
              <a:t> </a:t>
            </a:r>
            <a:r>
              <a:rPr lang="en-US" sz="1600" dirty="0" err="1" smtClean="0"/>
              <a:t>mencapai</a:t>
            </a:r>
            <a:r>
              <a:rPr lang="en-US" sz="1600" dirty="0" smtClean="0"/>
              <a:t> </a:t>
            </a:r>
            <a:r>
              <a:rPr lang="en-US" sz="1600" dirty="0" err="1" smtClean="0"/>
              <a:t>mutu</a:t>
            </a:r>
            <a:r>
              <a:rPr lang="en-US" sz="1600" dirty="0" smtClean="0"/>
              <a:t> </a:t>
            </a:r>
            <a:r>
              <a:rPr lang="en-US" sz="1600" dirty="0" err="1" smtClean="0"/>
              <a:t>pembelajaran</a:t>
            </a:r>
            <a:r>
              <a:rPr lang="en-US" sz="1600" dirty="0" smtClean="0"/>
              <a:t>, </a:t>
            </a:r>
            <a:r>
              <a:rPr lang="en-US" sz="1600" dirty="0" err="1" smtClean="0"/>
              <a:t>penelitian</a:t>
            </a:r>
            <a:r>
              <a:rPr lang="en-US" sz="1600" dirty="0" smtClean="0"/>
              <a:t>,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pengabdian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 </a:t>
            </a:r>
            <a:r>
              <a:rPr lang="en-US" sz="1600" dirty="0" err="1" smtClean="0"/>
              <a:t>melampaui</a:t>
            </a:r>
            <a:r>
              <a:rPr lang="en-US" sz="1600" dirty="0" smtClean="0"/>
              <a:t> </a:t>
            </a:r>
            <a:r>
              <a:rPr lang="en-US" sz="1600" dirty="0" err="1" smtClean="0"/>
              <a:t>kriteria</a:t>
            </a:r>
            <a:r>
              <a:rPr lang="en-US" sz="1600" dirty="0" smtClean="0"/>
              <a:t> yang </a:t>
            </a:r>
            <a:r>
              <a:rPr lang="en-US" sz="1600" dirty="0" err="1" smtClean="0"/>
              <a:t>ditetapkan</a:t>
            </a:r>
            <a:r>
              <a:rPr lang="en-US" sz="1600" dirty="0" smtClean="0"/>
              <a:t> </a:t>
            </a:r>
            <a:r>
              <a:rPr lang="en-US" sz="1600" dirty="0" err="1" smtClean="0"/>
              <a:t>dalam</a:t>
            </a:r>
            <a:r>
              <a:rPr lang="en-US" sz="1600" dirty="0" smtClean="0"/>
              <a:t> </a:t>
            </a:r>
            <a:r>
              <a:rPr lang="en-US" sz="1600" dirty="0" err="1" smtClean="0"/>
              <a:t>Standar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 </a:t>
            </a:r>
            <a:r>
              <a:rPr lang="en-US" sz="1600" dirty="0" err="1" smtClean="0"/>
              <a:t>PendidikanTinggi</a:t>
            </a:r>
            <a:r>
              <a:rPr lang="en-US" sz="1600" dirty="0" smtClean="0"/>
              <a:t> </a:t>
            </a:r>
            <a:r>
              <a:rPr lang="en-US" sz="1600" dirty="0" err="1" smtClean="0"/>
              <a:t>secara</a:t>
            </a:r>
            <a:r>
              <a:rPr lang="en-US" sz="1600" dirty="0" smtClean="0"/>
              <a:t> </a:t>
            </a:r>
            <a:r>
              <a:rPr lang="en-US" sz="1600" dirty="0" err="1" smtClean="0"/>
              <a:t>berkelanjutan</a:t>
            </a:r>
            <a:r>
              <a:rPr lang="en-US" sz="1600" dirty="0" smtClean="0"/>
              <a:t>. </a:t>
            </a:r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StandarNasionalPendidikanTinggiwajib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971550"/>
            <a:ext cx="7772400" cy="3962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Dipenuhi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mewujudkan</a:t>
            </a:r>
            <a:r>
              <a:rPr lang="en-US" sz="2000" dirty="0" smtClean="0"/>
              <a:t> </a:t>
            </a:r>
            <a:r>
              <a:rPr lang="en-US" sz="2000" dirty="0" err="1" smtClean="0"/>
              <a:t>tujuan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pemberian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pendirian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izin</a:t>
            </a:r>
            <a:r>
              <a:rPr lang="en-US" sz="2000" dirty="0" smtClean="0"/>
              <a:t> </a:t>
            </a:r>
            <a:r>
              <a:rPr lang="en-US" sz="2000" dirty="0" err="1" smtClean="0"/>
              <a:t>pembukaan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kurikulum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studi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penyelenggaraan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internal;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Dijadikan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dasar</a:t>
            </a:r>
            <a:r>
              <a:rPr lang="en-US" sz="2000" dirty="0" smtClean="0"/>
              <a:t> </a:t>
            </a:r>
            <a:r>
              <a:rPr lang="en-US" sz="2000" dirty="0" err="1" smtClean="0"/>
              <a:t>penetapan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penjaminan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</a:t>
            </a:r>
            <a:r>
              <a:rPr lang="en-US" sz="2000" dirty="0" err="1" smtClean="0"/>
              <a:t>eksternal</a:t>
            </a:r>
            <a:r>
              <a:rPr lang="en-US" sz="2000" dirty="0" smtClean="0"/>
              <a:t> </a:t>
            </a:r>
            <a:r>
              <a:rPr lang="en-US" sz="2000" dirty="0" err="1" smtClean="0"/>
              <a:t>melalui</a:t>
            </a:r>
            <a:r>
              <a:rPr lang="en-US" sz="2000" dirty="0" smtClean="0"/>
              <a:t> </a:t>
            </a:r>
            <a:r>
              <a:rPr lang="en-US" sz="2000" dirty="0" err="1" smtClean="0"/>
              <a:t>akreditasi</a:t>
            </a:r>
            <a:r>
              <a:rPr lang="en-US" sz="200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8474" y="2345350"/>
            <a:ext cx="7048726" cy="11598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5313" cy="7318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85800" y="1047750"/>
            <a:ext cx="81534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kualifikasi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mencakup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,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rumusan</a:t>
            </a:r>
            <a:r>
              <a:rPr lang="en-US" sz="2000" dirty="0" smtClean="0"/>
              <a:t> </a:t>
            </a:r>
            <a:r>
              <a:rPr lang="en-US" sz="2000" dirty="0" err="1" smtClean="0"/>
              <a:t>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(CP)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Rumusancapaianpembelajaranlulusanwajib</a:t>
            </a:r>
            <a:r>
              <a:rPr lang="en-US" sz="2000" dirty="0" smtClean="0"/>
              <a:t>: </a:t>
            </a:r>
          </a:p>
          <a:p>
            <a:pPr>
              <a:spcBef>
                <a:spcPts val="0"/>
              </a:spcBef>
            </a:pP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800350"/>
            <a:ext cx="70008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"/>
            <a:ext cx="754380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77625"/>
            <a:ext cx="8153400" cy="3648300"/>
          </a:xfrm>
        </p:spPr>
        <p:txBody>
          <a:bodyPr/>
          <a:lstStyle/>
          <a:p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tingkat</a:t>
            </a:r>
            <a:r>
              <a:rPr lang="en-US" sz="2000" dirty="0" smtClean="0"/>
              <a:t> </a:t>
            </a:r>
            <a:r>
              <a:rPr lang="en-US" sz="2000" dirty="0" err="1" smtClean="0"/>
              <a:t>kedalaman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keluasan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Kedalaman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keluasan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Kedalaman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keluasan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program </a:t>
            </a:r>
            <a:r>
              <a:rPr lang="en-US" sz="2000" dirty="0" err="1" smtClean="0"/>
              <a:t>profesi</a:t>
            </a:r>
            <a:r>
              <a:rPr lang="en-US" sz="2000" dirty="0" smtClean="0"/>
              <a:t>, </a:t>
            </a:r>
            <a:r>
              <a:rPr lang="en-US" sz="2000" dirty="0" err="1" smtClean="0"/>
              <a:t>spesialis</a:t>
            </a:r>
            <a:r>
              <a:rPr lang="en-US" sz="2000" dirty="0" smtClean="0"/>
              <a:t>, magister, magister </a:t>
            </a:r>
            <a:r>
              <a:rPr lang="en-US" sz="2000" dirty="0" err="1" smtClean="0"/>
              <a:t>terapan</a:t>
            </a:r>
            <a:r>
              <a:rPr lang="en-US" sz="2000" dirty="0" smtClean="0"/>
              <a:t>, </a:t>
            </a:r>
            <a:r>
              <a:rPr lang="en-US" sz="2000" dirty="0" err="1" smtClean="0"/>
              <a:t>doktor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doktorterapan</a:t>
            </a:r>
            <a:r>
              <a:rPr lang="en-US" sz="2000" dirty="0" smtClean="0"/>
              <a:t>, </a:t>
            </a:r>
            <a:r>
              <a:rPr lang="en-US" sz="2000" dirty="0" err="1" smtClean="0"/>
              <a:t>wajib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ctrTitle" idx="4294967295"/>
          </p:nvPr>
        </p:nvSpPr>
        <p:spPr>
          <a:xfrm>
            <a:off x="4343400" y="590550"/>
            <a:ext cx="4648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>
                <a:solidFill>
                  <a:srgbClr val="FF8700"/>
                </a:solidFill>
              </a:rPr>
              <a:t>Assalamualaikum</a:t>
            </a:r>
            <a:endParaRPr sz="3600" dirty="0">
              <a:solidFill>
                <a:srgbClr val="FF8700"/>
              </a:solidFill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122" name="Google Shape;122;p15" descr="10.jpg"/>
          <p:cNvPicPr preferRelativeResize="0"/>
          <p:nvPr/>
        </p:nvPicPr>
        <p:blipFill rotWithShape="1">
          <a:blip r:embed="rId3">
            <a:alphaModFix/>
          </a:blip>
          <a:srcRect l="11422" t="22161" r="20220" b="9481"/>
          <a:stretch/>
        </p:blipFill>
        <p:spPr>
          <a:xfrm flipH="1">
            <a:off x="982119" y="731700"/>
            <a:ext cx="3742800" cy="21054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  <p:pic>
        <p:nvPicPr>
          <p:cNvPr id="6" name="Google Shape;122;p15" descr="10.jpg"/>
          <p:cNvPicPr preferRelativeResize="0"/>
          <p:nvPr/>
        </p:nvPicPr>
        <p:blipFill rotWithShape="1">
          <a:blip r:embed="rId3">
            <a:alphaModFix/>
          </a:blip>
          <a:srcRect l="11422" t="22161" r="20220" b="9481"/>
          <a:stretch/>
        </p:blipFill>
        <p:spPr>
          <a:xfrm flipH="1">
            <a:off x="914400" y="742950"/>
            <a:ext cx="3742800" cy="21054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  <p:pic>
        <p:nvPicPr>
          <p:cNvPr id="1026" name="Picture 2" descr="C:\Users\demo\Pictures\IMG-20150702-WA00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66750"/>
            <a:ext cx="3429000" cy="3963255"/>
          </a:xfrm>
          <a:prstGeom prst="rect">
            <a:avLst/>
          </a:prstGeom>
          <a:noFill/>
        </p:spPr>
      </p:pic>
      <p:sp>
        <p:nvSpPr>
          <p:cNvPr id="120" name="Google Shape;120;p15"/>
          <p:cNvSpPr txBox="1">
            <a:spLocks noGrp="1"/>
          </p:cNvSpPr>
          <p:nvPr>
            <p:ph type="subTitle" idx="4294967295"/>
          </p:nvPr>
        </p:nvSpPr>
        <p:spPr>
          <a:xfrm>
            <a:off x="4267200" y="1733550"/>
            <a:ext cx="4648200" cy="19755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 smtClean="0">
                <a:solidFill>
                  <a:srgbClr val="FFFFFF"/>
                </a:solidFill>
              </a:rPr>
              <a:t> </a:t>
            </a:r>
            <a:endParaRPr sz="2400" b="1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1885950"/>
            <a:ext cx="449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Dr. Ir. </a:t>
            </a:r>
            <a:r>
              <a:rPr lang="en-US" sz="2400" dirty="0" err="1" smtClean="0">
                <a:solidFill>
                  <a:schemeClr val="bg1"/>
                </a:solidFill>
              </a:rPr>
              <a:t>Anik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Herminingsih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M.Si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err="1" smtClean="0">
                <a:solidFill>
                  <a:schemeClr val="bg1"/>
                </a:solidFill>
              </a:rPr>
              <a:t>Dosen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Prodi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Manajemen</a:t>
            </a:r>
            <a:r>
              <a:rPr lang="en-US" sz="2400" dirty="0" smtClean="0">
                <a:solidFill>
                  <a:schemeClr val="bg1"/>
                </a:solidFill>
              </a:rPr>
              <a:t> S1</a:t>
            </a:r>
          </a:p>
          <a:p>
            <a:r>
              <a:rPr lang="en-US" sz="2400" dirty="0" err="1" smtClean="0">
                <a:solidFill>
                  <a:schemeClr val="bg1"/>
                </a:solidFill>
              </a:rPr>
              <a:t>Fakultas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Ekonomi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Bisnis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Tingkat Kedalaman dan Keluasan Materi Pembelajaran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28700"/>
            <a:ext cx="7734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StandarProses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77625"/>
            <a:ext cx="81534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minimal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capaian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. </a:t>
            </a:r>
          </a:p>
          <a:p>
            <a:pPr>
              <a:spcBef>
                <a:spcPts val="0"/>
              </a:spcBef>
              <a:buNone/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Mencakup</a:t>
            </a:r>
            <a:r>
              <a:rPr lang="en-US" sz="2400" dirty="0" smtClean="0"/>
              <a:t> : </a:t>
            </a:r>
          </a:p>
          <a:p>
            <a:pPr marL="914400" indent="-403225">
              <a:spcBef>
                <a:spcPts val="0"/>
              </a:spcBef>
            </a:pPr>
            <a:r>
              <a:rPr lang="en-US" sz="2400" dirty="0" err="1" smtClean="0"/>
              <a:t>Karakteristik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; </a:t>
            </a:r>
          </a:p>
          <a:p>
            <a:pPr marL="914400" indent="-403225">
              <a:spcBef>
                <a:spcPts val="0"/>
              </a:spcBef>
            </a:pPr>
            <a:r>
              <a:rPr lang="en-US" sz="2400" dirty="0" err="1" smtClean="0"/>
              <a:t>Perencanaan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; </a:t>
            </a:r>
          </a:p>
          <a:p>
            <a:pPr marL="914400" indent="-403225">
              <a:spcBef>
                <a:spcPts val="0"/>
              </a:spcBef>
            </a:pP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;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914400" indent="-403225">
              <a:spcBef>
                <a:spcPts val="0"/>
              </a:spcBef>
            </a:pPr>
            <a:r>
              <a:rPr lang="en-US" sz="2400" dirty="0" err="1" smtClean="0"/>
              <a:t>Beban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</a:t>
            </a:r>
            <a:r>
              <a:rPr lang="en-US" sz="2400" dirty="0" err="1" smtClean="0"/>
              <a:t>mahasiswa</a:t>
            </a:r>
            <a:r>
              <a:rPr lang="en-US" sz="24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 lang="e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74771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Perencanaan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47750"/>
            <a:ext cx="7581900" cy="3648300"/>
          </a:xfrm>
        </p:spPr>
        <p:txBody>
          <a:bodyPr/>
          <a:lstStyle/>
          <a:p>
            <a:r>
              <a:rPr lang="en-US" sz="2400" dirty="0" err="1" smtClean="0"/>
              <a:t>Disusun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r>
              <a:rPr lang="en-US" sz="2400" dirty="0" err="1" smtClean="0"/>
              <a:t>Disajikan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semester(RPS)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ditetapkan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dosen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mandiri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bersama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kelompok</a:t>
            </a:r>
            <a:r>
              <a:rPr lang="en-US" sz="2400" dirty="0" smtClean="0"/>
              <a:t> </a:t>
            </a:r>
            <a:r>
              <a:rPr lang="en-US" sz="2400" dirty="0" err="1" smtClean="0"/>
              <a:t>keahlian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pengetahuan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program </a:t>
            </a:r>
            <a:r>
              <a:rPr lang="en-US" sz="2400" dirty="0" err="1" smtClean="0"/>
              <a:t>studi</a:t>
            </a:r>
            <a:r>
              <a:rPr lang="en-US" sz="24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RPS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istilah</a:t>
            </a:r>
            <a:r>
              <a:rPr lang="en-US" dirty="0" smtClean="0"/>
              <a:t> lain paling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memuat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76485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47750"/>
            <a:ext cx="7581900" cy="3648300"/>
          </a:xfrm>
        </p:spPr>
        <p:txBody>
          <a:bodyPr/>
          <a:lstStyle/>
          <a:p>
            <a:r>
              <a:rPr lang="en-US" dirty="0" err="1" smtClean="0"/>
              <a:t>Wajib</a:t>
            </a:r>
            <a:r>
              <a:rPr lang="en-US" dirty="0" smtClean="0"/>
              <a:t> </a:t>
            </a:r>
            <a:r>
              <a:rPr lang="en-US" dirty="0" err="1" smtClean="0"/>
              <a:t>ditinjau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disesuaikan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berkala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danteknologi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 lang="e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74771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Kurikuler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23950"/>
            <a:ext cx="7581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895350"/>
            <a:ext cx="78867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Belajar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47750"/>
            <a:ext cx="6262688" cy="38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>
            <a:spLocks noGrp="1"/>
          </p:cNvSpPr>
          <p:nvPr>
            <p:ph type="ctrTitle"/>
          </p:nvPr>
        </p:nvSpPr>
        <p:spPr>
          <a:xfrm>
            <a:off x="457200" y="1657350"/>
            <a:ext cx="8534400" cy="152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Standar Nasional  Pendidikan Tinggi (SN Dikti) </a:t>
            </a:r>
            <a:endParaRPr sz="3600" dirty="0"/>
          </a:p>
        </p:txBody>
      </p:sp>
      <p:sp>
        <p:nvSpPr>
          <p:cNvPr id="128" name="Google Shape;128;p16"/>
          <p:cNvSpPr txBox="1">
            <a:spLocks noGrp="1"/>
          </p:cNvSpPr>
          <p:nvPr>
            <p:ph type="subTitle" idx="1"/>
          </p:nvPr>
        </p:nvSpPr>
        <p:spPr>
          <a:xfrm>
            <a:off x="952275" y="3181350"/>
            <a:ext cx="8191725" cy="5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b="1" dirty="0" err="1" smtClean="0"/>
              <a:t>Berdasarkan</a:t>
            </a:r>
            <a:r>
              <a:rPr lang="en-US" b="1" dirty="0" smtClean="0"/>
              <a:t> </a:t>
            </a:r>
            <a:r>
              <a:rPr lang="en-US" b="1" dirty="0" err="1" smtClean="0"/>
              <a:t>Permenristekdikti</a:t>
            </a:r>
            <a:r>
              <a:rPr lang="en-US" b="1" dirty="0" smtClean="0"/>
              <a:t> RI Nomor44 tahun2015</a:t>
            </a:r>
          </a:p>
          <a:p>
            <a:r>
              <a:rPr lang="en-US" b="1" dirty="0" err="1" smtClean="0"/>
              <a:t>Permenristek</a:t>
            </a:r>
            <a:r>
              <a:rPr lang="en-US" b="1" dirty="0" smtClean="0"/>
              <a:t> </a:t>
            </a:r>
            <a:r>
              <a:rPr lang="en-US" b="1" dirty="0" err="1" smtClean="0"/>
              <a:t>Dikti</a:t>
            </a:r>
            <a:r>
              <a:rPr lang="en-US" b="1" dirty="0" smtClean="0"/>
              <a:t> </a:t>
            </a:r>
            <a:r>
              <a:rPr lang="en-US" b="1" dirty="0" err="1" smtClean="0"/>
              <a:t>Nomor</a:t>
            </a:r>
            <a:r>
              <a:rPr lang="en-US" b="1" dirty="0" smtClean="0"/>
              <a:t> 50 </a:t>
            </a:r>
            <a:r>
              <a:rPr lang="en-US" b="1" dirty="0" err="1" smtClean="0"/>
              <a:t>tahun</a:t>
            </a:r>
            <a:r>
              <a:rPr lang="en-US" b="1" dirty="0" smtClean="0"/>
              <a:t> 2018</a:t>
            </a:r>
            <a:endParaRPr b="1" dirty="0"/>
          </a:p>
        </p:txBody>
      </p:sp>
      <p:sp>
        <p:nvSpPr>
          <p:cNvPr id="129" name="Google Shape;129;p16"/>
          <p:cNvSpPr txBox="1">
            <a:spLocks noGrp="1"/>
          </p:cNvSpPr>
          <p:nvPr>
            <p:ph type="sldNum" idx="4294967295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47750"/>
            <a:ext cx="72199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200150"/>
            <a:ext cx="75819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err="1" smtClean="0"/>
              <a:t>Mencakup</a:t>
            </a:r>
            <a:r>
              <a:rPr lang="en-US" sz="2400" dirty="0" smtClean="0"/>
              <a:t> </a:t>
            </a:r>
            <a:r>
              <a:rPr lang="en-US" sz="2400" dirty="0" err="1" smtClean="0"/>
              <a:t>prinsip</a:t>
            </a:r>
            <a:endParaRPr lang="en-US" sz="2400" dirty="0" smtClean="0"/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edukatif</a:t>
            </a:r>
            <a:r>
              <a:rPr lang="en-US" sz="2400" dirty="0" smtClean="0"/>
              <a:t>,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otentik</a:t>
            </a:r>
            <a:r>
              <a:rPr lang="en-US" sz="2400" dirty="0" smtClean="0"/>
              <a:t>,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objektif</a:t>
            </a:r>
            <a:r>
              <a:rPr lang="en-US" sz="2400" dirty="0" smtClean="0"/>
              <a:t>,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akuntabel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endParaRPr lang="en-US" sz="2400" dirty="0" smtClean="0"/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transparan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smtClean="0"/>
              <a:t>yang </a:t>
            </a:r>
            <a:r>
              <a:rPr lang="en-US" sz="2400" dirty="0" err="1" smtClean="0"/>
              <a:t>dilakukan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terintegrasi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Instrumen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47750"/>
            <a:ext cx="7162800" cy="386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danTenaga</a:t>
            </a:r>
            <a:r>
              <a:rPr lang="en-US" dirty="0" smtClean="0"/>
              <a:t> </a:t>
            </a:r>
            <a:r>
              <a:rPr lang="en-US" dirty="0" err="1" smtClean="0"/>
              <a:t>Kependidikan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047750"/>
            <a:ext cx="7581900" cy="3648300"/>
          </a:xfrm>
        </p:spPr>
        <p:txBody>
          <a:bodyPr/>
          <a:lstStyle/>
          <a:p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kualifikasi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kompetensi</a:t>
            </a:r>
            <a:r>
              <a:rPr lang="en-US" sz="2000" dirty="0" smtClean="0"/>
              <a:t> </a:t>
            </a:r>
            <a:r>
              <a:rPr lang="en-US" sz="2000" dirty="0" err="1" smtClean="0"/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tenaga</a:t>
            </a:r>
            <a:r>
              <a:rPr lang="en-US" sz="2000" dirty="0" smtClean="0"/>
              <a:t> </a:t>
            </a:r>
            <a:r>
              <a:rPr lang="en-US" sz="2000" dirty="0" err="1" smtClean="0"/>
              <a:t>kependidikan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menyelenggarakan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pemenuhanCP</a:t>
            </a:r>
            <a:r>
              <a:rPr lang="en-US" sz="2000" dirty="0" smtClean="0"/>
              <a:t>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Lihat</a:t>
            </a:r>
            <a:r>
              <a:rPr lang="en-US" sz="2000" dirty="0" smtClean="0"/>
              <a:t>  </a:t>
            </a:r>
            <a:r>
              <a:rPr lang="en-US" sz="2000" dirty="0" err="1" smtClean="0"/>
              <a:t>Permenristekdikti</a:t>
            </a:r>
            <a:r>
              <a:rPr lang="en-US" sz="2000" dirty="0" smtClean="0"/>
              <a:t> No.50 </a:t>
            </a:r>
            <a:r>
              <a:rPr lang="en-US" sz="2000" dirty="0" err="1" smtClean="0"/>
              <a:t>tahun</a:t>
            </a:r>
            <a:r>
              <a:rPr lang="en-US" sz="2000" dirty="0" smtClean="0"/>
              <a:t>  2018.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33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971550"/>
            <a:ext cx="7581900" cy="3648300"/>
          </a:xfrm>
        </p:spPr>
        <p:txBody>
          <a:bodyPr/>
          <a:lstStyle/>
          <a:p>
            <a:r>
              <a:rPr lang="en-US" sz="2400" dirty="0" err="1" smtClean="0"/>
              <a:t>Standar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kriteria</a:t>
            </a:r>
            <a:r>
              <a:rPr lang="en-US" sz="2400" dirty="0" smtClean="0"/>
              <a:t> minimal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prasarana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kebutuhan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rangka</a:t>
            </a:r>
            <a:r>
              <a:rPr lang="en-US" sz="2400" dirty="0" smtClean="0"/>
              <a:t> </a:t>
            </a:r>
            <a:r>
              <a:rPr lang="en-US" sz="2400" dirty="0" err="1" smtClean="0"/>
              <a:t>pemenuhan</a:t>
            </a:r>
            <a:r>
              <a:rPr lang="en-US" sz="2400" dirty="0" smtClean="0"/>
              <a:t> CP </a:t>
            </a:r>
            <a:r>
              <a:rPr lang="en-US" sz="2400" dirty="0" err="1" smtClean="0"/>
              <a:t>lulusan</a:t>
            </a:r>
            <a:r>
              <a:rPr lang="en-US" sz="2400" dirty="0" smtClean="0"/>
              <a:t>.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34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35</a:t>
            </a:fld>
            <a:endParaRPr lang="e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1056127"/>
            <a:ext cx="7010399" cy="39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36</a:t>
            </a:fld>
            <a:endParaRPr lang="e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6934200" cy="393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37</a:t>
            </a:fld>
            <a:endParaRPr lang="e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00150"/>
            <a:ext cx="7772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38</a:t>
            </a:fld>
            <a:endParaRPr lang="e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23950"/>
            <a:ext cx="7048500" cy="38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028474" y="2345350"/>
            <a:ext cx="6667725" cy="1159800"/>
          </a:xfrm>
        </p:spPr>
        <p:txBody>
          <a:bodyPr/>
          <a:lstStyle/>
          <a:p>
            <a:r>
              <a:rPr lang="en-US" dirty="0" err="1" smtClean="0"/>
              <a:t>StandarNasionalPenelitian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5313" cy="7318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39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UU Nomor12 tahun2012 DiktiPasal52 </a:t>
            </a:r>
            <a:r>
              <a:rPr lang="es-ES" dirty="0" err="1" smtClean="0"/>
              <a:t>ayat</a:t>
            </a:r>
            <a:r>
              <a:rPr lang="es-ES" dirty="0" smtClean="0"/>
              <a:t>(3);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123950"/>
            <a:ext cx="7581900" cy="3648300"/>
          </a:xfrm>
        </p:spPr>
        <p:txBody>
          <a:bodyPr/>
          <a:lstStyle/>
          <a:p>
            <a:r>
              <a:rPr lang="es-ES" dirty="0" smtClean="0"/>
              <a:t>M</a:t>
            </a:r>
            <a:r>
              <a:rPr lang="en-US" dirty="0" err="1" smtClean="0"/>
              <a:t>enteri</a:t>
            </a:r>
            <a:r>
              <a:rPr lang="en-US" dirty="0" smtClean="0"/>
              <a:t> </a:t>
            </a:r>
            <a:r>
              <a:rPr lang="en-US" dirty="0" err="1" smtClean="0"/>
              <a:t>menetapkan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penjaminan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PendidikanTinggi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23950"/>
            <a:ext cx="7496175" cy="382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41</a:t>
            </a:fld>
            <a:endParaRPr lang="e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200150"/>
            <a:ext cx="7581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42</a:t>
            </a:fld>
            <a:endParaRPr lang="en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47750"/>
            <a:ext cx="7610475" cy="389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43</a:t>
            </a:fld>
            <a:endParaRPr lang="en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00150"/>
            <a:ext cx="7381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44</a:t>
            </a:fld>
            <a:endParaRPr lang="en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7191374" cy="39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en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08960"/>
            <a:ext cx="7239000" cy="392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46</a:t>
            </a:fld>
            <a:endParaRPr lang="en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1" y="1036182"/>
            <a:ext cx="7391400" cy="410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Peneliti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47</a:t>
            </a:fld>
            <a:endParaRPr lang="en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50160"/>
            <a:ext cx="7677150" cy="395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48</a:t>
            </a:fld>
            <a:endParaRPr lang="en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031874"/>
            <a:ext cx="72390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Pengelolaan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49</a:t>
            </a:fld>
            <a:endParaRPr lang="e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23950"/>
            <a:ext cx="78390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UU  </a:t>
            </a:r>
            <a:r>
              <a:rPr lang="en-US" dirty="0" err="1" smtClean="0"/>
              <a:t>Nomor</a:t>
            </a:r>
            <a:r>
              <a:rPr lang="en-US" dirty="0" smtClean="0"/>
              <a:t> 12 </a:t>
            </a:r>
            <a:r>
              <a:rPr lang="en-US" dirty="0" err="1" smtClean="0"/>
              <a:t>tahun</a:t>
            </a:r>
            <a:r>
              <a:rPr lang="en-US" dirty="0" smtClean="0"/>
              <a:t> 2012 </a:t>
            </a:r>
            <a:r>
              <a:rPr lang="en-US" dirty="0" err="1" smtClean="0"/>
              <a:t>Dikti</a:t>
            </a:r>
            <a:r>
              <a:rPr lang="en-US" dirty="0" smtClean="0"/>
              <a:t> </a:t>
            </a:r>
            <a:r>
              <a:rPr lang="en-US" dirty="0" err="1" smtClean="0"/>
              <a:t>Pasal</a:t>
            </a:r>
            <a:r>
              <a:rPr lang="en-US" dirty="0" smtClean="0"/>
              <a:t> 54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23950"/>
            <a:ext cx="8229600" cy="3733800"/>
          </a:xfrm>
        </p:spPr>
        <p:txBody>
          <a:bodyPr/>
          <a:lstStyle/>
          <a:p>
            <a:pPr>
              <a:buNone/>
            </a:pP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: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Nasional</a:t>
            </a:r>
            <a:r>
              <a:rPr lang="en-US" sz="2000" b="1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Menteri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usul</a:t>
            </a:r>
            <a:r>
              <a:rPr lang="en-US" sz="2000" dirty="0" smtClean="0"/>
              <a:t> </a:t>
            </a:r>
            <a:r>
              <a:rPr lang="en-US" sz="2000" dirty="0" err="1" smtClean="0"/>
              <a:t>suatu</a:t>
            </a:r>
            <a:r>
              <a:rPr lang="en-US" sz="2000" dirty="0" smtClean="0"/>
              <a:t> </a:t>
            </a:r>
            <a:r>
              <a:rPr lang="en-US" sz="2000" dirty="0" err="1" smtClean="0"/>
              <a:t>badan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bertugas</a:t>
            </a:r>
            <a:r>
              <a:rPr lang="en-US" sz="2000" dirty="0" smtClean="0"/>
              <a:t> </a:t>
            </a:r>
            <a:r>
              <a:rPr lang="en-US" sz="2000" dirty="0" err="1" smtClean="0"/>
              <a:t>menyusun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;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 </a:t>
            </a:r>
            <a:r>
              <a:rPr lang="en-US" sz="2000" dirty="0" smtClean="0"/>
              <a:t>yang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PendidikanTinggi</a:t>
            </a:r>
            <a:r>
              <a:rPr lang="en-US" sz="2000" dirty="0" smtClean="0"/>
              <a:t>. </a:t>
            </a:r>
          </a:p>
          <a:p>
            <a:pPr marL="0" indent="38100">
              <a:buNone/>
            </a:pPr>
            <a:endParaRPr lang="en-US" sz="2000" dirty="0" smtClean="0"/>
          </a:p>
          <a:p>
            <a:pPr marL="0" indent="38100">
              <a:buNone/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PendidikanTinggi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satuan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meliputi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dirty="0" smtClean="0"/>
              <a:t>, </a:t>
            </a:r>
            <a:r>
              <a:rPr lang="en-US" sz="2000" dirty="0" err="1" smtClean="0"/>
              <a:t>ditambah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penelitian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b="1" dirty="0" err="1" smtClean="0"/>
              <a:t>pengabdian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masyarakat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50</a:t>
            </a:fld>
            <a:endParaRPr lang="e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09550"/>
            <a:ext cx="7915275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51</a:t>
            </a:fld>
            <a:endParaRPr lang="e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047750"/>
            <a:ext cx="77724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1581150"/>
            <a:ext cx="7696200" cy="15408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294967295"/>
          </p:nvPr>
        </p:nvSpPr>
        <p:spPr>
          <a:xfrm>
            <a:off x="0" y="0"/>
            <a:ext cx="595313" cy="731838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52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3058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menerapkan</a:t>
            </a:r>
            <a:r>
              <a:rPr lang="en-US" sz="2000" dirty="0" smtClean="0"/>
              <a:t>, </a:t>
            </a:r>
            <a:r>
              <a:rPr lang="en-US" sz="2000" dirty="0" err="1" smtClean="0"/>
              <a:t>mengamalkan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membudayakan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memajukan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mencerdaskan</a:t>
            </a:r>
            <a:r>
              <a:rPr lang="en-US" sz="2000" dirty="0" smtClean="0"/>
              <a:t> </a:t>
            </a:r>
            <a:r>
              <a:rPr lang="en-US" sz="2000" dirty="0" err="1" smtClean="0"/>
              <a:t>kehidupan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: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Penyelesaian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dihadapi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</a:t>
            </a:r>
            <a:r>
              <a:rPr lang="en-US" sz="2000" dirty="0" smtClean="0"/>
              <a:t> </a:t>
            </a:r>
            <a:r>
              <a:rPr lang="en-US" sz="2000" dirty="0" err="1" smtClean="0"/>
              <a:t>sivitas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akademik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;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Pemanfaatan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;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Bahan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;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Bahan</a:t>
            </a:r>
            <a:r>
              <a:rPr lang="en-US" sz="2000" dirty="0" smtClean="0"/>
              <a:t> ajar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modul</a:t>
            </a:r>
            <a:r>
              <a:rPr lang="en-US" sz="2000" dirty="0" smtClean="0"/>
              <a:t> </a:t>
            </a:r>
            <a:r>
              <a:rPr lang="en-US" sz="2000" dirty="0" err="1" smtClean="0"/>
              <a:t>pelatihan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pengayaan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</p:spTree>
  </p:cSld>
  <p:clrMapOvr>
    <a:masterClrMapping/>
  </p:clrMapOvr>
  <p:transition>
    <p:wip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6075"/>
            <a:ext cx="6686400" cy="749100"/>
          </a:xfrm>
        </p:spPr>
        <p:txBody>
          <a:bodyPr/>
          <a:lstStyle/>
          <a:p>
            <a:r>
              <a:rPr lang="sv-SE" dirty="0" smtClean="0"/>
              <a:t>Standar Isi Pengabdian Kepada Masyarakat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267700" cy="3648300"/>
          </a:xfrm>
        </p:spPr>
        <p:txBody>
          <a:bodyPr/>
          <a:lstStyle/>
          <a:p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kedalaman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keluasan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Kedalaman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keluasan</a:t>
            </a:r>
            <a:r>
              <a:rPr lang="en-US" sz="2000" dirty="0" smtClean="0"/>
              <a:t> </a:t>
            </a:r>
            <a:r>
              <a:rPr lang="en-US" sz="2000" dirty="0" err="1" smtClean="0"/>
              <a:t>materi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;</a:t>
            </a:r>
          </a:p>
          <a:p>
            <a:pPr marL="860425" indent="-403225">
              <a:buFont typeface="Arial" pitchFamily="34" charset="0"/>
              <a:buChar char="•"/>
            </a:pPr>
            <a:r>
              <a:rPr lang="en-US" sz="2000" dirty="0" err="1" smtClean="0"/>
              <a:t>Mengacu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standar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hasil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  <a:p>
            <a:pPr marL="860425" indent="-403225">
              <a:buFont typeface="Arial" pitchFamily="34" charset="0"/>
              <a:buChar char="•"/>
            </a:pPr>
            <a:r>
              <a:rPr lang="en-US" sz="2000" dirty="0" err="1" smtClean="0"/>
              <a:t>Bersumber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hasil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penelitian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atau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pengembangan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ilmu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54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047750"/>
            <a:ext cx="7924800" cy="387817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dibutuhkan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pengguna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memberdayakan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rangka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taraf</a:t>
            </a:r>
            <a:r>
              <a:rPr lang="en-US" sz="2000" dirty="0" smtClean="0"/>
              <a:t> </a:t>
            </a:r>
            <a:r>
              <a:rPr lang="en-US" sz="2000" dirty="0" err="1" smtClean="0"/>
              <a:t>hidup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kesejahteraan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Model  </a:t>
            </a:r>
            <a:r>
              <a:rPr lang="en-US" sz="2000" dirty="0" err="1" smtClean="0"/>
              <a:t>pemecahan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, </a:t>
            </a:r>
            <a:r>
              <a:rPr lang="en-US" sz="2000" dirty="0" err="1" smtClean="0"/>
              <a:t>rekayasa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rekomedasi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dunia</a:t>
            </a:r>
            <a:r>
              <a:rPr lang="en-US" sz="2000" dirty="0" smtClean="0"/>
              <a:t> </a:t>
            </a:r>
            <a:r>
              <a:rPr lang="en-US" sz="2000" dirty="0" err="1" smtClean="0"/>
              <a:t>usaha</a:t>
            </a:r>
            <a:r>
              <a:rPr lang="en-US" sz="2000" dirty="0" smtClean="0"/>
              <a:t>,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;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Kekayaan</a:t>
            </a:r>
            <a:r>
              <a:rPr lang="en-US" sz="2000" dirty="0" smtClean="0"/>
              <a:t> </a:t>
            </a:r>
            <a:r>
              <a:rPr lang="en-US" sz="2000" dirty="0" err="1" smtClean="0"/>
              <a:t>intelektual</a:t>
            </a:r>
            <a:r>
              <a:rPr lang="en-US" sz="2000" dirty="0" smtClean="0"/>
              <a:t> (KI)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diterapkan</a:t>
            </a:r>
            <a:r>
              <a:rPr lang="en-US" sz="2000" dirty="0" smtClean="0"/>
              <a:t> </a:t>
            </a:r>
            <a:r>
              <a:rPr lang="en-US" sz="2000" dirty="0" err="1" smtClean="0"/>
              <a:t>langsung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duniausaha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</a:t>
            </a:r>
            <a:r>
              <a:rPr lang="en-US" sz="20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55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StandarProses</a:t>
            </a:r>
            <a:r>
              <a:rPr lang="en-US" dirty="0" smtClean="0"/>
              <a:t> </a:t>
            </a:r>
            <a:r>
              <a:rPr lang="en-US" dirty="0" err="1" smtClean="0"/>
              <a:t>PengabdiankepadaMasyarakat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23950"/>
            <a:ext cx="80772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yang </a:t>
            </a:r>
            <a:r>
              <a:rPr lang="en-US" sz="2000" dirty="0" err="1" smtClean="0"/>
              <a:t>terdiri</a:t>
            </a:r>
            <a:r>
              <a:rPr lang="en-US" sz="2000" dirty="0" smtClean="0"/>
              <a:t> </a:t>
            </a:r>
            <a:r>
              <a:rPr lang="en-US" sz="2000" dirty="0" err="1" smtClean="0"/>
              <a:t>atas</a:t>
            </a:r>
            <a:r>
              <a:rPr lang="en-US" sz="2000" dirty="0" smtClean="0"/>
              <a:t>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,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pkm</a:t>
            </a:r>
            <a:r>
              <a:rPr lang="en-US" sz="2000" dirty="0" smtClean="0"/>
              <a:t>: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Pelayanan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bidang</a:t>
            </a:r>
            <a:r>
              <a:rPr lang="en-US" sz="2000" dirty="0" smtClean="0"/>
              <a:t> </a:t>
            </a:r>
            <a:r>
              <a:rPr lang="en-US" sz="2000" dirty="0" err="1" smtClean="0"/>
              <a:t>keahliannya</a:t>
            </a:r>
            <a:r>
              <a:rPr lang="en-US" sz="2000" dirty="0" smtClean="0"/>
              <a:t>;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Peningkatan</a:t>
            </a:r>
            <a:r>
              <a:rPr lang="en-US" sz="2000" dirty="0" smtClean="0"/>
              <a:t> </a:t>
            </a:r>
            <a:r>
              <a:rPr lang="en-US" sz="2000" dirty="0" err="1" smtClean="0"/>
              <a:t>kapasitas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Pemberdayaan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56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Pengabdiankepada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7750"/>
            <a:ext cx="7848600" cy="3648300"/>
          </a:xfrm>
        </p:spPr>
        <p:txBody>
          <a:bodyPr/>
          <a:lstStyle/>
          <a:p>
            <a:r>
              <a:rPr lang="en-US" sz="2000" dirty="0" err="1" smtClean="0"/>
              <a:t>Wajib</a:t>
            </a:r>
            <a:r>
              <a:rPr lang="en-US" sz="2000" dirty="0" smtClean="0"/>
              <a:t> </a:t>
            </a:r>
            <a:r>
              <a:rPr lang="en-US" sz="2000" dirty="0" err="1" smtClean="0"/>
              <a:t>mempertimbangkan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, </a:t>
            </a:r>
            <a:r>
              <a:rPr lang="en-US" sz="2000" dirty="0" err="1" smtClean="0"/>
              <a:t>menjamin</a:t>
            </a:r>
            <a:r>
              <a:rPr lang="en-US" sz="2000" dirty="0" smtClean="0"/>
              <a:t> </a:t>
            </a:r>
            <a:r>
              <a:rPr lang="en-US" sz="2000" dirty="0" err="1" smtClean="0"/>
              <a:t>keselamatan</a:t>
            </a:r>
            <a:r>
              <a:rPr lang="en-US" sz="2000" dirty="0" smtClean="0"/>
              <a:t> </a:t>
            </a:r>
            <a:r>
              <a:rPr lang="en-US" sz="2000" dirty="0" err="1" smtClean="0"/>
              <a:t>kerja</a:t>
            </a:r>
            <a:r>
              <a:rPr lang="en-US" sz="2000" dirty="0" smtClean="0"/>
              <a:t>,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, </a:t>
            </a:r>
            <a:r>
              <a:rPr lang="en-US" sz="2000" dirty="0" err="1" smtClean="0"/>
              <a:t>kenyamanan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,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lingkungan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salah</a:t>
            </a:r>
            <a:r>
              <a:rPr lang="en-US" sz="2000" dirty="0" smtClean="0"/>
              <a:t> </a:t>
            </a:r>
            <a:r>
              <a:rPr lang="en-US" sz="2000" dirty="0" err="1" smtClean="0"/>
              <a:t>satu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mengarah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terpenuhinya</a:t>
            </a:r>
            <a:r>
              <a:rPr lang="en-US" sz="2000" dirty="0" smtClean="0"/>
              <a:t> CP </a:t>
            </a:r>
            <a:r>
              <a:rPr lang="en-US" sz="2000" dirty="0" err="1" smtClean="0"/>
              <a:t>lulusan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peraturan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Yang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mahasiswa</a:t>
            </a:r>
            <a:r>
              <a:rPr lang="en-US" sz="2000" dirty="0" smtClean="0"/>
              <a:t> </a:t>
            </a:r>
            <a:r>
              <a:rPr lang="en-US" sz="2000" dirty="0" err="1" smtClean="0"/>
              <a:t>dinyatakan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besaran</a:t>
            </a:r>
            <a:r>
              <a:rPr lang="en-US" sz="2000" dirty="0" smtClean="0"/>
              <a:t> </a:t>
            </a:r>
            <a:r>
              <a:rPr lang="en-US" sz="2000" dirty="0" err="1" smtClean="0"/>
              <a:t>sks</a:t>
            </a:r>
            <a:endParaRPr lang="en-US" sz="2000" dirty="0" smtClean="0"/>
          </a:p>
          <a:p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diselenggarakan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terarah</a:t>
            </a:r>
            <a:r>
              <a:rPr lang="en-US" sz="2000" dirty="0" smtClean="0"/>
              <a:t>, </a:t>
            </a:r>
            <a:r>
              <a:rPr lang="en-US" sz="2000" dirty="0" err="1" smtClean="0"/>
              <a:t>terukur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terprogram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57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6075"/>
            <a:ext cx="6686400" cy="749100"/>
          </a:xfrm>
        </p:spPr>
        <p:txBody>
          <a:bodyPr/>
          <a:lstStyle/>
          <a:p>
            <a:r>
              <a:rPr lang="sv-SE" dirty="0" smtClean="0"/>
              <a:t>Standar Penilaian Pengabdian kepada Masyarakat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47750"/>
            <a:ext cx="7581900" cy="3648300"/>
          </a:xfrm>
        </p:spPr>
        <p:txBody>
          <a:bodyPr/>
          <a:lstStyle/>
          <a:p>
            <a:r>
              <a:rPr lang="sv-SE" sz="2000" dirty="0" smtClean="0"/>
              <a:t>Standar penilaian pengabdian kepada masyarakat merupakan kriteria /minimal tentang penilaian terhadap proses dan hasil pengabdian kepada masyarakat.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58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47750"/>
            <a:ext cx="8077200" cy="36483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Edukatif</a:t>
            </a:r>
            <a:r>
              <a:rPr lang="en-US" sz="2000" dirty="0" smtClean="0"/>
              <a:t> 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memotivasi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agar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meningkatkan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Objektif</a:t>
            </a:r>
            <a:r>
              <a:rPr lang="en-US" sz="2000" dirty="0" smtClean="0"/>
              <a:t> 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bebas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pengaruh</a:t>
            </a:r>
            <a:r>
              <a:rPr lang="en-US" sz="2000" dirty="0" smtClean="0"/>
              <a:t> </a:t>
            </a:r>
            <a:r>
              <a:rPr lang="en-US" sz="2000" dirty="0" err="1" smtClean="0"/>
              <a:t>subjektivitas</a:t>
            </a:r>
            <a:r>
              <a:rPr lang="en-US" sz="2000" dirty="0" smtClean="0"/>
              <a:t>; </a:t>
            </a:r>
          </a:p>
          <a:p>
            <a:r>
              <a:rPr lang="en-US" sz="2000" dirty="0" err="1" smtClean="0">
                <a:solidFill>
                  <a:srgbClr val="FF0000"/>
                </a:solidFill>
              </a:rPr>
              <a:t>Akuntabel</a:t>
            </a:r>
            <a:r>
              <a:rPr lang="en-US" sz="2000" dirty="0" smtClean="0"/>
              <a:t> 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yang </a:t>
            </a:r>
            <a:r>
              <a:rPr lang="en-US" sz="2000" dirty="0" err="1" smtClean="0"/>
              <a:t>jelas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dipahami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r>
              <a:rPr lang="en-US" sz="2000" dirty="0" err="1" smtClean="0">
                <a:solidFill>
                  <a:srgbClr val="FF0000"/>
                </a:solidFill>
              </a:rPr>
              <a:t>Transparan</a:t>
            </a:r>
            <a:r>
              <a:rPr lang="en-US" sz="2000" dirty="0" smtClean="0"/>
              <a:t>,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prosedur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penilaiannya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diakses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semua</a:t>
            </a:r>
            <a:r>
              <a:rPr lang="en-US" sz="2000" dirty="0" smtClean="0"/>
              <a:t> </a:t>
            </a:r>
            <a:r>
              <a:rPr lang="en-US" sz="2000" dirty="0" err="1" smtClean="0"/>
              <a:t>pemangku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59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Permenristekdikti</a:t>
            </a:r>
            <a:r>
              <a:rPr lang="en-US" dirty="0" smtClean="0"/>
              <a:t>  </a:t>
            </a:r>
            <a:r>
              <a:rPr lang="en-US" dirty="0" err="1" smtClean="0"/>
              <a:t>Nomor</a:t>
            </a:r>
            <a:r>
              <a:rPr lang="en-US" dirty="0" smtClean="0"/>
              <a:t> 44  </a:t>
            </a:r>
            <a:r>
              <a:rPr lang="en-US" dirty="0" err="1" smtClean="0"/>
              <a:t>Tahun</a:t>
            </a:r>
            <a:r>
              <a:rPr lang="en-US" dirty="0" smtClean="0"/>
              <a:t> 2015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047750"/>
            <a:ext cx="7581900" cy="36483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I </a:t>
            </a:r>
            <a:r>
              <a:rPr lang="en-US" sz="2000" dirty="0" err="1" smtClean="0"/>
              <a:t>KetentuanUmum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II </a:t>
            </a:r>
            <a:r>
              <a:rPr lang="en-US" sz="2000" dirty="0" err="1" smtClean="0"/>
              <a:t>StandarNasional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RuangLingkupStandarNasional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KompetensiLulusan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Dosen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Tenaga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Kependidikan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Prasarana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Pembiayaan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endParaRPr lang="en-US" sz="2000" dirty="0" smtClean="0"/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267700" cy="3648300"/>
          </a:xfrm>
        </p:spPr>
        <p:txBody>
          <a:bodyPr/>
          <a:lstStyle/>
          <a:p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selain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prinsip</a:t>
            </a:r>
            <a:r>
              <a:rPr lang="en-US" sz="2000" dirty="0" smtClean="0"/>
              <a:t> </a:t>
            </a:r>
            <a:r>
              <a:rPr lang="en-US" sz="2000" dirty="0" err="1" smtClean="0"/>
              <a:t>penilaian</a:t>
            </a:r>
            <a:r>
              <a:rPr lang="en-US" sz="2000" dirty="0" smtClean="0"/>
              <a:t>, </a:t>
            </a: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memperhatikan</a:t>
            </a:r>
            <a:r>
              <a:rPr lang="en-US" sz="2000" dirty="0" smtClean="0"/>
              <a:t> </a:t>
            </a:r>
            <a:r>
              <a:rPr lang="en-US" sz="2000" dirty="0" err="1" smtClean="0"/>
              <a:t>kesesuaian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endParaRPr lang="en-US" sz="2000" dirty="0" smtClean="0"/>
          </a:p>
          <a:p>
            <a:pPr marL="804863" indent="-347663">
              <a:buFont typeface="Arial" pitchFamily="34" charset="0"/>
              <a:buChar char="•"/>
            </a:pPr>
            <a:r>
              <a:rPr lang="en-US" sz="2000" dirty="0" err="1" smtClean="0"/>
              <a:t>standarhasilpengabdiankepadamasyarakat</a:t>
            </a:r>
            <a:r>
              <a:rPr lang="en-US" sz="2000" dirty="0" smtClean="0"/>
              <a:t>, </a:t>
            </a:r>
          </a:p>
          <a:p>
            <a:pPr marL="804863" indent="-347663">
              <a:buFont typeface="Arial" pitchFamily="34" charset="0"/>
              <a:buChar char="•"/>
            </a:pPr>
            <a:r>
              <a:rPr lang="en-US" sz="2000" dirty="0" err="1" smtClean="0"/>
              <a:t>standarisipengabdiankepadamasyarakat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endParaRPr lang="en-US" sz="2000" dirty="0" smtClean="0"/>
          </a:p>
          <a:p>
            <a:pPr marL="804863" indent="-347663">
              <a:buFont typeface="Arial" pitchFamily="34" charset="0"/>
              <a:buChar char="•"/>
            </a:pPr>
            <a:r>
              <a:rPr lang="en-US" sz="2000" dirty="0" err="1" smtClean="0"/>
              <a:t>standarproses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pengabdiankepadamasyarakat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menggunakan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instrumen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relevan</a:t>
            </a:r>
            <a:r>
              <a:rPr lang="en-US" sz="2000" dirty="0" smtClean="0"/>
              <a:t>, </a:t>
            </a:r>
            <a:r>
              <a:rPr lang="en-US" sz="2000" dirty="0" err="1" smtClean="0"/>
              <a:t>akuntabel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mewakili</a:t>
            </a:r>
            <a:r>
              <a:rPr lang="en-US" sz="2000" dirty="0" smtClean="0"/>
              <a:t> </a:t>
            </a:r>
            <a:r>
              <a:rPr lang="en-US" sz="2000" dirty="0" err="1" smtClean="0"/>
              <a:t>ukuran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pencapaian</a:t>
            </a:r>
            <a:r>
              <a:rPr lang="en-US" sz="2000" dirty="0" smtClean="0"/>
              <a:t> </a:t>
            </a:r>
            <a:r>
              <a:rPr lang="en-US" sz="2000" dirty="0" err="1" smtClean="0"/>
              <a:t>kinerja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60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Kriteria</a:t>
            </a:r>
            <a:r>
              <a:rPr lang="en-US" dirty="0" smtClean="0"/>
              <a:t> Minimal </a:t>
            </a:r>
            <a:r>
              <a:rPr lang="en-US" dirty="0" err="1" smtClean="0"/>
              <a:t>Penilaian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047750"/>
            <a:ext cx="8458200" cy="3648300"/>
          </a:xfrm>
        </p:spPr>
        <p:txBody>
          <a:bodyPr/>
          <a:lstStyle/>
          <a:p>
            <a:r>
              <a:rPr lang="en-US" sz="2000" dirty="0" smtClean="0"/>
              <a:t>Tingkat </a:t>
            </a:r>
            <a:r>
              <a:rPr lang="en-US" sz="2000" dirty="0" err="1" smtClean="0"/>
              <a:t>kepuasan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; </a:t>
            </a:r>
          </a:p>
          <a:p>
            <a:r>
              <a:rPr lang="en-US" sz="2000" dirty="0" err="1" smtClean="0"/>
              <a:t>Terjadinya</a:t>
            </a:r>
            <a:r>
              <a:rPr lang="en-US" sz="2000" dirty="0" smtClean="0"/>
              <a:t> </a:t>
            </a:r>
            <a:r>
              <a:rPr lang="en-US" sz="2000" dirty="0" err="1" smtClean="0"/>
              <a:t>perubahan</a:t>
            </a:r>
            <a:r>
              <a:rPr lang="en-US" sz="2000" dirty="0" smtClean="0"/>
              <a:t> </a:t>
            </a:r>
            <a:r>
              <a:rPr lang="en-US" sz="2000" dirty="0" err="1" smtClean="0"/>
              <a:t>sikap</a:t>
            </a:r>
            <a:r>
              <a:rPr lang="en-US" sz="2000" dirty="0" smtClean="0"/>
              <a:t>,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keterampilan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sasaranprogram</a:t>
            </a:r>
            <a:r>
              <a:rPr lang="en-US" sz="2000" dirty="0" smtClean="0"/>
              <a:t>; </a:t>
            </a:r>
          </a:p>
          <a:p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dimanfaatkannya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di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secara</a:t>
            </a:r>
            <a:r>
              <a:rPr lang="en-US" sz="2000" dirty="0" smtClean="0"/>
              <a:t> </a:t>
            </a:r>
            <a:r>
              <a:rPr lang="en-US" sz="2000" dirty="0" err="1" smtClean="0"/>
              <a:t>berkelanjutan</a:t>
            </a:r>
            <a:r>
              <a:rPr lang="en-US" sz="2000" dirty="0" smtClean="0"/>
              <a:t>; </a:t>
            </a:r>
          </a:p>
          <a:p>
            <a:r>
              <a:rPr lang="en-US" sz="2000" dirty="0" err="1" smtClean="0"/>
              <a:t>Terciptanya</a:t>
            </a:r>
            <a:r>
              <a:rPr lang="en-US" sz="2000" dirty="0" smtClean="0"/>
              <a:t> </a:t>
            </a:r>
            <a:r>
              <a:rPr lang="en-US" sz="2000" dirty="0" err="1" smtClean="0"/>
              <a:t>pengayaan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</a:t>
            </a:r>
            <a:r>
              <a:rPr lang="en-US" sz="2000" dirty="0" err="1" smtClean="0"/>
              <a:t>belajardan</a:t>
            </a:r>
            <a:r>
              <a:rPr lang="en-US" sz="2000" dirty="0" smtClean="0"/>
              <a:t>/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pembelajaran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pematangan</a:t>
            </a:r>
            <a:r>
              <a:rPr lang="en-US" sz="2000" dirty="0" smtClean="0"/>
              <a:t> </a:t>
            </a:r>
            <a:r>
              <a:rPr lang="en-US" sz="2000" dirty="0" err="1" smtClean="0"/>
              <a:t>sivitas</a:t>
            </a:r>
            <a:r>
              <a:rPr lang="en-US" sz="2000" dirty="0" smtClean="0"/>
              <a:t> </a:t>
            </a:r>
            <a:r>
              <a:rPr lang="en-US" sz="2000" dirty="0" err="1" smtClean="0"/>
              <a:t>akademika</a:t>
            </a:r>
            <a:r>
              <a:rPr lang="en-US" sz="2000" dirty="0" smtClean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ilmu</a:t>
            </a:r>
            <a:r>
              <a:rPr lang="en-US" sz="2000" dirty="0" smtClean="0"/>
              <a:t> </a:t>
            </a:r>
            <a:r>
              <a:rPr lang="en-US" sz="2000" dirty="0" err="1" smtClean="0"/>
              <a:t>pengetahuan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;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r>
              <a:rPr lang="en-US" sz="2000" dirty="0" err="1" smtClean="0"/>
              <a:t>Teratasinya</a:t>
            </a:r>
            <a:r>
              <a:rPr lang="en-US" sz="2000" dirty="0" smtClean="0"/>
              <a:t>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 smtClean="0"/>
              <a:t>sosial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rekomendasi</a:t>
            </a:r>
            <a:r>
              <a:rPr lang="en-US" sz="2000" dirty="0" smtClean="0"/>
              <a:t> </a:t>
            </a:r>
            <a:r>
              <a:rPr lang="en-US" sz="2000" dirty="0" err="1" smtClean="0"/>
              <a:t>kebijakan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dapat</a:t>
            </a:r>
            <a:r>
              <a:rPr lang="en-US" sz="2000" dirty="0" smtClean="0"/>
              <a:t> </a:t>
            </a:r>
            <a:r>
              <a:rPr lang="en-US" sz="2000" dirty="0" err="1" smtClean="0"/>
              <a:t>dimanfaatkan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pemangku</a:t>
            </a:r>
            <a:r>
              <a:rPr lang="en-US" sz="2000" dirty="0" smtClean="0"/>
              <a:t> </a:t>
            </a:r>
            <a:r>
              <a:rPr lang="en-US" sz="2000" dirty="0" err="1" smtClean="0"/>
              <a:t>kepentingan</a:t>
            </a:r>
            <a:r>
              <a:rPr lang="en-US" sz="2000" dirty="0" smtClean="0"/>
              <a:t>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61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Standar Pelaksana Pengabdian kepada Masyarakat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47750"/>
            <a:ext cx="86868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pkm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pkm</a:t>
            </a:r>
            <a:r>
              <a:rPr lang="en-US" sz="2000" dirty="0" smtClean="0"/>
              <a:t> </a:t>
            </a:r>
            <a:r>
              <a:rPr lang="en-US" sz="2000" dirty="0" err="1" smtClean="0"/>
              <a:t>wajib</a:t>
            </a:r>
            <a:r>
              <a:rPr lang="en-US" sz="2000" dirty="0" smtClean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 smtClean="0"/>
              <a:t>penguasaan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penerapan</a:t>
            </a:r>
            <a:r>
              <a:rPr lang="en-US" sz="2000" dirty="0" smtClean="0"/>
              <a:t> </a:t>
            </a:r>
            <a:r>
              <a:rPr lang="en-US" sz="2000" dirty="0" err="1" smtClean="0"/>
              <a:t>keilmuan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endParaRPr lang="en-US" sz="2000" dirty="0" smtClean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 smtClean="0"/>
              <a:t>Bidang</a:t>
            </a:r>
            <a:r>
              <a:rPr lang="en-US" sz="1600" dirty="0" smtClean="0"/>
              <a:t> </a:t>
            </a:r>
            <a:r>
              <a:rPr lang="en-US" sz="1600" dirty="0" err="1" smtClean="0"/>
              <a:t>keahlian</a:t>
            </a:r>
            <a:r>
              <a:rPr lang="en-US" sz="1600" dirty="0" smtClean="0"/>
              <a:t>,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 smtClean="0"/>
              <a:t>Jenis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1600" dirty="0" smtClean="0"/>
              <a:t>, </a:t>
            </a:r>
            <a:r>
              <a:rPr lang="en-US" sz="1600" dirty="0" err="1" smtClean="0"/>
              <a:t>serta</a:t>
            </a:r>
            <a:endParaRPr lang="en-US" sz="1600" dirty="0" smtClean="0"/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smtClean="0"/>
              <a:t>Tingkat </a:t>
            </a:r>
            <a:r>
              <a:rPr lang="en-US" sz="1600" dirty="0" err="1" smtClean="0"/>
              <a:t>kerumitan</a:t>
            </a:r>
            <a:r>
              <a:rPr lang="en-US" sz="1600" dirty="0" smtClean="0"/>
              <a:t> </a:t>
            </a:r>
            <a:r>
              <a:rPr lang="en-US" sz="1600" dirty="0" err="1" smtClean="0"/>
              <a:t>dan</a:t>
            </a:r>
            <a:r>
              <a:rPr lang="en-US" sz="1600" dirty="0" smtClean="0"/>
              <a:t> </a:t>
            </a:r>
            <a:r>
              <a:rPr lang="en-US" sz="1600" dirty="0" err="1" smtClean="0"/>
              <a:t>kedalaman</a:t>
            </a:r>
            <a:r>
              <a:rPr lang="en-US" sz="1600" dirty="0" smtClean="0"/>
              <a:t> </a:t>
            </a:r>
            <a:r>
              <a:rPr lang="en-US" sz="1600" dirty="0" err="1" smtClean="0"/>
              <a:t>sasaran</a:t>
            </a:r>
            <a:r>
              <a:rPr lang="en-US" sz="1600" dirty="0" smtClean="0"/>
              <a:t> </a:t>
            </a:r>
            <a:r>
              <a:rPr lang="en-US" sz="1600" dirty="0" err="1" smtClean="0"/>
              <a:t>kegiatan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Kemampuan</a:t>
            </a:r>
            <a:r>
              <a:rPr lang="en-US" sz="2000" dirty="0" smtClean="0"/>
              <a:t> </a:t>
            </a:r>
            <a:r>
              <a:rPr lang="en-US" sz="2000" dirty="0" err="1" smtClean="0"/>
              <a:t>pelaksana</a:t>
            </a:r>
            <a:r>
              <a:rPr lang="en-US" sz="2000" dirty="0" smtClean="0"/>
              <a:t> </a:t>
            </a:r>
            <a:r>
              <a:rPr lang="en-US" sz="2000" dirty="0" err="1" smtClean="0"/>
              <a:t>pkm</a:t>
            </a:r>
            <a:r>
              <a:rPr lang="en-US" sz="2000" dirty="0" smtClean="0"/>
              <a:t> </a:t>
            </a:r>
            <a:r>
              <a:rPr lang="en-US" sz="2000" dirty="0" err="1" smtClean="0"/>
              <a:t>ditentukan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berdasarkan</a:t>
            </a:r>
            <a:r>
              <a:rPr lang="en-US" sz="2000" dirty="0" smtClean="0"/>
              <a:t>: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 smtClean="0"/>
              <a:t>Kualifikasi</a:t>
            </a:r>
            <a:r>
              <a:rPr lang="en-US" sz="1600" dirty="0" smtClean="0"/>
              <a:t> </a:t>
            </a:r>
            <a:r>
              <a:rPr lang="en-US" sz="1600" dirty="0" err="1" smtClean="0"/>
              <a:t>akademik</a:t>
            </a:r>
            <a:r>
              <a:rPr lang="en-US" sz="1600" dirty="0" smtClean="0"/>
              <a:t>; </a:t>
            </a:r>
          </a:p>
          <a:p>
            <a:pPr marL="914400" indent="-457200">
              <a:spcBef>
                <a:spcPts val="0"/>
              </a:spcBef>
              <a:buFont typeface="Arial" pitchFamily="34" charset="0"/>
              <a:buChar char="•"/>
            </a:pPr>
            <a:r>
              <a:rPr lang="en-US" sz="1600" dirty="0" err="1" smtClean="0"/>
              <a:t>Hasil</a:t>
            </a:r>
            <a:r>
              <a:rPr lang="en-US" sz="1600" dirty="0" smtClean="0"/>
              <a:t> </a:t>
            </a:r>
            <a:r>
              <a:rPr lang="en-US" sz="1600" dirty="0" err="1" smtClean="0"/>
              <a:t>pengabdian</a:t>
            </a:r>
            <a:r>
              <a:rPr lang="en-US" sz="1600" dirty="0" smtClean="0"/>
              <a:t> </a:t>
            </a:r>
            <a:r>
              <a:rPr lang="en-US" sz="1600" dirty="0" err="1" smtClean="0"/>
              <a:t>kepada</a:t>
            </a:r>
            <a:r>
              <a:rPr lang="en-US" sz="1600" dirty="0" smtClean="0"/>
              <a:t> </a:t>
            </a:r>
            <a:r>
              <a:rPr lang="en-US" sz="1600" dirty="0" err="1" smtClean="0"/>
              <a:t>masyarakat</a:t>
            </a:r>
            <a:r>
              <a:rPr lang="en-US" sz="16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Pedoman</a:t>
            </a:r>
            <a:r>
              <a:rPr lang="en-US" sz="2000" dirty="0" smtClean="0"/>
              <a:t> </a:t>
            </a:r>
            <a:r>
              <a:rPr lang="en-US" sz="2000" dirty="0" err="1" smtClean="0"/>
              <a:t>mengenai</a:t>
            </a:r>
            <a:r>
              <a:rPr lang="en-US" sz="2000" dirty="0" smtClean="0"/>
              <a:t> </a:t>
            </a:r>
            <a:r>
              <a:rPr lang="en-US" sz="2000" dirty="0" err="1" smtClean="0"/>
              <a:t>kewenangan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ditetapkan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</a:t>
            </a:r>
            <a:r>
              <a:rPr lang="en-US" sz="2000" dirty="0" err="1" smtClean="0"/>
              <a:t>DirekturJenderal</a:t>
            </a:r>
            <a:r>
              <a:rPr lang="en-US" sz="2000" dirty="0" smtClean="0"/>
              <a:t> </a:t>
            </a:r>
            <a:r>
              <a:rPr lang="en-US" sz="2000" dirty="0" err="1" smtClean="0"/>
              <a:t>Penguatan</a:t>
            </a:r>
            <a:r>
              <a:rPr lang="en-US" sz="2000" dirty="0" smtClean="0"/>
              <a:t> </a:t>
            </a:r>
            <a:r>
              <a:rPr lang="en-US" sz="2000" dirty="0" err="1" smtClean="0"/>
              <a:t>Riset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62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Sarana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Prasarana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36483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smtClean="0"/>
              <a:t>Standarsaranadanprasaranapengabdiankepadamasyarakatmerupakankriteriaminimal </a:t>
            </a:r>
            <a:r>
              <a:rPr lang="en-US" sz="2000" dirty="0" err="1" smtClean="0"/>
              <a:t>tentangsaranadanprasaranayang</a:t>
            </a:r>
            <a:r>
              <a:rPr lang="en-US" sz="2000" dirty="0" smtClean="0"/>
              <a:t> </a:t>
            </a:r>
            <a:r>
              <a:rPr lang="en-US" sz="2000" dirty="0" err="1" smtClean="0"/>
              <a:t>diperlukanuntukmenunjangproses</a:t>
            </a:r>
            <a:r>
              <a:rPr lang="en-US" sz="2000" dirty="0" smtClean="0"/>
              <a:t> pengabdiankepadamasyarakatdalamrangkamemenuhihasilpengabdiankepadamasyarakat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prasarana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 marL="914400" indent="-457200">
              <a:spcBef>
                <a:spcPts val="0"/>
              </a:spcBef>
            </a:pP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fasilitas</a:t>
            </a:r>
            <a:r>
              <a:rPr lang="en-US" sz="2000" dirty="0" smtClean="0"/>
              <a:t> PT yang </a:t>
            </a:r>
            <a:r>
              <a:rPr lang="en-US" sz="2000" dirty="0" err="1" smtClean="0"/>
              <a:t>digunakan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endParaRPr lang="en-US" sz="2000" dirty="0" smtClean="0"/>
          </a:p>
          <a:p>
            <a:pPr marL="11430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err="1" smtClean="0"/>
              <a:t>Memfasilitasi</a:t>
            </a:r>
            <a:r>
              <a:rPr lang="en-US" sz="1400" dirty="0" smtClean="0"/>
              <a:t> </a:t>
            </a:r>
            <a:r>
              <a:rPr lang="en-US" sz="1400" dirty="0" err="1" smtClean="0"/>
              <a:t>pengabdian</a:t>
            </a:r>
            <a:r>
              <a:rPr lang="en-US" sz="1400" dirty="0" smtClean="0"/>
              <a:t> </a:t>
            </a:r>
            <a:r>
              <a:rPr lang="en-US" sz="1400" dirty="0" err="1" smtClean="0"/>
              <a:t>kepada</a:t>
            </a:r>
            <a:r>
              <a:rPr lang="en-US" sz="1400" dirty="0" smtClean="0"/>
              <a:t> </a:t>
            </a:r>
            <a:r>
              <a:rPr lang="en-US" sz="1400" dirty="0" err="1" smtClean="0"/>
              <a:t>masyarakat</a:t>
            </a:r>
            <a:r>
              <a:rPr lang="en-US" sz="1400" dirty="0" smtClean="0"/>
              <a:t> paling </a:t>
            </a:r>
            <a:r>
              <a:rPr lang="en-US" sz="1400" dirty="0" err="1" smtClean="0"/>
              <a:t>sedikit</a:t>
            </a:r>
            <a:r>
              <a:rPr lang="en-US" sz="1400" dirty="0" smtClean="0"/>
              <a:t> yang </a:t>
            </a:r>
            <a:r>
              <a:rPr lang="en-US" sz="1400" dirty="0" err="1" smtClean="0"/>
              <a:t>terkait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penerapan</a:t>
            </a:r>
            <a:r>
              <a:rPr lang="en-US" sz="1400" dirty="0" smtClean="0"/>
              <a:t> </a:t>
            </a:r>
            <a:r>
              <a:rPr lang="en-US" sz="1400" dirty="0" err="1" smtClean="0"/>
              <a:t>bidang</a:t>
            </a:r>
            <a:r>
              <a:rPr lang="en-US" sz="1400" dirty="0" smtClean="0"/>
              <a:t> </a:t>
            </a:r>
            <a:r>
              <a:rPr lang="en-US" sz="1400" dirty="0" err="1" smtClean="0"/>
              <a:t>ilmu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program </a:t>
            </a:r>
            <a:r>
              <a:rPr lang="en-US" sz="1400" dirty="0" err="1" smtClean="0"/>
              <a:t>studi</a:t>
            </a:r>
            <a:r>
              <a:rPr lang="en-US" sz="1400" dirty="0" smtClean="0"/>
              <a:t> yang </a:t>
            </a:r>
            <a:r>
              <a:rPr lang="en-US" sz="1400" dirty="0" err="1" smtClean="0"/>
              <a:t>dikelola</a:t>
            </a:r>
            <a:r>
              <a:rPr lang="en-US" sz="1400" dirty="0" smtClean="0"/>
              <a:t> </a:t>
            </a:r>
            <a:r>
              <a:rPr lang="en-US" sz="1400" dirty="0" err="1" smtClean="0"/>
              <a:t>perguruan</a:t>
            </a:r>
            <a:r>
              <a:rPr lang="en-US" sz="1400" dirty="0" smtClean="0"/>
              <a:t> </a:t>
            </a:r>
            <a:r>
              <a:rPr lang="en-US" sz="1400" dirty="0" err="1" smtClean="0"/>
              <a:t>tinggi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area </a:t>
            </a:r>
            <a:r>
              <a:rPr lang="en-US" sz="1400" dirty="0" err="1" smtClean="0"/>
              <a:t>sasaran</a:t>
            </a:r>
            <a:r>
              <a:rPr lang="en-US" sz="1400" dirty="0" smtClean="0"/>
              <a:t> </a:t>
            </a:r>
            <a:r>
              <a:rPr lang="en-US" sz="1400" dirty="0" err="1" smtClean="0"/>
              <a:t>kegiatan</a:t>
            </a:r>
            <a:r>
              <a:rPr lang="en-US" sz="1400" dirty="0" smtClean="0"/>
              <a:t>. </a:t>
            </a:r>
          </a:p>
          <a:p>
            <a:pPr marL="11430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err="1" smtClean="0"/>
              <a:t>Proses</a:t>
            </a:r>
            <a:r>
              <a:rPr lang="en-US" sz="1400" dirty="0" smtClean="0"/>
              <a:t> </a:t>
            </a:r>
            <a:r>
              <a:rPr lang="en-US" sz="1400" dirty="0" err="1" smtClean="0"/>
              <a:t>pembelajaran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pPr marL="1143000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err="1" smtClean="0"/>
              <a:t>Kegiatan</a:t>
            </a:r>
            <a:r>
              <a:rPr lang="en-US" sz="1400" dirty="0" smtClean="0"/>
              <a:t> </a:t>
            </a:r>
            <a:r>
              <a:rPr lang="en-US" sz="1400" dirty="0" err="1" smtClean="0"/>
              <a:t>penelitian</a:t>
            </a:r>
            <a:r>
              <a:rPr lang="en-US" sz="1400" dirty="0" smtClean="0"/>
              <a:t>. </a:t>
            </a:r>
          </a:p>
          <a:p>
            <a:pPr marL="914400" indent="-457200">
              <a:spcBef>
                <a:spcPts val="0"/>
              </a:spcBef>
            </a:pPr>
            <a:r>
              <a:rPr lang="en-US" sz="2000" dirty="0" err="1" smtClean="0"/>
              <a:t>Harus</a:t>
            </a:r>
            <a:r>
              <a:rPr lang="en-US" sz="2000" dirty="0" smtClean="0"/>
              <a:t> </a:t>
            </a:r>
            <a:r>
              <a:rPr lang="en-US" sz="2000" dirty="0" err="1" smtClean="0"/>
              <a:t>memenuhi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mutu</a:t>
            </a:r>
            <a:r>
              <a:rPr lang="en-US" sz="2000" dirty="0" smtClean="0"/>
              <a:t>, </a:t>
            </a:r>
            <a:r>
              <a:rPr lang="en-US" sz="2000" dirty="0" err="1" smtClean="0"/>
              <a:t>keselamatankerja</a:t>
            </a:r>
            <a:r>
              <a:rPr lang="en-US" sz="2000" dirty="0" smtClean="0"/>
              <a:t>, </a:t>
            </a:r>
            <a:r>
              <a:rPr lang="en-US" sz="2000" dirty="0" err="1" smtClean="0"/>
              <a:t>kesehatan</a:t>
            </a:r>
            <a:r>
              <a:rPr lang="en-US" sz="2000" dirty="0" smtClean="0"/>
              <a:t>, </a:t>
            </a:r>
            <a:r>
              <a:rPr lang="en-US" sz="2000" dirty="0" err="1" smtClean="0"/>
              <a:t>kenyamanan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keamanan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63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Standar Pengelolaan Pengabdian kepada Masyarakat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047750"/>
            <a:ext cx="8534400" cy="3886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kriteria</a:t>
            </a:r>
            <a:r>
              <a:rPr lang="en-US" sz="2000" dirty="0" smtClean="0"/>
              <a:t> minimal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perencanaan</a:t>
            </a:r>
            <a:r>
              <a:rPr lang="en-US" sz="2000" dirty="0" smtClean="0"/>
              <a:t>, </a:t>
            </a:r>
            <a:r>
              <a:rPr lang="en-US" sz="2000" dirty="0" err="1" smtClean="0"/>
              <a:t>pelaksanaan</a:t>
            </a:r>
            <a:r>
              <a:rPr lang="en-US" sz="2000" dirty="0" smtClean="0"/>
              <a:t>, </a:t>
            </a:r>
            <a:r>
              <a:rPr lang="en-US" sz="2000" dirty="0" err="1" smtClean="0"/>
              <a:t>pengendalian</a:t>
            </a:r>
            <a:r>
              <a:rPr lang="en-US" sz="2000" dirty="0" smtClean="0"/>
              <a:t>, </a:t>
            </a:r>
            <a:r>
              <a:rPr lang="en-US" sz="2000" dirty="0" err="1" smtClean="0"/>
              <a:t>pemantauan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evaluasi</a:t>
            </a:r>
            <a:r>
              <a:rPr lang="en-US" sz="2000" dirty="0" smtClean="0"/>
              <a:t>,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 smtClean="0"/>
              <a:t>pelaporan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masyarkat</a:t>
            </a:r>
            <a:r>
              <a:rPr lang="en-US" sz="2000" dirty="0" smtClean="0"/>
              <a:t> </a:t>
            </a:r>
            <a:r>
              <a:rPr lang="en-US" sz="2000" dirty="0" err="1" smtClean="0"/>
              <a:t>dilaksanakan</a:t>
            </a:r>
            <a:r>
              <a:rPr lang="en-US" sz="2000" dirty="0" smtClean="0"/>
              <a:t> </a:t>
            </a:r>
            <a:r>
              <a:rPr lang="en-US" sz="2000" dirty="0" err="1" smtClean="0"/>
              <a:t>oleh</a:t>
            </a:r>
            <a:r>
              <a:rPr lang="en-US" sz="2000" dirty="0" smtClean="0"/>
              <a:t> unit </a:t>
            </a:r>
            <a:r>
              <a:rPr lang="en-US" sz="2000" dirty="0" err="1" smtClean="0"/>
              <a:t>kerja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kelembagaan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bertugas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r>
              <a:rPr lang="en-US" sz="2000" dirty="0" err="1" smtClean="0"/>
              <a:t>Kelembagaan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pengelola</a:t>
            </a:r>
            <a:r>
              <a:rPr lang="en-US" sz="2000" dirty="0" smtClean="0"/>
              <a:t> </a:t>
            </a:r>
            <a:r>
              <a:rPr lang="en-US" sz="2000" dirty="0" err="1" smtClean="0"/>
              <a:t>pkm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endParaRPr lang="en-US" sz="2000" dirty="0" smtClean="0"/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Lembaga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r>
              <a:rPr lang="en-US" sz="2000" dirty="0" smtClean="0"/>
              <a:t>, </a:t>
            </a:r>
            <a:r>
              <a:rPr lang="en-US" sz="2000" dirty="0" err="1" smtClean="0"/>
              <a:t>atau</a:t>
            </a:r>
            <a:endParaRPr lang="en-US" sz="2000" dirty="0" smtClean="0"/>
          </a:p>
          <a:p>
            <a:pPr marL="739775" indent="-282575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err="1" smtClean="0"/>
              <a:t>Bentuk</a:t>
            </a:r>
            <a:r>
              <a:rPr lang="en-US" sz="2000" dirty="0" smtClean="0"/>
              <a:t> </a:t>
            </a:r>
            <a:r>
              <a:rPr lang="en-US" sz="2000" dirty="0" err="1" smtClean="0"/>
              <a:t>lainnya</a:t>
            </a:r>
            <a:r>
              <a:rPr lang="en-US" sz="2000" dirty="0" smtClean="0"/>
              <a:t> yang </a:t>
            </a:r>
            <a:r>
              <a:rPr lang="en-US" sz="2000" dirty="0" err="1" smtClean="0"/>
              <a:t>sejenis</a:t>
            </a:r>
            <a:r>
              <a:rPr lang="en-US" sz="2000" dirty="0" smtClean="0"/>
              <a:t> </a:t>
            </a:r>
            <a:r>
              <a:rPr lang="en-US" sz="2000" dirty="0" err="1" smtClean="0"/>
              <a:t>sesuai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kebutuhan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ketentuan</a:t>
            </a:r>
            <a:r>
              <a:rPr lang="en-US" sz="2000" dirty="0" smtClean="0"/>
              <a:t> </a:t>
            </a:r>
            <a:r>
              <a:rPr lang="en-US" sz="2000" dirty="0" err="1" smtClean="0"/>
              <a:t>perguruan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64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Kewajiban</a:t>
            </a:r>
            <a:r>
              <a:rPr lang="en-US" dirty="0" smtClean="0"/>
              <a:t> </a:t>
            </a:r>
            <a:r>
              <a:rPr lang="en-US" dirty="0" err="1" smtClean="0"/>
              <a:t>Kelembagaan</a:t>
            </a:r>
            <a:r>
              <a:rPr lang="en-US" dirty="0" smtClean="0"/>
              <a:t> </a:t>
            </a:r>
            <a:r>
              <a:rPr lang="en-US" dirty="0" err="1" smtClean="0"/>
              <a:t>Pengelola</a:t>
            </a:r>
            <a:r>
              <a:rPr lang="en-US" dirty="0" smtClean="0"/>
              <a:t> </a:t>
            </a:r>
            <a:r>
              <a:rPr lang="en-US" dirty="0" err="1" smtClean="0"/>
              <a:t>PkM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65</a:t>
            </a:fld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71550"/>
            <a:ext cx="7924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KewajibanPT</a:t>
            </a:r>
            <a:r>
              <a:rPr lang="en-US" dirty="0" smtClean="0"/>
              <a:t> </a:t>
            </a:r>
            <a:r>
              <a:rPr lang="en-US" dirty="0" err="1" smtClean="0"/>
              <a:t>dalamPengelolaanPkM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66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047750"/>
            <a:ext cx="82296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Pendanaan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Pengabdian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895350"/>
            <a:ext cx="8686800" cy="3962400"/>
          </a:xfrm>
        </p:spPr>
        <p:txBody>
          <a:bodyPr/>
          <a:lstStyle/>
          <a:p>
            <a:pPr marL="228600" indent="-190500">
              <a:spcBef>
                <a:spcPts val="0"/>
              </a:spcBef>
            </a:pPr>
            <a:r>
              <a:rPr lang="sv-SE" sz="1800" dirty="0" smtClean="0"/>
              <a:t>Standar pendanaan dan pembiayaan pengabdian kepada masyarakat merupakan kriteria minimal sumber dan mekanisme pendanaan dan pembiayaan pengabdian kepada masyarakat. </a:t>
            </a:r>
          </a:p>
          <a:p>
            <a:pPr marL="228600" indent="-190500">
              <a:spcBef>
                <a:spcPts val="0"/>
              </a:spcBef>
            </a:pPr>
            <a:r>
              <a:rPr lang="en-US" sz="1800" dirty="0" smtClean="0"/>
              <a:t>PT </a:t>
            </a:r>
            <a:r>
              <a:rPr lang="en-US" sz="1800" dirty="0" err="1" smtClean="0"/>
              <a:t>wajib</a:t>
            </a:r>
            <a:r>
              <a:rPr lang="en-US" sz="1800" dirty="0" smtClean="0"/>
              <a:t> </a:t>
            </a:r>
            <a:r>
              <a:rPr lang="en-US" sz="1800" dirty="0" err="1" smtClean="0"/>
              <a:t>menyediakan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internal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pkm</a:t>
            </a:r>
            <a:r>
              <a:rPr lang="en-US" sz="1800" dirty="0" smtClean="0"/>
              <a:t>. </a:t>
            </a:r>
          </a:p>
          <a:p>
            <a:pPr marL="228600" indent="-190500">
              <a:spcBef>
                <a:spcPts val="0"/>
              </a:spcBef>
            </a:pPr>
            <a:r>
              <a:rPr lang="en-US" sz="1800" dirty="0" err="1" smtClean="0"/>
              <a:t>Selain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internal PT, </a:t>
            </a:r>
            <a:r>
              <a:rPr lang="en-US" sz="1800" dirty="0" err="1" smtClean="0"/>
              <a:t>pendanaan</a:t>
            </a:r>
            <a:r>
              <a:rPr lang="en-US" sz="1800" dirty="0" smtClean="0"/>
              <a:t> </a:t>
            </a:r>
            <a:r>
              <a:rPr lang="en-US" sz="1800" dirty="0" err="1" smtClean="0"/>
              <a:t>pkm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bersumber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, </a:t>
            </a:r>
            <a:r>
              <a:rPr lang="en-US" sz="1800" dirty="0" err="1" smtClean="0"/>
              <a:t>kerja</a:t>
            </a:r>
            <a:r>
              <a:rPr lang="en-US" sz="1800" dirty="0" smtClean="0"/>
              <a:t> </a:t>
            </a:r>
            <a:r>
              <a:rPr lang="en-US" sz="1800" dirty="0" err="1" smtClean="0"/>
              <a:t>sama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lembaga</a:t>
            </a:r>
            <a:r>
              <a:rPr lang="en-US" sz="1800" dirty="0" smtClean="0"/>
              <a:t> lain, </a:t>
            </a:r>
            <a:r>
              <a:rPr lang="en-US" sz="1800" dirty="0" err="1" smtClean="0"/>
              <a:t>baik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maupun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</a:t>
            </a:r>
            <a:r>
              <a:rPr lang="en-US" sz="1800" dirty="0" err="1" smtClean="0"/>
              <a:t>luar</a:t>
            </a:r>
            <a:r>
              <a:rPr lang="en-US" sz="1800" dirty="0" smtClean="0"/>
              <a:t> </a:t>
            </a:r>
            <a:r>
              <a:rPr lang="en-US" sz="1800" dirty="0" err="1" smtClean="0"/>
              <a:t>negeri</a:t>
            </a:r>
            <a:r>
              <a:rPr lang="en-US" sz="1800" dirty="0" smtClean="0"/>
              <a:t>,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dana</a:t>
            </a:r>
            <a:r>
              <a:rPr lang="en-US" sz="1800" dirty="0" smtClean="0"/>
              <a:t> </a:t>
            </a:r>
            <a:r>
              <a:rPr lang="en-US" sz="1800" dirty="0" err="1" smtClean="0"/>
              <a:t>dari</a:t>
            </a:r>
            <a:r>
              <a:rPr lang="en-US" sz="1800" dirty="0" smtClean="0"/>
              <a:t> </a:t>
            </a:r>
            <a:r>
              <a:rPr lang="en-US" sz="1800" dirty="0" err="1" smtClean="0"/>
              <a:t>masyarakat</a:t>
            </a:r>
            <a:r>
              <a:rPr lang="en-US" sz="1800" dirty="0" smtClean="0"/>
              <a:t>.</a:t>
            </a:r>
          </a:p>
          <a:p>
            <a:pPr marL="228600" indent="-190500">
              <a:spcBef>
                <a:spcPts val="0"/>
              </a:spcBef>
            </a:pPr>
            <a:r>
              <a:rPr lang="en-US" sz="1800" dirty="0" err="1" smtClean="0"/>
              <a:t>Pendanaan</a:t>
            </a:r>
            <a:r>
              <a:rPr lang="en-US" sz="1800" dirty="0" smtClean="0"/>
              <a:t> </a:t>
            </a:r>
            <a:r>
              <a:rPr lang="en-US" sz="1800" dirty="0" err="1" smtClean="0"/>
              <a:t>pkm</a:t>
            </a:r>
            <a:r>
              <a:rPr lang="en-US" sz="1800" dirty="0" smtClean="0"/>
              <a:t> </a:t>
            </a:r>
            <a:r>
              <a:rPr lang="en-US" sz="1800" dirty="0" err="1" smtClean="0"/>
              <a:t>bagi</a:t>
            </a:r>
            <a:r>
              <a:rPr lang="en-US" sz="1800" dirty="0" smtClean="0"/>
              <a:t> </a:t>
            </a:r>
            <a:r>
              <a:rPr lang="en-US" sz="1800" dirty="0" err="1" smtClean="0"/>
              <a:t>dosen</a:t>
            </a:r>
            <a:r>
              <a:rPr lang="en-US" sz="1800" dirty="0" smtClean="0"/>
              <a:t> </a:t>
            </a:r>
            <a:r>
              <a:rPr lang="en-US" sz="1800" dirty="0" err="1" smtClean="0"/>
              <a:t>atau</a:t>
            </a:r>
            <a:r>
              <a:rPr lang="en-US" sz="1800" dirty="0" smtClean="0"/>
              <a:t> </a:t>
            </a:r>
            <a:r>
              <a:rPr lang="en-US" sz="1800" dirty="0" err="1" smtClean="0"/>
              <a:t>instruktur</a:t>
            </a:r>
            <a:r>
              <a:rPr lang="en-US" sz="1800" dirty="0" smtClean="0"/>
              <a:t> </a:t>
            </a:r>
            <a:r>
              <a:rPr lang="en-US" sz="1800" dirty="0" err="1" smtClean="0"/>
              <a:t>digunakan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membiayai</a:t>
            </a:r>
            <a:r>
              <a:rPr lang="en-US" sz="1800" dirty="0" smtClean="0"/>
              <a:t>: </a:t>
            </a:r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perencanaanpengabdiankepadamasyarakat</a:t>
            </a:r>
            <a:r>
              <a:rPr lang="en-US" sz="1400" dirty="0" smtClean="0"/>
              <a:t>; </a:t>
            </a:r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pelaksanaanpengabdiankepadamasyarakat</a:t>
            </a:r>
            <a:r>
              <a:rPr lang="en-US" sz="1400" dirty="0" smtClean="0"/>
              <a:t>; </a:t>
            </a:r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pengendalianpengabdiankepadamasyarakat</a:t>
            </a:r>
            <a:r>
              <a:rPr lang="en-US" sz="1400" dirty="0" smtClean="0"/>
              <a:t>; </a:t>
            </a:r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pemantauandanevaluasipengabdiankepadamasyarakat</a:t>
            </a:r>
            <a:r>
              <a:rPr lang="en-US" sz="1400" dirty="0" smtClean="0"/>
              <a:t>; </a:t>
            </a:r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pelaporanpengabdiankepadamasyarakat</a:t>
            </a:r>
            <a:r>
              <a:rPr lang="en-US" sz="1400" dirty="0" smtClean="0"/>
              <a:t>; </a:t>
            </a:r>
            <a:r>
              <a:rPr lang="en-US" sz="1400" dirty="0" err="1" smtClean="0"/>
              <a:t>dan</a:t>
            </a:r>
            <a:endParaRPr lang="en-US" sz="1400" dirty="0" smtClean="0"/>
          </a:p>
          <a:p>
            <a:pPr marL="5111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1400" dirty="0" smtClean="0"/>
              <a:t></a:t>
            </a:r>
            <a:r>
              <a:rPr lang="en-US" sz="1400" dirty="0" err="1" smtClean="0"/>
              <a:t>diseminasihasilpengabdiankepadamasyarakat</a:t>
            </a:r>
            <a:r>
              <a:rPr lang="en-US" sz="1400" dirty="0" smtClean="0"/>
              <a:t>.</a:t>
            </a:r>
          </a:p>
          <a:p>
            <a:pPr marL="228600" indent="-190500">
              <a:spcBef>
                <a:spcPts val="0"/>
              </a:spcBef>
            </a:pPr>
            <a:r>
              <a:rPr lang="en-US" sz="1800" dirty="0" err="1" smtClean="0"/>
              <a:t>Mekanisme</a:t>
            </a:r>
            <a:r>
              <a:rPr lang="en-US" sz="1800" dirty="0" smtClean="0"/>
              <a:t> </a:t>
            </a:r>
            <a:r>
              <a:rPr lang="en-US" sz="1800" dirty="0" err="1" smtClean="0"/>
              <a:t>pendanaan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pembiayaan</a:t>
            </a:r>
            <a:r>
              <a:rPr lang="en-US" sz="1800" dirty="0" smtClean="0"/>
              <a:t> </a:t>
            </a:r>
            <a:r>
              <a:rPr lang="en-US" sz="1800" dirty="0" err="1" smtClean="0"/>
              <a:t>pkm</a:t>
            </a:r>
            <a:r>
              <a:rPr lang="en-US" sz="1800" dirty="0" smtClean="0"/>
              <a:t> </a:t>
            </a:r>
            <a:r>
              <a:rPr lang="en-US" sz="1800" dirty="0" err="1" smtClean="0"/>
              <a:t>diatur</a:t>
            </a:r>
            <a:r>
              <a:rPr lang="en-US" sz="1800" dirty="0" smtClean="0"/>
              <a:t> </a:t>
            </a:r>
            <a:r>
              <a:rPr lang="en-US" sz="1800" dirty="0" err="1" smtClean="0"/>
              <a:t>berdasarkan</a:t>
            </a:r>
            <a:r>
              <a:rPr lang="en-US" sz="1800" dirty="0" smtClean="0"/>
              <a:t> </a:t>
            </a:r>
            <a:r>
              <a:rPr lang="en-US" sz="1800" dirty="0" err="1" smtClean="0"/>
              <a:t>ketentuan</a:t>
            </a:r>
            <a:r>
              <a:rPr lang="en-US" sz="1800" dirty="0" smtClean="0"/>
              <a:t> </a:t>
            </a:r>
            <a:r>
              <a:rPr lang="en-US" sz="1800" dirty="0" err="1" smtClean="0"/>
              <a:t>di</a:t>
            </a:r>
            <a:r>
              <a:rPr lang="en-US" sz="1800" dirty="0" smtClean="0"/>
              <a:t> PT.</a:t>
            </a:r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67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68</a:t>
            </a:fld>
            <a:endParaRPr lang="en"/>
          </a:p>
        </p:txBody>
      </p:sp>
    </p:spTree>
  </p:cSld>
  <p:clrMapOvr>
    <a:masterClrMapping/>
  </p:clrMapOvr>
  <p:transition>
    <p:wip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>
            <a:spLocks noGrp="1"/>
          </p:cNvSpPr>
          <p:nvPr>
            <p:ph type="ctrTitle" idx="4294967295"/>
          </p:nvPr>
        </p:nvSpPr>
        <p:spPr>
          <a:xfrm>
            <a:off x="1090700" y="2650150"/>
            <a:ext cx="7367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FF8700"/>
                </a:solidFill>
              </a:rPr>
              <a:t>BIG CONCEPT</a:t>
            </a:r>
            <a:endParaRPr sz="7200">
              <a:solidFill>
                <a:srgbClr val="FF8700"/>
              </a:solidFill>
            </a:endParaRPr>
          </a:p>
        </p:txBody>
      </p:sp>
      <p:sp>
        <p:nvSpPr>
          <p:cNvPr id="147" name="Google Shape;147;p19"/>
          <p:cNvSpPr txBox="1">
            <a:spLocks noGrp="1"/>
          </p:cNvSpPr>
          <p:nvPr>
            <p:ph type="subTitle" idx="4294967295"/>
          </p:nvPr>
        </p:nvSpPr>
        <p:spPr>
          <a:xfrm>
            <a:off x="1090700" y="3640150"/>
            <a:ext cx="590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Bring the attention of your audience over a key concept using icons or illustrations</a:t>
            </a:r>
            <a:endParaRPr sz="2400"/>
          </a:p>
        </p:txBody>
      </p:sp>
      <p:grpSp>
        <p:nvGrpSpPr>
          <p:cNvPr id="148" name="Google Shape;148;p19"/>
          <p:cNvGrpSpPr/>
          <p:nvPr/>
        </p:nvGrpSpPr>
        <p:grpSpPr>
          <a:xfrm>
            <a:off x="6759209" y="507618"/>
            <a:ext cx="1645833" cy="1645812"/>
            <a:chOff x="6643075" y="3664250"/>
            <a:chExt cx="407950" cy="407975"/>
          </a:xfrm>
        </p:grpSpPr>
        <p:sp>
          <p:nvSpPr>
            <p:cNvPr id="149" name="Google Shape;149;p1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19"/>
          <p:cNvGrpSpPr/>
          <p:nvPr/>
        </p:nvGrpSpPr>
        <p:grpSpPr>
          <a:xfrm rot="-587494">
            <a:off x="6662475" y="2367985"/>
            <a:ext cx="676638" cy="676644"/>
            <a:chOff x="576250" y="4319400"/>
            <a:chExt cx="442075" cy="442050"/>
          </a:xfrm>
        </p:grpSpPr>
        <p:sp>
          <p:nvSpPr>
            <p:cNvPr id="152" name="Google Shape;152;p1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9050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" name="Google Shape;156;p19"/>
          <p:cNvSpPr/>
          <p:nvPr/>
        </p:nvSpPr>
        <p:spPr>
          <a:xfrm>
            <a:off x="6365361" y="887713"/>
            <a:ext cx="257246" cy="24562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9"/>
          <p:cNvSpPr/>
          <p:nvPr/>
        </p:nvSpPr>
        <p:spPr>
          <a:xfrm rot="2697415">
            <a:off x="8060604" y="2145273"/>
            <a:ext cx="390522" cy="3728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9"/>
          <p:cNvSpPr/>
          <p:nvPr/>
        </p:nvSpPr>
        <p:spPr>
          <a:xfrm>
            <a:off x="8369546" y="1932400"/>
            <a:ext cx="156409" cy="149417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9"/>
          <p:cNvSpPr/>
          <p:nvPr/>
        </p:nvSpPr>
        <p:spPr>
          <a:xfrm rot="1279885">
            <a:off x="6187127" y="1628627"/>
            <a:ext cx="156402" cy="149398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9050" cap="rnd" cmpd="sng">
            <a:solidFill>
              <a:srgbClr val="FF87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69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Permenristekdikti</a:t>
            </a:r>
            <a:r>
              <a:rPr lang="en-US" dirty="0" smtClean="0"/>
              <a:t> 44  2015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III </a:t>
            </a:r>
            <a:r>
              <a:rPr lang="en-US" sz="2000" dirty="0" err="1" smtClean="0"/>
              <a:t>StandarNasional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Lingkup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 </a:t>
            </a:r>
            <a:r>
              <a:rPr lang="en-US" sz="2000" dirty="0" err="1" smtClean="0">
                <a:solidFill>
                  <a:srgbClr val="FF0000"/>
                </a:solidFill>
              </a:rPr>
              <a:t>Hasil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Isi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Penilaian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Peneliti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Prasarana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Pengelolaan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Pembiayaan</a:t>
            </a:r>
            <a:r>
              <a:rPr lang="en-US" sz="2000" dirty="0" smtClean="0"/>
              <a:t> </a:t>
            </a:r>
            <a:r>
              <a:rPr lang="en-US" sz="2000" dirty="0" err="1" smtClean="0"/>
              <a:t>Penelitian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White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6" name="Google Shape;166;p2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7" name="Google Shape;167;p20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Black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coal, ebony, and of outer space. It is the darkest color, the result of the absence of or complete absorption of light.</a:t>
            </a:r>
            <a:endParaRPr/>
          </a:p>
        </p:txBody>
      </p:sp>
      <p:sp>
        <p:nvSpPr>
          <p:cNvPr id="168" name="Google Shape;168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70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1104900" y="2433975"/>
            <a:ext cx="3625200" cy="211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 complex idea can be conveyed with just a single still image, namely making it possible to absorb large amounts of data quickly.</a:t>
            </a:r>
            <a:endParaRPr sz="2000"/>
          </a:p>
        </p:txBody>
      </p:sp>
      <p:sp>
        <p:nvSpPr>
          <p:cNvPr id="184" name="Google Shape;184;p2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71</a:t>
            </a:fld>
            <a:endParaRPr/>
          </a:p>
        </p:txBody>
      </p:sp>
      <p:pic>
        <p:nvPicPr>
          <p:cNvPr id="185" name="Google Shape;185;p22" descr="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792119" y="1013694"/>
            <a:ext cx="6279900" cy="3532800"/>
          </a:xfrm>
          <a:prstGeom prst="parallelogram">
            <a:avLst>
              <a:gd name="adj" fmla="val 51555"/>
            </a:avLst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/>
              <a:t>Want big impact?</a:t>
            </a:r>
            <a:r>
              <a:rPr lang="en"/>
              <a:t> USE BIG IMAGE</a:t>
            </a: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72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6" name="Google Shape;206;p25"/>
          <p:cNvGraphicFramePr/>
          <p:nvPr/>
        </p:nvGraphicFramePr>
        <p:xfrm>
          <a:off x="1423200" y="1640681"/>
          <a:ext cx="6768300" cy="2744600"/>
        </p:xfrm>
        <a:graphic>
          <a:graphicData uri="http://schemas.openxmlformats.org/drawingml/2006/table">
            <a:tbl>
              <a:tblPr>
                <a:noFill/>
                <a:tableStyleId>{D0728BA9-FA12-45C3-9E0D-A2B07D80528C}</a:tableStyleId>
              </a:tblPr>
              <a:tblGrid>
                <a:gridCol w="1692075"/>
                <a:gridCol w="1692075"/>
                <a:gridCol w="1692075"/>
                <a:gridCol w="1692075"/>
              </a:tblGrid>
              <a:tr h="686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FF87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</a:t>
                      </a:r>
                      <a:endParaRPr>
                        <a:solidFill>
                          <a:srgbClr val="FF870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>
                      <a:solidFill>
                        <a:srgbClr val="FF87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Yellow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Blue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86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Orange</a:t>
                      </a:r>
                      <a:endParaRPr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22222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sz="1800" b="1">
                        <a:solidFill>
                          <a:srgbClr val="22222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>
                      <a:solidFill>
                        <a:srgbClr val="22222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207" name="Google Shape;207;p2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73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/>
          <p:nvPr/>
        </p:nvSpPr>
        <p:spPr>
          <a:xfrm>
            <a:off x="912200" y="874082"/>
            <a:ext cx="8155305" cy="3885008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87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 idx="4294967295"/>
          </p:nvPr>
        </p:nvSpPr>
        <p:spPr>
          <a:xfrm>
            <a:off x="1104900" y="0"/>
            <a:ext cx="67245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14" name="Google Shape;214;p26"/>
          <p:cNvSpPr/>
          <p:nvPr/>
        </p:nvSpPr>
        <p:spPr>
          <a:xfrm>
            <a:off x="2285350" y="1538450"/>
            <a:ext cx="796200" cy="394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our office</a:t>
            </a:r>
            <a:endParaRPr sz="10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5" name="Google Shape;215;p2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74</a:t>
            </a:fld>
            <a:endParaRPr/>
          </a:p>
        </p:txBody>
      </p:sp>
      <p:sp>
        <p:nvSpPr>
          <p:cNvPr id="216" name="Google Shape;216;p26"/>
          <p:cNvSpPr/>
          <p:nvPr/>
        </p:nvSpPr>
        <p:spPr>
          <a:xfrm rot="-8100000">
            <a:off x="1514932" y="1922646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 rot="-8100000">
            <a:off x="3309132" y="3246121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 rot="-8100000">
            <a:off x="4230757" y="1756746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rot="-8100000">
            <a:off x="4945732" y="3826446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 rot="-8100000">
            <a:off x="7072857" y="2252046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-8100000">
            <a:off x="7730432" y="3826446"/>
            <a:ext cx="238436" cy="227406"/>
          </a:xfrm>
          <a:prstGeom prst="halfFrame">
            <a:avLst>
              <a:gd name="adj1" fmla="val 38776"/>
              <a:gd name="adj2" fmla="val 4015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ctrTitle" idx="4294967295"/>
          </p:nvPr>
        </p:nvSpPr>
        <p:spPr>
          <a:xfrm>
            <a:off x="1125150" y="1659550"/>
            <a:ext cx="73332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FF8700"/>
                </a:solidFill>
              </a:rPr>
              <a:t>89,526,124</a:t>
            </a:r>
            <a:endParaRPr sz="12000">
              <a:solidFill>
                <a:srgbClr val="FF8700"/>
              </a:solidFill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4294967295"/>
          </p:nvPr>
        </p:nvSpPr>
        <p:spPr>
          <a:xfrm>
            <a:off x="1125150" y="2992450"/>
            <a:ext cx="48105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75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 txBox="1">
            <a:spLocks noGrp="1"/>
          </p:cNvSpPr>
          <p:nvPr>
            <p:ph type="ctrTitle" idx="4294967295"/>
          </p:nvPr>
        </p:nvSpPr>
        <p:spPr>
          <a:xfrm>
            <a:off x="1561425" y="876600"/>
            <a:ext cx="68967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89,526,124$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subTitle" idx="4294967295"/>
          </p:nvPr>
        </p:nvSpPr>
        <p:spPr>
          <a:xfrm>
            <a:off x="1561425" y="1487502"/>
            <a:ext cx="68967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That’s a lot of money</a:t>
            </a:r>
            <a:endParaRPr sz="1800"/>
          </a:p>
        </p:txBody>
      </p:sp>
      <p:sp>
        <p:nvSpPr>
          <p:cNvPr id="235" name="Google Shape;235;p28"/>
          <p:cNvSpPr txBox="1">
            <a:spLocks noGrp="1"/>
          </p:cNvSpPr>
          <p:nvPr>
            <p:ph type="ctrTitle" idx="4294967295"/>
          </p:nvPr>
        </p:nvSpPr>
        <p:spPr>
          <a:xfrm>
            <a:off x="2985075" y="3505500"/>
            <a:ext cx="54732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100%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6" name="Google Shape;236;p28"/>
          <p:cNvSpPr txBox="1">
            <a:spLocks noGrp="1"/>
          </p:cNvSpPr>
          <p:nvPr>
            <p:ph type="subTitle" idx="4294967295"/>
          </p:nvPr>
        </p:nvSpPr>
        <p:spPr>
          <a:xfrm>
            <a:off x="2985075" y="4116400"/>
            <a:ext cx="54732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Total success!</a:t>
            </a:r>
            <a:endParaRPr sz="1800"/>
          </a:p>
        </p:txBody>
      </p:sp>
      <p:sp>
        <p:nvSpPr>
          <p:cNvPr id="237" name="Google Shape;237;p28"/>
          <p:cNvSpPr txBox="1">
            <a:spLocks noGrp="1"/>
          </p:cNvSpPr>
          <p:nvPr>
            <p:ph type="ctrTitle" idx="4294967295"/>
          </p:nvPr>
        </p:nvSpPr>
        <p:spPr>
          <a:xfrm>
            <a:off x="2296200" y="2191050"/>
            <a:ext cx="61620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185,244 users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subTitle" idx="4294967295"/>
          </p:nvPr>
        </p:nvSpPr>
        <p:spPr>
          <a:xfrm>
            <a:off x="2296200" y="2801952"/>
            <a:ext cx="6162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And a lot of users</a:t>
            </a:r>
            <a:endParaRPr sz="1800"/>
          </a:p>
        </p:txBody>
      </p:sp>
      <p:sp>
        <p:nvSpPr>
          <p:cNvPr id="239" name="Google Shape;239;p2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76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9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5" name="Google Shape;245;p29"/>
          <p:cNvSpPr/>
          <p:nvPr/>
        </p:nvSpPr>
        <p:spPr>
          <a:xfrm>
            <a:off x="1753950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3333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77</a:t>
            </a:fld>
            <a:endParaRPr/>
          </a:p>
        </p:txBody>
      </p:sp>
      <p:sp>
        <p:nvSpPr>
          <p:cNvPr id="247" name="Google Shape;247;p29"/>
          <p:cNvSpPr/>
          <p:nvPr/>
        </p:nvSpPr>
        <p:spPr>
          <a:xfrm>
            <a:off x="3853636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2222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8" name="Google Shape;248;p29"/>
          <p:cNvSpPr/>
          <p:nvPr/>
        </p:nvSpPr>
        <p:spPr>
          <a:xfrm>
            <a:off x="5953321" y="2241950"/>
            <a:ext cx="2378700" cy="1443300"/>
          </a:xfrm>
          <a:prstGeom prst="chevron">
            <a:avLst>
              <a:gd name="adj" fmla="val 25486"/>
            </a:avLst>
          </a:prstGeom>
          <a:solidFill>
            <a:srgbClr val="1D1D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8700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 sz="1800">
              <a:solidFill>
                <a:srgbClr val="FF87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4" name="Google Shape;254;p30"/>
          <p:cNvSpPr txBox="1">
            <a:spLocks noGrp="1"/>
          </p:cNvSpPr>
          <p:nvPr>
            <p:ph type="body" idx="1"/>
          </p:nvPr>
        </p:nvSpPr>
        <p:spPr>
          <a:xfrm>
            <a:off x="1104900" y="13767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0"/>
          <p:cNvSpPr txBox="1">
            <a:spLocks noGrp="1"/>
          </p:cNvSpPr>
          <p:nvPr>
            <p:ph type="body" idx="2"/>
          </p:nvPr>
        </p:nvSpPr>
        <p:spPr>
          <a:xfrm>
            <a:off x="3652188" y="13767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0"/>
          <p:cNvSpPr txBox="1">
            <a:spLocks noGrp="1"/>
          </p:cNvSpPr>
          <p:nvPr>
            <p:ph type="body" idx="3"/>
          </p:nvPr>
        </p:nvSpPr>
        <p:spPr>
          <a:xfrm>
            <a:off x="6199476" y="13767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57" name="Google Shape;257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78</a:t>
            </a:fld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104900" y="29769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30"/>
          <p:cNvSpPr txBox="1">
            <a:spLocks noGrp="1"/>
          </p:cNvSpPr>
          <p:nvPr>
            <p:ph type="body" idx="2"/>
          </p:nvPr>
        </p:nvSpPr>
        <p:spPr>
          <a:xfrm>
            <a:off x="3652188" y="29769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30"/>
          <p:cNvSpPr txBox="1">
            <a:spLocks noGrp="1"/>
          </p:cNvSpPr>
          <p:nvPr>
            <p:ph type="body" idx="3"/>
          </p:nvPr>
        </p:nvSpPr>
        <p:spPr>
          <a:xfrm>
            <a:off x="6199476" y="2976950"/>
            <a:ext cx="2423100" cy="16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1123950" y="4406300"/>
            <a:ext cx="6737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3"/>
              </a:rPr>
              <a:t>Google Sheets</a:t>
            </a:r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79</a:t>
            </a:fld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8750" y="540075"/>
            <a:ext cx="6312600" cy="341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Permenristekdikti</a:t>
            </a:r>
            <a:r>
              <a:rPr lang="en-US" dirty="0" smtClean="0"/>
              <a:t> 44  2015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0"/>
            <a:ext cx="8534400" cy="40386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IV </a:t>
            </a:r>
            <a:r>
              <a:rPr lang="en-US" sz="2000" dirty="0" err="1" smtClean="0"/>
              <a:t>StandarNasional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PengabdiankepadaMasyarakat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Ruang</a:t>
            </a:r>
            <a:r>
              <a:rPr lang="en-US" sz="2000" dirty="0" smtClean="0"/>
              <a:t> </a:t>
            </a:r>
            <a:r>
              <a:rPr lang="en-US" sz="2000" dirty="0" err="1" smtClean="0"/>
              <a:t>Lingkup</a:t>
            </a:r>
            <a:r>
              <a:rPr lang="en-US" sz="2000" dirty="0" smtClean="0"/>
              <a:t> </a:t>
            </a: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/>
              <a:t>Nasional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Isi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Proses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Penilaian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Pelaksana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Sarana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Prasarana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Pengelolaan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Standar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Pendanaan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Pembiayaan</a:t>
            </a:r>
            <a:r>
              <a:rPr lang="en-US" sz="2000" dirty="0" smtClean="0"/>
              <a:t> </a:t>
            </a:r>
            <a:r>
              <a:rPr lang="en-US" sz="2000" dirty="0" err="1" smtClean="0"/>
              <a:t>Pengabdian</a:t>
            </a:r>
            <a:r>
              <a:rPr lang="en-US" sz="2000" dirty="0" smtClean="0"/>
              <a:t> </a:t>
            </a:r>
            <a:r>
              <a:rPr lang="en-US" sz="2000" dirty="0" err="1" smtClean="0"/>
              <a:t>kepada</a:t>
            </a:r>
            <a:r>
              <a:rPr lang="en-US" sz="2000" dirty="0" smtClean="0"/>
              <a:t> </a:t>
            </a:r>
            <a:r>
              <a:rPr lang="en-US" sz="2000" dirty="0" err="1" smtClean="0"/>
              <a:t>Masyarakat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V </a:t>
            </a:r>
            <a:r>
              <a:rPr lang="en-US" sz="2000" dirty="0" err="1" smtClean="0"/>
              <a:t>KetentuanLain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VI </a:t>
            </a:r>
            <a:r>
              <a:rPr lang="en-US" sz="2000" dirty="0" err="1" smtClean="0"/>
              <a:t>KetentuanPeralihan</a:t>
            </a:r>
            <a:endParaRPr 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sz="2000" dirty="0" err="1" smtClean="0"/>
              <a:t>Bab</a:t>
            </a:r>
            <a:r>
              <a:rPr lang="en-US" sz="2000" dirty="0" smtClean="0"/>
              <a:t> VII </a:t>
            </a:r>
            <a:r>
              <a:rPr lang="en-US" sz="2000" dirty="0" err="1" smtClean="0"/>
              <a:t>KetentuanPenutup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>
            <a:off x="1954060" y="489800"/>
            <a:ext cx="2075120" cy="4163909"/>
          </a:xfrm>
          <a:custGeom>
            <a:avLst/>
            <a:gdLst/>
            <a:ahLst/>
            <a:cxnLst/>
            <a:rect l="l" t="t" r="r" b="b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ANDROID 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  <p:sp>
        <p:nvSpPr>
          <p:cNvPr id="274" name="Google Shape;274;p32"/>
          <p:cNvSpPr/>
          <p:nvPr/>
        </p:nvSpPr>
        <p:spPr>
          <a:xfrm>
            <a:off x="20473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75" name="Google Shape;275;p32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80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/>
          <p:nvPr/>
        </p:nvSpPr>
        <p:spPr>
          <a:xfrm>
            <a:off x="2028821" y="623036"/>
            <a:ext cx="1863608" cy="3921828"/>
          </a:xfrm>
          <a:custGeom>
            <a:avLst/>
            <a:gdLst/>
            <a:ahLst/>
            <a:cxnLst/>
            <a:rect l="l" t="t" r="r" b="b"/>
            <a:pathLst>
              <a:path w="25999" h="54713" extrusionOk="0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2160550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82" name="Google Shape;282;p33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81</a:t>
            </a:fld>
            <a:endParaRPr/>
          </a:p>
        </p:txBody>
      </p:sp>
      <p:sp>
        <p:nvSpPr>
          <p:cNvPr id="283" name="Google Shape;283;p33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iPHONE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/>
          <p:nvPr/>
        </p:nvSpPr>
        <p:spPr>
          <a:xfrm>
            <a:off x="1511102" y="535613"/>
            <a:ext cx="2879504" cy="4072345"/>
          </a:xfrm>
          <a:custGeom>
            <a:avLst/>
            <a:gdLst/>
            <a:ahLst/>
            <a:cxnLst/>
            <a:rect l="l" t="t" r="r" b="b"/>
            <a:pathLst>
              <a:path w="60958" h="86210" extrusionOk="0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4"/>
          <p:cNvSpPr/>
          <p:nvPr/>
        </p:nvSpPr>
        <p:spPr>
          <a:xfrm>
            <a:off x="1709800" y="910325"/>
            <a:ext cx="2493300" cy="3333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0" name="Google Shape;290;p34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82</a:t>
            </a:fld>
            <a:endParaRPr/>
          </a:p>
        </p:txBody>
      </p:sp>
      <p:sp>
        <p:nvSpPr>
          <p:cNvPr id="291" name="Google Shape;291;p34"/>
          <p:cNvSpPr txBox="1">
            <a:spLocks noGrp="1"/>
          </p:cNvSpPr>
          <p:nvPr>
            <p:ph type="body" idx="4294967295"/>
          </p:nvPr>
        </p:nvSpPr>
        <p:spPr>
          <a:xfrm>
            <a:off x="4897300" y="535300"/>
            <a:ext cx="2788800" cy="4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TABLET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5"/>
          <p:cNvSpPr/>
          <p:nvPr/>
        </p:nvSpPr>
        <p:spPr>
          <a:xfrm>
            <a:off x="1079225" y="1052750"/>
            <a:ext cx="4460080" cy="347222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2222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5"/>
          <p:cNvSpPr/>
          <p:nvPr/>
        </p:nvSpPr>
        <p:spPr>
          <a:xfrm>
            <a:off x="1265867" y="1237141"/>
            <a:ext cx="4086900" cy="26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rPr>
              <a:t>Place your screenshot here</a:t>
            </a:r>
            <a:endParaRPr sz="1000">
              <a:solidFill>
                <a:srgbClr val="999999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298" name="Google Shape;298;p35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83</a:t>
            </a:fld>
            <a:endParaRPr/>
          </a:p>
        </p:txBody>
      </p:sp>
      <p:sp>
        <p:nvSpPr>
          <p:cNvPr id="299" name="Google Shape;299;p35"/>
          <p:cNvSpPr txBox="1">
            <a:spLocks noGrp="1"/>
          </p:cNvSpPr>
          <p:nvPr>
            <p:ph type="body" idx="4294967295"/>
          </p:nvPr>
        </p:nvSpPr>
        <p:spPr>
          <a:xfrm>
            <a:off x="5811700" y="535300"/>
            <a:ext cx="2788800" cy="4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DESKTOP PROJECT</a:t>
            </a:r>
            <a:endParaRPr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Show and explain your web, app or software projects using these gadget templates.</a:t>
            </a:r>
            <a:endParaRPr sz="18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6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84</a:t>
            </a:fld>
            <a:endParaRPr/>
          </a:p>
        </p:txBody>
      </p:sp>
      <p:sp>
        <p:nvSpPr>
          <p:cNvPr id="305" name="Google Shape;305;p36"/>
          <p:cNvSpPr txBox="1">
            <a:spLocks noGrp="1"/>
          </p:cNvSpPr>
          <p:nvPr>
            <p:ph type="ctrTitle" idx="4294967295"/>
          </p:nvPr>
        </p:nvSpPr>
        <p:spPr>
          <a:xfrm>
            <a:off x="1033300" y="1583350"/>
            <a:ext cx="66726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rgbClr val="FF8700"/>
                </a:solidFill>
              </a:rPr>
              <a:t>THANKS!</a:t>
            </a:r>
            <a:endParaRPr sz="6000">
              <a:solidFill>
                <a:srgbClr val="FF8700"/>
              </a:solidFill>
            </a:endParaRPr>
          </a:p>
        </p:txBody>
      </p:sp>
      <p:sp>
        <p:nvSpPr>
          <p:cNvPr id="306" name="Google Shape;306;p36"/>
          <p:cNvSpPr txBox="1">
            <a:spLocks noGrp="1"/>
          </p:cNvSpPr>
          <p:nvPr>
            <p:ph type="subTitle" idx="4294967295"/>
          </p:nvPr>
        </p:nvSpPr>
        <p:spPr>
          <a:xfrm>
            <a:off x="1033300" y="2630575"/>
            <a:ext cx="71850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Any questions?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</a:rPr>
              <a:t>You can find me at @username &amp; user@mail.me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7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2" name="Google Shape;312;p37"/>
          <p:cNvSpPr txBox="1">
            <a:spLocks noGrp="1"/>
          </p:cNvSpPr>
          <p:nvPr>
            <p:ph type="body" idx="1"/>
          </p:nvPr>
        </p:nvSpPr>
        <p:spPr>
          <a:xfrm>
            <a:off x="1104900" y="1277625"/>
            <a:ext cx="7581900" cy="3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Startupstockphotos</a:t>
            </a:r>
            <a:endParaRPr sz="2400"/>
          </a:p>
        </p:txBody>
      </p:sp>
      <p:sp>
        <p:nvSpPr>
          <p:cNvPr id="313" name="Google Shape;313;p37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85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8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26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</a:t>
            </a:r>
            <a:r>
              <a:rPr lang="en" sz="1800" b="1"/>
              <a:t>Dosis</a:t>
            </a:r>
            <a:endParaRPr sz="1800" b="1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</a:t>
            </a:r>
            <a:r>
              <a:rPr lang="en" sz="1800" b="1"/>
              <a:t>Roboto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these pages: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3"/>
              </a:rPr>
              <a:t>https://www.fontsquirrel.com/fonts/dosis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hlinkClick r:id="rId4"/>
              </a:rPr>
              <a:t>https://material.google.com/resources/roboto-noto-fonts.html</a:t>
            </a:r>
            <a:endParaRPr sz="180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Orange </a:t>
            </a:r>
            <a:r>
              <a:rPr lang="en" sz="1800" b="1">
                <a:solidFill>
                  <a:srgbClr val="FF8700"/>
                </a:solidFill>
              </a:rPr>
              <a:t>#ff8700</a:t>
            </a:r>
            <a:endParaRPr sz="1800" b="1">
              <a:solidFill>
                <a:srgbClr val="FF8700"/>
              </a:solidFill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1104900" y="4400250"/>
            <a:ext cx="6885900" cy="53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8700"/>
                </a:solidFill>
                <a:latin typeface="Dosis"/>
                <a:ea typeface="Dosis"/>
                <a:cs typeface="Dosis"/>
                <a:sym typeface="Dosi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87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321" name="Google Shape;321;p3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86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" name="Google Shape;326;p39"/>
          <p:cNvGrpSpPr/>
          <p:nvPr/>
        </p:nvGrpSpPr>
        <p:grpSpPr>
          <a:xfrm>
            <a:off x="3303772" y="275619"/>
            <a:ext cx="342903" cy="447293"/>
            <a:chOff x="590250" y="244200"/>
            <a:chExt cx="407975" cy="532175"/>
          </a:xfrm>
        </p:grpSpPr>
        <p:sp>
          <p:nvSpPr>
            <p:cNvPr id="327" name="Google Shape;327;p3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" name="Google Shape;341;p39"/>
          <p:cNvGrpSpPr/>
          <p:nvPr/>
        </p:nvGrpSpPr>
        <p:grpSpPr>
          <a:xfrm>
            <a:off x="3856464" y="341641"/>
            <a:ext cx="372594" cy="310145"/>
            <a:chOff x="1247825" y="322750"/>
            <a:chExt cx="443300" cy="369000"/>
          </a:xfrm>
        </p:grpSpPr>
        <p:sp>
          <p:nvSpPr>
            <p:cNvPr id="342" name="Google Shape;342;p3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9"/>
          <p:cNvGrpSpPr/>
          <p:nvPr/>
        </p:nvGrpSpPr>
        <p:grpSpPr>
          <a:xfrm>
            <a:off x="4429643" y="340107"/>
            <a:ext cx="356204" cy="313212"/>
            <a:chOff x="1929775" y="320925"/>
            <a:chExt cx="423800" cy="372650"/>
          </a:xfrm>
        </p:grpSpPr>
        <p:sp>
          <p:nvSpPr>
            <p:cNvPr id="348" name="Google Shape;348;p3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3" name="Google Shape;353;p39"/>
          <p:cNvSpPr/>
          <p:nvPr/>
        </p:nvSpPr>
        <p:spPr>
          <a:xfrm>
            <a:off x="5026945" y="3288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9"/>
          <p:cNvSpPr/>
          <p:nvPr/>
        </p:nvSpPr>
        <p:spPr>
          <a:xfrm>
            <a:off x="5611913" y="329884"/>
            <a:ext cx="251793" cy="333679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5" name="Google Shape;355;p39"/>
          <p:cNvGrpSpPr/>
          <p:nvPr/>
        </p:nvGrpSpPr>
        <p:grpSpPr>
          <a:xfrm>
            <a:off x="6699287" y="304785"/>
            <a:ext cx="336767" cy="383835"/>
            <a:chOff x="4630125" y="278900"/>
            <a:chExt cx="400675" cy="456675"/>
          </a:xfrm>
        </p:grpSpPr>
        <p:sp>
          <p:nvSpPr>
            <p:cNvPr id="356" name="Google Shape;356;p3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39"/>
          <p:cNvSpPr/>
          <p:nvPr/>
        </p:nvSpPr>
        <p:spPr>
          <a:xfrm>
            <a:off x="7239876" y="3283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1" name="Google Shape;361;p39"/>
          <p:cNvGrpSpPr/>
          <p:nvPr/>
        </p:nvGrpSpPr>
        <p:grpSpPr>
          <a:xfrm>
            <a:off x="3308899" y="851341"/>
            <a:ext cx="342882" cy="418128"/>
            <a:chOff x="596350" y="929175"/>
            <a:chExt cx="407950" cy="497475"/>
          </a:xfrm>
        </p:grpSpPr>
        <p:sp>
          <p:nvSpPr>
            <p:cNvPr id="362" name="Google Shape;362;p3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" name="Google Shape;369;p39"/>
          <p:cNvGrpSpPr/>
          <p:nvPr/>
        </p:nvGrpSpPr>
        <p:grpSpPr>
          <a:xfrm>
            <a:off x="4433215" y="912256"/>
            <a:ext cx="349060" cy="298882"/>
            <a:chOff x="1934025" y="1001650"/>
            <a:chExt cx="415300" cy="355600"/>
          </a:xfrm>
        </p:grpSpPr>
        <p:sp>
          <p:nvSpPr>
            <p:cNvPr id="370" name="Google Shape;370;p3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39"/>
          <p:cNvSpPr/>
          <p:nvPr/>
        </p:nvSpPr>
        <p:spPr>
          <a:xfrm>
            <a:off x="4997274" y="8871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9"/>
          <p:cNvSpPr/>
          <p:nvPr/>
        </p:nvSpPr>
        <p:spPr>
          <a:xfrm>
            <a:off x="5562784" y="9045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39"/>
          <p:cNvSpPr/>
          <p:nvPr/>
        </p:nvSpPr>
        <p:spPr>
          <a:xfrm>
            <a:off x="6132896" y="9071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39"/>
          <p:cNvSpPr/>
          <p:nvPr/>
        </p:nvSpPr>
        <p:spPr>
          <a:xfrm>
            <a:off x="6709164" y="9102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8" name="Google Shape;378;p39"/>
          <p:cNvGrpSpPr/>
          <p:nvPr/>
        </p:nvGrpSpPr>
        <p:grpSpPr>
          <a:xfrm>
            <a:off x="7257610" y="889731"/>
            <a:ext cx="350068" cy="350573"/>
            <a:chOff x="5294400" y="974850"/>
            <a:chExt cx="416500" cy="417100"/>
          </a:xfrm>
        </p:grpSpPr>
        <p:sp>
          <p:nvSpPr>
            <p:cNvPr id="379" name="Google Shape;379;p3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381;p39"/>
          <p:cNvGrpSpPr/>
          <p:nvPr/>
        </p:nvGrpSpPr>
        <p:grpSpPr>
          <a:xfrm>
            <a:off x="7780632" y="850332"/>
            <a:ext cx="433992" cy="422729"/>
            <a:chOff x="5916675" y="927975"/>
            <a:chExt cx="516350" cy="502950"/>
          </a:xfrm>
        </p:grpSpPr>
        <p:sp>
          <p:nvSpPr>
            <p:cNvPr id="382" name="Google Shape;382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9"/>
          <p:cNvGrpSpPr/>
          <p:nvPr/>
        </p:nvGrpSpPr>
        <p:grpSpPr>
          <a:xfrm>
            <a:off x="3282276" y="1499745"/>
            <a:ext cx="391001" cy="264085"/>
            <a:chOff x="564675" y="1700625"/>
            <a:chExt cx="465200" cy="314200"/>
          </a:xfrm>
        </p:grpSpPr>
        <p:sp>
          <p:nvSpPr>
            <p:cNvPr id="385" name="Google Shape;385;p3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9"/>
          <p:cNvGrpSpPr/>
          <p:nvPr/>
        </p:nvGrpSpPr>
        <p:grpSpPr>
          <a:xfrm>
            <a:off x="3847260" y="1435257"/>
            <a:ext cx="391001" cy="382827"/>
            <a:chOff x="1236875" y="1623900"/>
            <a:chExt cx="465200" cy="455475"/>
          </a:xfrm>
        </p:grpSpPr>
        <p:sp>
          <p:nvSpPr>
            <p:cNvPr id="389" name="Google Shape;389;p3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9"/>
          <p:cNvGrpSpPr/>
          <p:nvPr/>
        </p:nvGrpSpPr>
        <p:grpSpPr>
          <a:xfrm>
            <a:off x="4424515" y="1443452"/>
            <a:ext cx="366458" cy="366437"/>
            <a:chOff x="1923675" y="1633650"/>
            <a:chExt cx="436000" cy="435975"/>
          </a:xfrm>
        </p:grpSpPr>
        <p:sp>
          <p:nvSpPr>
            <p:cNvPr id="397" name="Google Shape;397;p3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39"/>
          <p:cNvGrpSpPr/>
          <p:nvPr/>
        </p:nvGrpSpPr>
        <p:grpSpPr>
          <a:xfrm>
            <a:off x="4987966" y="1441918"/>
            <a:ext cx="369505" cy="369505"/>
            <a:chOff x="2594050" y="1631825"/>
            <a:chExt cx="439625" cy="439625"/>
          </a:xfrm>
        </p:grpSpPr>
        <p:sp>
          <p:nvSpPr>
            <p:cNvPr id="404" name="Google Shape;404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39"/>
          <p:cNvSpPr/>
          <p:nvPr/>
        </p:nvSpPr>
        <p:spPr>
          <a:xfrm>
            <a:off x="5569424" y="14583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39"/>
          <p:cNvGrpSpPr/>
          <p:nvPr/>
        </p:nvGrpSpPr>
        <p:grpSpPr>
          <a:xfrm>
            <a:off x="6152731" y="1414287"/>
            <a:ext cx="299911" cy="424768"/>
            <a:chOff x="3979850" y="1598950"/>
            <a:chExt cx="356825" cy="505375"/>
          </a:xfrm>
        </p:grpSpPr>
        <p:sp>
          <p:nvSpPr>
            <p:cNvPr id="410" name="Google Shape;410;p3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39"/>
          <p:cNvGrpSpPr/>
          <p:nvPr/>
        </p:nvGrpSpPr>
        <p:grpSpPr>
          <a:xfrm>
            <a:off x="6670121" y="1505376"/>
            <a:ext cx="395098" cy="242589"/>
            <a:chOff x="4595425" y="1707325"/>
            <a:chExt cx="470075" cy="288625"/>
          </a:xfrm>
        </p:grpSpPr>
        <p:sp>
          <p:nvSpPr>
            <p:cNvPr id="413" name="Google Shape;413;p3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" name="Google Shape;418;p39"/>
          <p:cNvGrpSpPr/>
          <p:nvPr/>
        </p:nvGrpSpPr>
        <p:grpSpPr>
          <a:xfrm>
            <a:off x="7254038" y="1446016"/>
            <a:ext cx="357234" cy="361310"/>
            <a:chOff x="5290150" y="1636700"/>
            <a:chExt cx="425025" cy="429875"/>
          </a:xfrm>
        </p:grpSpPr>
        <p:sp>
          <p:nvSpPr>
            <p:cNvPr id="419" name="Google Shape;419;p3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39"/>
          <p:cNvGrpSpPr/>
          <p:nvPr/>
        </p:nvGrpSpPr>
        <p:grpSpPr>
          <a:xfrm>
            <a:off x="7817992" y="1435257"/>
            <a:ext cx="359272" cy="376691"/>
            <a:chOff x="5961125" y="1623900"/>
            <a:chExt cx="427450" cy="448175"/>
          </a:xfrm>
        </p:grpSpPr>
        <p:sp>
          <p:nvSpPr>
            <p:cNvPr id="422" name="Google Shape;422;p3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9"/>
          <p:cNvGrpSpPr/>
          <p:nvPr/>
        </p:nvGrpSpPr>
        <p:grpSpPr>
          <a:xfrm>
            <a:off x="8370684" y="1444986"/>
            <a:ext cx="383835" cy="363369"/>
            <a:chOff x="6618700" y="1635475"/>
            <a:chExt cx="456675" cy="432325"/>
          </a:xfrm>
        </p:grpSpPr>
        <p:sp>
          <p:nvSpPr>
            <p:cNvPr id="430" name="Google Shape;430;p3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5" name="Google Shape;435;p39"/>
          <p:cNvGrpSpPr/>
          <p:nvPr/>
        </p:nvGrpSpPr>
        <p:grpSpPr>
          <a:xfrm>
            <a:off x="3325772" y="2028398"/>
            <a:ext cx="304009" cy="326513"/>
            <a:chOff x="616425" y="2329600"/>
            <a:chExt cx="361700" cy="388475"/>
          </a:xfrm>
        </p:grpSpPr>
        <p:sp>
          <p:nvSpPr>
            <p:cNvPr id="436" name="Google Shape;436;p3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39"/>
          <p:cNvGrpSpPr/>
          <p:nvPr/>
        </p:nvGrpSpPr>
        <p:grpSpPr>
          <a:xfrm>
            <a:off x="3882582" y="2031466"/>
            <a:ext cx="320378" cy="320378"/>
            <a:chOff x="1278900" y="2333250"/>
            <a:chExt cx="381175" cy="381175"/>
          </a:xfrm>
        </p:grpSpPr>
        <p:sp>
          <p:nvSpPr>
            <p:cNvPr id="445" name="Google Shape;445;p3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9" name="Google Shape;449;p39"/>
          <p:cNvGrpSpPr/>
          <p:nvPr/>
        </p:nvGrpSpPr>
        <p:grpSpPr>
          <a:xfrm>
            <a:off x="4447545" y="2031466"/>
            <a:ext cx="320399" cy="320378"/>
            <a:chOff x="1951075" y="2333250"/>
            <a:chExt cx="381200" cy="381175"/>
          </a:xfrm>
        </p:grpSpPr>
        <p:sp>
          <p:nvSpPr>
            <p:cNvPr id="450" name="Google Shape;450;p3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39"/>
          <p:cNvGrpSpPr/>
          <p:nvPr/>
        </p:nvGrpSpPr>
        <p:grpSpPr>
          <a:xfrm>
            <a:off x="5012529" y="2031466"/>
            <a:ext cx="320378" cy="320378"/>
            <a:chOff x="2623275" y="2333250"/>
            <a:chExt cx="381175" cy="381175"/>
          </a:xfrm>
        </p:grpSpPr>
        <p:sp>
          <p:nvSpPr>
            <p:cNvPr id="455" name="Google Shape;455;p3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9"/>
          <p:cNvGrpSpPr/>
          <p:nvPr/>
        </p:nvGrpSpPr>
        <p:grpSpPr>
          <a:xfrm>
            <a:off x="5652234" y="1976203"/>
            <a:ext cx="170937" cy="426827"/>
            <a:chOff x="3384375" y="2267500"/>
            <a:chExt cx="203375" cy="507825"/>
          </a:xfrm>
        </p:grpSpPr>
        <p:sp>
          <p:nvSpPr>
            <p:cNvPr id="460" name="Google Shape;460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9"/>
          <p:cNvGrpSpPr/>
          <p:nvPr/>
        </p:nvGrpSpPr>
        <p:grpSpPr>
          <a:xfrm>
            <a:off x="6797541" y="2030436"/>
            <a:ext cx="140237" cy="318339"/>
            <a:chOff x="4747025" y="2332025"/>
            <a:chExt cx="166850" cy="378750"/>
          </a:xfrm>
        </p:grpSpPr>
        <p:sp>
          <p:nvSpPr>
            <p:cNvPr id="463" name="Google Shape;463;p3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39"/>
          <p:cNvGrpSpPr/>
          <p:nvPr/>
        </p:nvGrpSpPr>
        <p:grpSpPr>
          <a:xfrm>
            <a:off x="6230015" y="1978241"/>
            <a:ext cx="145343" cy="422729"/>
            <a:chOff x="4071800" y="2269925"/>
            <a:chExt cx="172925" cy="502950"/>
          </a:xfrm>
        </p:grpSpPr>
        <p:sp>
          <p:nvSpPr>
            <p:cNvPr id="466" name="Google Shape;466;p3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8" name="Google Shape;468;p39"/>
          <p:cNvSpPr/>
          <p:nvPr/>
        </p:nvSpPr>
        <p:spPr>
          <a:xfrm>
            <a:off x="7272636" y="20228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9" name="Google Shape;469;p39"/>
          <p:cNvGrpSpPr/>
          <p:nvPr/>
        </p:nvGrpSpPr>
        <p:grpSpPr>
          <a:xfrm>
            <a:off x="7827721" y="2028902"/>
            <a:ext cx="345971" cy="325505"/>
            <a:chOff x="5972700" y="2330200"/>
            <a:chExt cx="411625" cy="387275"/>
          </a:xfrm>
        </p:grpSpPr>
        <p:sp>
          <p:nvSpPr>
            <p:cNvPr id="470" name="Google Shape;470;p3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9"/>
          <p:cNvGrpSpPr/>
          <p:nvPr/>
        </p:nvGrpSpPr>
        <p:grpSpPr>
          <a:xfrm>
            <a:off x="3423018" y="2557031"/>
            <a:ext cx="109538" cy="399195"/>
            <a:chOff x="732125" y="2958550"/>
            <a:chExt cx="130325" cy="474950"/>
          </a:xfrm>
        </p:grpSpPr>
        <p:sp>
          <p:nvSpPr>
            <p:cNvPr id="473" name="Google Shape;473;p3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1" name="Google Shape;481;p39"/>
          <p:cNvSpPr/>
          <p:nvPr/>
        </p:nvSpPr>
        <p:spPr>
          <a:xfrm>
            <a:off x="4439938" y="25412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9"/>
          <p:cNvSpPr/>
          <p:nvPr/>
        </p:nvSpPr>
        <p:spPr>
          <a:xfrm>
            <a:off x="3918430" y="25412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3" name="Google Shape;483;p39"/>
          <p:cNvGrpSpPr/>
          <p:nvPr/>
        </p:nvGrpSpPr>
        <p:grpSpPr>
          <a:xfrm>
            <a:off x="4978762" y="2569827"/>
            <a:ext cx="387933" cy="367467"/>
            <a:chOff x="2583100" y="2973775"/>
            <a:chExt cx="461550" cy="437200"/>
          </a:xfrm>
        </p:grpSpPr>
        <p:sp>
          <p:nvSpPr>
            <p:cNvPr id="484" name="Google Shape;484;p3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39"/>
          <p:cNvSpPr/>
          <p:nvPr/>
        </p:nvSpPr>
        <p:spPr>
          <a:xfrm>
            <a:off x="6689706" y="25786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9"/>
          <p:cNvGrpSpPr/>
          <p:nvPr/>
        </p:nvGrpSpPr>
        <p:grpSpPr>
          <a:xfrm>
            <a:off x="7218211" y="2597984"/>
            <a:ext cx="435022" cy="323445"/>
            <a:chOff x="5247525" y="3007275"/>
            <a:chExt cx="517575" cy="384825"/>
          </a:xfrm>
        </p:grpSpPr>
        <p:sp>
          <p:nvSpPr>
            <p:cNvPr id="488" name="Google Shape;488;p3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39"/>
          <p:cNvGrpSpPr/>
          <p:nvPr/>
        </p:nvGrpSpPr>
        <p:grpSpPr>
          <a:xfrm>
            <a:off x="6129197" y="2579556"/>
            <a:ext cx="342882" cy="350068"/>
            <a:chOff x="3951850" y="2985350"/>
            <a:chExt cx="407950" cy="416500"/>
          </a:xfrm>
        </p:grpSpPr>
        <p:sp>
          <p:nvSpPr>
            <p:cNvPr id="491" name="Google Shape;491;p3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5" name="Google Shape;495;p39"/>
          <p:cNvGrpSpPr/>
          <p:nvPr/>
        </p:nvGrpSpPr>
        <p:grpSpPr>
          <a:xfrm>
            <a:off x="3285869" y="3169104"/>
            <a:ext cx="397136" cy="305017"/>
            <a:chOff x="568950" y="3686775"/>
            <a:chExt cx="472500" cy="362900"/>
          </a:xfrm>
        </p:grpSpPr>
        <p:sp>
          <p:nvSpPr>
            <p:cNvPr id="496" name="Google Shape;496;p3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" name="Google Shape;499;p39"/>
          <p:cNvSpPr/>
          <p:nvPr/>
        </p:nvSpPr>
        <p:spPr>
          <a:xfrm>
            <a:off x="7862711" y="25622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0" name="Google Shape;500;p39"/>
          <p:cNvGrpSpPr/>
          <p:nvPr/>
        </p:nvGrpSpPr>
        <p:grpSpPr>
          <a:xfrm>
            <a:off x="3853921" y="3194697"/>
            <a:ext cx="377700" cy="253852"/>
            <a:chOff x="1244800" y="3717225"/>
            <a:chExt cx="449375" cy="302025"/>
          </a:xfrm>
        </p:grpSpPr>
        <p:sp>
          <p:nvSpPr>
            <p:cNvPr id="501" name="Google Shape;501;p3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9"/>
          <p:cNvGrpSpPr/>
          <p:nvPr/>
        </p:nvGrpSpPr>
        <p:grpSpPr>
          <a:xfrm>
            <a:off x="4424011" y="3175239"/>
            <a:ext cx="367467" cy="287115"/>
            <a:chOff x="1923075" y="3694075"/>
            <a:chExt cx="437200" cy="341600"/>
          </a:xfrm>
        </p:grpSpPr>
        <p:sp>
          <p:nvSpPr>
            <p:cNvPr id="508" name="Google Shape;508;p3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39"/>
          <p:cNvGrpSpPr/>
          <p:nvPr/>
        </p:nvGrpSpPr>
        <p:grpSpPr>
          <a:xfrm>
            <a:off x="4992567" y="3170638"/>
            <a:ext cx="360301" cy="295814"/>
            <a:chOff x="2599525" y="3688600"/>
            <a:chExt cx="428675" cy="351950"/>
          </a:xfrm>
        </p:grpSpPr>
        <p:sp>
          <p:nvSpPr>
            <p:cNvPr id="518" name="Google Shape;518;p3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1" name="Google Shape;521;p39"/>
          <p:cNvGrpSpPr/>
          <p:nvPr/>
        </p:nvGrpSpPr>
        <p:grpSpPr>
          <a:xfrm>
            <a:off x="5574950" y="3150171"/>
            <a:ext cx="333700" cy="329077"/>
            <a:chOff x="3292425" y="3664250"/>
            <a:chExt cx="397025" cy="391525"/>
          </a:xfrm>
        </p:grpSpPr>
        <p:sp>
          <p:nvSpPr>
            <p:cNvPr id="522" name="Google Shape;522;p3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39"/>
          <p:cNvGrpSpPr/>
          <p:nvPr/>
        </p:nvGrpSpPr>
        <p:grpSpPr>
          <a:xfrm>
            <a:off x="6112807" y="3192638"/>
            <a:ext cx="369526" cy="268183"/>
            <a:chOff x="3932350" y="3714775"/>
            <a:chExt cx="439650" cy="319075"/>
          </a:xfrm>
        </p:grpSpPr>
        <p:sp>
          <p:nvSpPr>
            <p:cNvPr id="526" name="Google Shape;526;p3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1" name="Google Shape;531;p39"/>
          <p:cNvGrpSpPr/>
          <p:nvPr/>
        </p:nvGrpSpPr>
        <p:grpSpPr>
          <a:xfrm>
            <a:off x="6677791" y="3192638"/>
            <a:ext cx="369505" cy="268183"/>
            <a:chOff x="4604550" y="3714775"/>
            <a:chExt cx="439625" cy="319075"/>
          </a:xfrm>
        </p:grpSpPr>
        <p:sp>
          <p:nvSpPr>
            <p:cNvPr id="532" name="Google Shape;532;p3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39"/>
          <p:cNvGrpSpPr/>
          <p:nvPr/>
        </p:nvGrpSpPr>
        <p:grpSpPr>
          <a:xfrm>
            <a:off x="7256076" y="3165006"/>
            <a:ext cx="353136" cy="313738"/>
            <a:chOff x="5292575" y="3681900"/>
            <a:chExt cx="420150" cy="373275"/>
          </a:xfrm>
        </p:grpSpPr>
        <p:sp>
          <p:nvSpPr>
            <p:cNvPr id="535" name="Google Shape;535;p3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2" name="Google Shape;542;p39"/>
          <p:cNvGrpSpPr/>
          <p:nvPr/>
        </p:nvGrpSpPr>
        <p:grpSpPr>
          <a:xfrm>
            <a:off x="7801098" y="3125082"/>
            <a:ext cx="393060" cy="393060"/>
            <a:chOff x="5941025" y="3634400"/>
            <a:chExt cx="467650" cy="467650"/>
          </a:xfrm>
        </p:grpSpPr>
        <p:sp>
          <p:nvSpPr>
            <p:cNvPr id="543" name="Google Shape;543;p3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9"/>
          <p:cNvGrpSpPr/>
          <p:nvPr/>
        </p:nvGrpSpPr>
        <p:grpSpPr>
          <a:xfrm>
            <a:off x="8391171" y="3150171"/>
            <a:ext cx="342882" cy="342903"/>
            <a:chOff x="6643075" y="3664250"/>
            <a:chExt cx="407950" cy="407975"/>
          </a:xfrm>
        </p:grpSpPr>
        <p:sp>
          <p:nvSpPr>
            <p:cNvPr id="550" name="Google Shape;550;p3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39"/>
          <p:cNvGrpSpPr/>
          <p:nvPr/>
        </p:nvGrpSpPr>
        <p:grpSpPr>
          <a:xfrm>
            <a:off x="3292005" y="3700825"/>
            <a:ext cx="371564" cy="371543"/>
            <a:chOff x="576250" y="4319400"/>
            <a:chExt cx="442075" cy="442050"/>
          </a:xfrm>
        </p:grpSpPr>
        <p:sp>
          <p:nvSpPr>
            <p:cNvPr id="553" name="Google Shape;553;p3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7" name="Google Shape;557;p39"/>
          <p:cNvSpPr/>
          <p:nvPr/>
        </p:nvSpPr>
        <p:spPr>
          <a:xfrm>
            <a:off x="3841668" y="37731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39"/>
          <p:cNvSpPr/>
          <p:nvPr/>
        </p:nvSpPr>
        <p:spPr>
          <a:xfrm>
            <a:off x="6132391" y="37163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9"/>
          <p:cNvSpPr/>
          <p:nvPr/>
        </p:nvSpPr>
        <p:spPr>
          <a:xfrm>
            <a:off x="5567386" y="37377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39"/>
          <p:cNvSpPr/>
          <p:nvPr/>
        </p:nvSpPr>
        <p:spPr>
          <a:xfrm>
            <a:off x="6695863" y="37147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rgbClr val="2222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1" name="Google Shape;561;p39"/>
          <p:cNvGrpSpPr/>
          <p:nvPr/>
        </p:nvGrpSpPr>
        <p:grpSpPr>
          <a:xfrm>
            <a:off x="7235610" y="3719757"/>
            <a:ext cx="394068" cy="325505"/>
            <a:chOff x="5268225" y="4341925"/>
            <a:chExt cx="468850" cy="387275"/>
          </a:xfrm>
        </p:grpSpPr>
        <p:sp>
          <p:nvSpPr>
            <p:cNvPr id="562" name="Google Shape;562;p3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39"/>
          <p:cNvGrpSpPr/>
          <p:nvPr/>
        </p:nvGrpSpPr>
        <p:grpSpPr>
          <a:xfrm>
            <a:off x="7820556" y="3709524"/>
            <a:ext cx="354145" cy="354145"/>
            <a:chOff x="5964175" y="4329750"/>
            <a:chExt cx="421350" cy="421350"/>
          </a:xfrm>
        </p:grpSpPr>
        <p:sp>
          <p:nvSpPr>
            <p:cNvPr id="571" name="Google Shape;571;p3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39"/>
          <p:cNvGrpSpPr/>
          <p:nvPr/>
        </p:nvGrpSpPr>
        <p:grpSpPr>
          <a:xfrm>
            <a:off x="3856464" y="4274508"/>
            <a:ext cx="372594" cy="360301"/>
            <a:chOff x="1247825" y="5001950"/>
            <a:chExt cx="443300" cy="428675"/>
          </a:xfrm>
        </p:grpSpPr>
        <p:sp>
          <p:nvSpPr>
            <p:cNvPr id="574" name="Google Shape;574;p3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39"/>
          <p:cNvGrpSpPr/>
          <p:nvPr/>
        </p:nvGrpSpPr>
        <p:grpSpPr>
          <a:xfrm>
            <a:off x="4454710" y="4256585"/>
            <a:ext cx="306068" cy="389992"/>
            <a:chOff x="1959600" y="4980625"/>
            <a:chExt cx="364150" cy="464000"/>
          </a:xfrm>
        </p:grpSpPr>
        <p:sp>
          <p:nvSpPr>
            <p:cNvPr id="581" name="Google Shape;581;p3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39"/>
          <p:cNvGrpSpPr/>
          <p:nvPr/>
        </p:nvGrpSpPr>
        <p:grpSpPr>
          <a:xfrm>
            <a:off x="4997190" y="4271440"/>
            <a:ext cx="351077" cy="360806"/>
            <a:chOff x="2605025" y="4998300"/>
            <a:chExt cx="417700" cy="429275"/>
          </a:xfrm>
        </p:grpSpPr>
        <p:sp>
          <p:nvSpPr>
            <p:cNvPr id="589" name="Google Shape;589;p3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2" name="Google Shape;592;p39"/>
          <p:cNvGrpSpPr/>
          <p:nvPr/>
        </p:nvGrpSpPr>
        <p:grpSpPr>
          <a:xfrm>
            <a:off x="5527882" y="4274508"/>
            <a:ext cx="419662" cy="349543"/>
            <a:chOff x="3236425" y="5001950"/>
            <a:chExt cx="499300" cy="415875"/>
          </a:xfrm>
        </p:grpSpPr>
        <p:sp>
          <p:nvSpPr>
            <p:cNvPr id="593" name="Google Shape;593;p3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39"/>
          <p:cNvGrpSpPr/>
          <p:nvPr/>
        </p:nvGrpSpPr>
        <p:grpSpPr>
          <a:xfrm>
            <a:off x="6143002" y="4256585"/>
            <a:ext cx="319369" cy="380263"/>
            <a:chOff x="3968275" y="4980625"/>
            <a:chExt cx="379975" cy="452425"/>
          </a:xfrm>
        </p:grpSpPr>
        <p:sp>
          <p:nvSpPr>
            <p:cNvPr id="600" name="Google Shape;600;p3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3" name="Google Shape;603;p39"/>
          <p:cNvGrpSpPr/>
          <p:nvPr/>
        </p:nvGrpSpPr>
        <p:grpSpPr>
          <a:xfrm>
            <a:off x="7798535" y="4341538"/>
            <a:ext cx="404323" cy="220085"/>
            <a:chOff x="5937975" y="5081700"/>
            <a:chExt cx="481050" cy="261850"/>
          </a:xfrm>
        </p:grpSpPr>
        <p:sp>
          <p:nvSpPr>
            <p:cNvPr id="604" name="Google Shape;604;p3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39"/>
          <p:cNvGrpSpPr/>
          <p:nvPr/>
        </p:nvGrpSpPr>
        <p:grpSpPr>
          <a:xfrm>
            <a:off x="8416743" y="4299072"/>
            <a:ext cx="290183" cy="333679"/>
            <a:chOff x="6673500" y="5031175"/>
            <a:chExt cx="345250" cy="397000"/>
          </a:xfrm>
        </p:grpSpPr>
        <p:sp>
          <p:nvSpPr>
            <p:cNvPr id="608" name="Google Shape;608;p3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39"/>
          <p:cNvGrpSpPr/>
          <p:nvPr/>
        </p:nvGrpSpPr>
        <p:grpSpPr>
          <a:xfrm>
            <a:off x="6108730" y="323717"/>
            <a:ext cx="387933" cy="345971"/>
            <a:chOff x="3927500" y="301425"/>
            <a:chExt cx="461550" cy="411625"/>
          </a:xfrm>
        </p:grpSpPr>
        <p:sp>
          <p:nvSpPr>
            <p:cNvPr id="614" name="Google Shape;614;p3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1" name="Google Shape;641;p39"/>
          <p:cNvGrpSpPr/>
          <p:nvPr/>
        </p:nvGrpSpPr>
        <p:grpSpPr>
          <a:xfrm>
            <a:off x="8396277" y="330378"/>
            <a:ext cx="332670" cy="332670"/>
            <a:chOff x="6649150" y="309350"/>
            <a:chExt cx="395800" cy="395800"/>
          </a:xfrm>
        </p:grpSpPr>
        <p:sp>
          <p:nvSpPr>
            <p:cNvPr id="642" name="Google Shape;642;p3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5" name="Google Shape;665;p39"/>
          <p:cNvGrpSpPr/>
          <p:nvPr/>
        </p:nvGrpSpPr>
        <p:grpSpPr>
          <a:xfrm>
            <a:off x="7828730" y="338048"/>
            <a:ext cx="337797" cy="319873"/>
            <a:chOff x="5973900" y="318475"/>
            <a:chExt cx="401900" cy="380575"/>
          </a:xfrm>
        </p:grpSpPr>
        <p:sp>
          <p:nvSpPr>
            <p:cNvPr id="666" name="Google Shape;666;p3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" name="Google Shape;680;p39"/>
          <p:cNvGrpSpPr/>
          <p:nvPr/>
        </p:nvGrpSpPr>
        <p:grpSpPr>
          <a:xfrm>
            <a:off x="3873883" y="851341"/>
            <a:ext cx="342882" cy="418128"/>
            <a:chOff x="1268550" y="929175"/>
            <a:chExt cx="407950" cy="497475"/>
          </a:xfrm>
        </p:grpSpPr>
        <p:sp>
          <p:nvSpPr>
            <p:cNvPr id="681" name="Google Shape;681;p3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39"/>
          <p:cNvGrpSpPr/>
          <p:nvPr/>
        </p:nvGrpSpPr>
        <p:grpSpPr>
          <a:xfrm>
            <a:off x="8359947" y="867205"/>
            <a:ext cx="405331" cy="388962"/>
            <a:chOff x="6605925" y="948050"/>
            <a:chExt cx="482250" cy="462775"/>
          </a:xfrm>
        </p:grpSpPr>
        <p:sp>
          <p:nvSpPr>
            <p:cNvPr id="685" name="Google Shape;685;p3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1" name="Google Shape;691;p39"/>
          <p:cNvGrpSpPr/>
          <p:nvPr/>
        </p:nvGrpSpPr>
        <p:grpSpPr>
          <a:xfrm>
            <a:off x="8454629" y="2019174"/>
            <a:ext cx="215966" cy="342399"/>
            <a:chOff x="6718575" y="2318625"/>
            <a:chExt cx="256950" cy="407375"/>
          </a:xfrm>
        </p:grpSpPr>
        <p:sp>
          <p:nvSpPr>
            <p:cNvPr id="692" name="Google Shape;692;p3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0" name="Google Shape;700;p39"/>
          <p:cNvGrpSpPr/>
          <p:nvPr/>
        </p:nvGrpSpPr>
        <p:grpSpPr>
          <a:xfrm>
            <a:off x="5556018" y="2646082"/>
            <a:ext cx="363369" cy="221115"/>
            <a:chOff x="3269900" y="3064500"/>
            <a:chExt cx="432325" cy="263075"/>
          </a:xfrm>
        </p:grpSpPr>
        <p:sp>
          <p:nvSpPr>
            <p:cNvPr id="701" name="Google Shape;701;p3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39"/>
          <p:cNvGrpSpPr/>
          <p:nvPr/>
        </p:nvGrpSpPr>
        <p:grpSpPr>
          <a:xfrm>
            <a:off x="8430044" y="2578526"/>
            <a:ext cx="265115" cy="372594"/>
            <a:chOff x="6689325" y="2984125"/>
            <a:chExt cx="315425" cy="443300"/>
          </a:xfrm>
        </p:grpSpPr>
        <p:sp>
          <p:nvSpPr>
            <p:cNvPr id="705" name="Google Shape;705;p3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0" name="Google Shape;710;p39"/>
          <p:cNvGrpSpPr/>
          <p:nvPr/>
        </p:nvGrpSpPr>
        <p:grpSpPr>
          <a:xfrm>
            <a:off x="4478770" y="3673194"/>
            <a:ext cx="256416" cy="414535"/>
            <a:chOff x="1988225" y="4286525"/>
            <a:chExt cx="305075" cy="493200"/>
          </a:xfrm>
        </p:grpSpPr>
        <p:sp>
          <p:nvSpPr>
            <p:cNvPr id="711" name="Google Shape;711;p3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39"/>
          <p:cNvGrpSpPr/>
          <p:nvPr/>
        </p:nvGrpSpPr>
        <p:grpSpPr>
          <a:xfrm>
            <a:off x="5022762" y="3702359"/>
            <a:ext cx="309640" cy="392030"/>
            <a:chOff x="2635450" y="4321225"/>
            <a:chExt cx="368400" cy="466425"/>
          </a:xfrm>
        </p:grpSpPr>
        <p:sp>
          <p:nvSpPr>
            <p:cNvPr id="719" name="Google Shape;719;p3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39"/>
          <p:cNvGrpSpPr/>
          <p:nvPr/>
        </p:nvGrpSpPr>
        <p:grpSpPr>
          <a:xfrm>
            <a:off x="8391171" y="3692630"/>
            <a:ext cx="342882" cy="383835"/>
            <a:chOff x="6643075" y="4309650"/>
            <a:chExt cx="407950" cy="456675"/>
          </a:xfrm>
        </p:grpSpPr>
        <p:sp>
          <p:nvSpPr>
            <p:cNvPr id="726" name="Google Shape;726;p3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39"/>
          <p:cNvGrpSpPr/>
          <p:nvPr/>
        </p:nvGrpSpPr>
        <p:grpSpPr>
          <a:xfrm>
            <a:off x="7206444" y="4234585"/>
            <a:ext cx="452420" cy="433992"/>
            <a:chOff x="5233525" y="4954450"/>
            <a:chExt cx="538275" cy="516350"/>
          </a:xfrm>
        </p:grpSpPr>
        <p:sp>
          <p:nvSpPr>
            <p:cNvPr id="736" name="Google Shape;736;p3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39"/>
          <p:cNvGrpSpPr/>
          <p:nvPr/>
        </p:nvGrpSpPr>
        <p:grpSpPr>
          <a:xfrm>
            <a:off x="6637363" y="4242254"/>
            <a:ext cx="460615" cy="418653"/>
            <a:chOff x="4556450" y="4963575"/>
            <a:chExt cx="548025" cy="498100"/>
          </a:xfrm>
        </p:grpSpPr>
        <p:sp>
          <p:nvSpPr>
            <p:cNvPr id="748" name="Google Shape;748;p3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3" name="Google Shape;753;p39"/>
          <p:cNvGrpSpPr/>
          <p:nvPr/>
        </p:nvGrpSpPr>
        <p:grpSpPr>
          <a:xfrm>
            <a:off x="3254645" y="4332839"/>
            <a:ext cx="445255" cy="246182"/>
            <a:chOff x="531800" y="5071350"/>
            <a:chExt cx="529750" cy="292900"/>
          </a:xfrm>
        </p:grpSpPr>
        <p:sp>
          <p:nvSpPr>
            <p:cNvPr id="754" name="Google Shape;754;p3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rgbClr val="22222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39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87</a:t>
            </a:fld>
            <a:endParaRPr/>
          </a:p>
        </p:txBody>
      </p:sp>
      <p:sp>
        <p:nvSpPr>
          <p:cNvPr id="762" name="Google Shape;762;p39"/>
          <p:cNvSpPr txBox="1"/>
          <p:nvPr/>
        </p:nvSpPr>
        <p:spPr>
          <a:xfrm>
            <a:off x="495575" y="1196850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85750" algn="l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763" name="Google Shape;763;p39"/>
          <p:cNvGrpSpPr/>
          <p:nvPr/>
        </p:nvGrpSpPr>
        <p:grpSpPr>
          <a:xfrm>
            <a:off x="1490894" y="2688175"/>
            <a:ext cx="433992" cy="422729"/>
            <a:chOff x="5916675" y="927975"/>
            <a:chExt cx="516350" cy="502950"/>
          </a:xfrm>
        </p:grpSpPr>
        <p:sp>
          <p:nvSpPr>
            <p:cNvPr id="764" name="Google Shape;764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rgbClr val="FF87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rgbClr val="FF87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39"/>
          <p:cNvGrpSpPr/>
          <p:nvPr/>
        </p:nvGrpSpPr>
        <p:grpSpPr>
          <a:xfrm>
            <a:off x="606914" y="3394077"/>
            <a:ext cx="1079481" cy="1051467"/>
            <a:chOff x="5916675" y="927975"/>
            <a:chExt cx="516350" cy="502950"/>
          </a:xfrm>
        </p:grpSpPr>
        <p:sp>
          <p:nvSpPr>
            <p:cNvPr id="767" name="Google Shape;767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87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rgbClr val="FF87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9" name="Google Shape;769;p39"/>
          <p:cNvGrpSpPr/>
          <p:nvPr/>
        </p:nvGrpSpPr>
        <p:grpSpPr>
          <a:xfrm>
            <a:off x="607057" y="2688175"/>
            <a:ext cx="433992" cy="422729"/>
            <a:chOff x="5916675" y="927975"/>
            <a:chExt cx="516350" cy="502950"/>
          </a:xfrm>
        </p:grpSpPr>
        <p:sp>
          <p:nvSpPr>
            <p:cNvPr id="770" name="Google Shape;770;p3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rgbClr val="FF87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rgbClr val="FF87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2" name="Google Shape;772;p39"/>
          <p:cNvSpPr/>
          <p:nvPr/>
        </p:nvSpPr>
        <p:spPr>
          <a:xfrm>
            <a:off x="1683055" y="29245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39"/>
          <p:cNvSpPr/>
          <p:nvPr/>
        </p:nvSpPr>
        <p:spPr>
          <a:xfrm>
            <a:off x="799218" y="292455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39"/>
          <p:cNvSpPr/>
          <p:nvPr/>
        </p:nvSpPr>
        <p:spPr>
          <a:xfrm>
            <a:off x="1084753" y="3982090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rgbClr val="6D9EE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40"/>
          <p:cNvSpPr txBox="1"/>
          <p:nvPr/>
        </p:nvSpPr>
        <p:spPr>
          <a:xfrm>
            <a:off x="2392450" y="990475"/>
            <a:ext cx="6287100" cy="13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u="sng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https://twitter.com/googledocs/status/730087240156643328</a:t>
            </a: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0" name="Google Shape;780;p40"/>
          <p:cNvSpPr txBox="1"/>
          <p:nvPr/>
        </p:nvSpPr>
        <p:spPr>
          <a:xfrm>
            <a:off x="1036700" y="2450450"/>
            <a:ext cx="76428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222222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8700"/>
                </a:solidFill>
                <a:highlight>
                  <a:srgbClr val="000000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  <a:endParaRPr sz="2400">
              <a:solidFill>
                <a:srgbClr val="FF8700"/>
              </a:solidFill>
              <a:highlight>
                <a:srgbClr val="000000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1" name="Google Shape;781;p40"/>
          <p:cNvSpPr txBox="1"/>
          <p:nvPr/>
        </p:nvSpPr>
        <p:spPr>
          <a:xfrm>
            <a:off x="8775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F8700"/>
                </a:solidFill>
              </a:rPr>
              <a:t>😉</a:t>
            </a:r>
            <a:endParaRPr sz="9600">
              <a:solidFill>
                <a:srgbClr val="FF8700"/>
              </a:solidFill>
            </a:endParaRPr>
          </a:p>
        </p:txBody>
      </p:sp>
      <p:sp>
        <p:nvSpPr>
          <p:cNvPr id="782" name="Google Shape;782;p4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88</a:t>
            </a:fld>
            <a:endParaRPr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Permenristekdikti</a:t>
            </a:r>
            <a:r>
              <a:rPr lang="en-US" dirty="0" smtClean="0"/>
              <a:t> 44  2015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047750"/>
            <a:ext cx="7924800" cy="36483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b="1" dirty="0" err="1" smtClean="0"/>
              <a:t>Lampiran</a:t>
            </a: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Rumusan</a:t>
            </a:r>
            <a:r>
              <a:rPr lang="en-US" sz="2400" dirty="0" smtClean="0"/>
              <a:t> </a:t>
            </a:r>
            <a:r>
              <a:rPr lang="en-US" sz="2400" dirty="0" err="1" smtClean="0"/>
              <a:t>Sikap</a:t>
            </a: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n-US" sz="2400" dirty="0" err="1" smtClean="0"/>
              <a:t>Rumusan</a:t>
            </a:r>
            <a:r>
              <a:rPr lang="en-US" sz="2400" dirty="0" smtClean="0"/>
              <a:t> </a:t>
            </a:r>
            <a:r>
              <a:rPr lang="en-US" sz="2400" dirty="0" err="1" smtClean="0"/>
              <a:t>Ketrampilan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endParaRPr lang="en-US" sz="2400" dirty="0" smtClean="0"/>
          </a:p>
          <a:p>
            <a:pPr marL="7397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Diploma 1, 2, 3</a:t>
            </a:r>
          </a:p>
          <a:p>
            <a:pPr marL="7397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Diploma 4/</a:t>
            </a:r>
            <a:r>
              <a:rPr lang="en-US" sz="2400" dirty="0" err="1" smtClean="0"/>
              <a:t>SarjanaTerapan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Sarjana</a:t>
            </a:r>
            <a:endParaRPr lang="en-US" sz="2400" dirty="0" smtClean="0"/>
          </a:p>
          <a:p>
            <a:pPr marL="7397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smtClean="0"/>
              <a:t>Magister, Magister </a:t>
            </a:r>
            <a:r>
              <a:rPr lang="en-US" sz="2400" dirty="0" err="1" smtClean="0"/>
              <a:t>Terapan</a:t>
            </a:r>
            <a:endParaRPr lang="en-US" sz="2400" dirty="0" smtClean="0"/>
          </a:p>
          <a:p>
            <a:pPr marL="7397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Doktor</a:t>
            </a:r>
            <a:r>
              <a:rPr lang="en-US" sz="2400" dirty="0" smtClean="0"/>
              <a:t>, </a:t>
            </a:r>
            <a:r>
              <a:rPr lang="en-US" sz="2400" dirty="0" err="1" smtClean="0"/>
              <a:t>DoktorTerapan</a:t>
            </a:r>
            <a:endParaRPr lang="en-US" sz="2400" dirty="0" smtClean="0"/>
          </a:p>
          <a:p>
            <a:pPr marL="739775" indent="-228600">
              <a:spcBef>
                <a:spcPts val="0"/>
              </a:spcBef>
              <a:buFont typeface="Arial" pitchFamily="34" charset="0"/>
              <a:buChar char="•"/>
            </a:pPr>
            <a:r>
              <a:rPr lang="en-US" sz="2400" dirty="0" err="1" smtClean="0"/>
              <a:t>Profesi</a:t>
            </a:r>
            <a:r>
              <a:rPr lang="en-US" sz="2400" dirty="0" smtClean="0"/>
              <a:t>, </a:t>
            </a:r>
            <a:r>
              <a:rPr lang="en-US" sz="2400" dirty="0" err="1" smtClean="0"/>
              <a:t>Spesialis</a:t>
            </a:r>
            <a:r>
              <a:rPr lang="en-US" sz="2400" dirty="0" smtClean="0"/>
              <a:t>, </a:t>
            </a:r>
            <a:r>
              <a:rPr lang="en-US" sz="2400" dirty="0" err="1" smtClean="0"/>
              <a:t>Subspesialis</a:t>
            </a:r>
            <a:endParaRPr lang="en-US" sz="2400" dirty="0" smtClean="0"/>
          </a:p>
          <a:p>
            <a:pPr>
              <a:spcBef>
                <a:spcPts val="0"/>
              </a:spcBef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2769</Words>
  <Application>Microsoft Office PowerPoint</Application>
  <PresentationFormat>On-screen Show (16:9)</PresentationFormat>
  <Paragraphs>447</Paragraphs>
  <Slides>88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Arial</vt:lpstr>
      <vt:lpstr>Arial Narrow</vt:lpstr>
      <vt:lpstr>Dosis</vt:lpstr>
      <vt:lpstr>Roboto</vt:lpstr>
      <vt:lpstr>Wingdings</vt:lpstr>
      <vt:lpstr>William template</vt:lpstr>
      <vt:lpstr>  Standar Nasional Pendidikan Tinggi (SN Dikti)</vt:lpstr>
      <vt:lpstr>Assalamualaikum</vt:lpstr>
      <vt:lpstr>Standar Nasional  Pendidikan Tinggi (SN Dikti) </vt:lpstr>
      <vt:lpstr>UU Nomor12 tahun2012 DiktiPasal52 ayat(3);</vt:lpstr>
      <vt:lpstr>UU  Nomor 12 tahun 2012 Dikti Pasal 54</vt:lpstr>
      <vt:lpstr>Struktur Permenristekdikti  Nomor 44  Tahun 2015  </vt:lpstr>
      <vt:lpstr>Struktur Permenristekdikti 44  2015 </vt:lpstr>
      <vt:lpstr>Struktur Permenristekdikti 44  2015 </vt:lpstr>
      <vt:lpstr>Struktur Permenristekdikti 44  2015 </vt:lpstr>
      <vt:lpstr>KetentuanUmum</vt:lpstr>
      <vt:lpstr>Slide 11</vt:lpstr>
      <vt:lpstr>SN Diktiterdiri atas:</vt:lpstr>
      <vt:lpstr>Permenristekdikti44 2015 tentangSN DiktiPasal4, 43, 54</vt:lpstr>
      <vt:lpstr> StandarNasionalPendidikanTinggibertujuanuntuk </vt:lpstr>
      <vt:lpstr>StandarNasionalPendidikanTinggiwajib </vt:lpstr>
      <vt:lpstr>Standar Nasional Pendidikan</vt:lpstr>
      <vt:lpstr>1. Standar Kompetensi Lulusan</vt:lpstr>
      <vt:lpstr>Slide 18</vt:lpstr>
      <vt:lpstr>2. Standar Isi Pembelajaran</vt:lpstr>
      <vt:lpstr>Tingkat Kedalaman dan Keluasan Materi Pembelajaran </vt:lpstr>
      <vt:lpstr>3. StandarProses Pembelajaran</vt:lpstr>
      <vt:lpstr>Karakteristik Proses Pembelajaran</vt:lpstr>
      <vt:lpstr>Perencanaan Proses Pembelajaran</vt:lpstr>
      <vt:lpstr>RPS atau istilah lain paling sedikit memuat:</vt:lpstr>
      <vt:lpstr>Slide 25</vt:lpstr>
      <vt:lpstr>Pelaksanaan Proses Pembelajaran</vt:lpstr>
      <vt:lpstr>Proses Pembelajaran Melalui Kegiatan Kurikuler</vt:lpstr>
      <vt:lpstr>Metode Pembelajaran</vt:lpstr>
      <vt:lpstr>Beban Belajar dan Masa Belajar</vt:lpstr>
      <vt:lpstr>4. Standar Penilaian Pembelajaran</vt:lpstr>
      <vt:lpstr>Prinsip Penilaian</vt:lpstr>
      <vt:lpstr>Teknik dan Instrumen Penilaian</vt:lpstr>
      <vt:lpstr>5. Standar Dosen danTenaga Kependidikan</vt:lpstr>
      <vt:lpstr>6. Standar Sarana dan Prasarana Pembelajaran</vt:lpstr>
      <vt:lpstr>Standar Sarana Pembelajaran</vt:lpstr>
      <vt:lpstr>Standar Prasarana Pembelajaran</vt:lpstr>
      <vt:lpstr>7. Standar Pengelolaan Pembelajaran</vt:lpstr>
      <vt:lpstr>8. Standar Pembiayaan Pembelajaran</vt:lpstr>
      <vt:lpstr>StandarNasionalPenelitian</vt:lpstr>
      <vt:lpstr>1. Standar Hasil Penelitian</vt:lpstr>
      <vt:lpstr>Hasil Penelitian</vt:lpstr>
      <vt:lpstr>2. Standar Isi Penelitian</vt:lpstr>
      <vt:lpstr>Standar Isi Penelitian</vt:lpstr>
      <vt:lpstr>3. Standar Proses Penelitian</vt:lpstr>
      <vt:lpstr>4. Standar Penilaian Penelitian</vt:lpstr>
      <vt:lpstr>4. Standar Penilaian Penelitian</vt:lpstr>
      <vt:lpstr>5. Standar Peneliti</vt:lpstr>
      <vt:lpstr>6. Standar Sarana dan Prasarana Penelitian</vt:lpstr>
      <vt:lpstr>7. Standar Pengelolaan Penelitian</vt:lpstr>
      <vt:lpstr>Slide 50</vt:lpstr>
      <vt:lpstr>8. Standar Pendanaan dan Pembiayaan Penelitian</vt:lpstr>
      <vt:lpstr>Standar Nasional Pengabdian kepada Masyarakat</vt:lpstr>
      <vt:lpstr>Standar Hasil Pengabdian kepada Masyarakat</vt:lpstr>
      <vt:lpstr>Standar Isi Pengabdian Kepada Masyarakat </vt:lpstr>
      <vt:lpstr>Hasil Penelitian atau Pengembangan Ilmu Pengetahuan dan Teknologi</vt:lpstr>
      <vt:lpstr>StandarProses PengabdiankepadaMasyarakat</vt:lpstr>
      <vt:lpstr>Kegiatan Pengabdiankepada Masyarakat</vt:lpstr>
      <vt:lpstr>Standar Penilaian Pengabdian kepada Masyarakat </vt:lpstr>
      <vt:lpstr>Prinsip Penilaian Proses dan Hasil Pengabdian kepada Masyarakat</vt:lpstr>
      <vt:lpstr>Penilaian Proses dan Hasil Pengabdian kepada Masyarakat</vt:lpstr>
      <vt:lpstr>Kriteria Minimal Penilaian Hasil Pengabdian kepada Masyarakat</vt:lpstr>
      <vt:lpstr>Standar Pelaksana Pengabdian kepada Masyarakat </vt:lpstr>
      <vt:lpstr>Standar Sarana dan Prasarana Pengabdian kepada Masyarakat</vt:lpstr>
      <vt:lpstr>Standar Pengelolaan Pengabdian kepada Masyarakat </vt:lpstr>
      <vt:lpstr>Kewajiban Kelembagaan Pengelola PkM</vt:lpstr>
      <vt:lpstr>KewajibanPT dalamPengelolaanPkM</vt:lpstr>
      <vt:lpstr>Standar Pendanaan dan Pembiayaan Pengabdian kepada Masyarakat</vt:lpstr>
      <vt:lpstr>Slide 68</vt:lpstr>
      <vt:lpstr>BIG CONCEPT</vt:lpstr>
      <vt:lpstr>You can also split your content</vt:lpstr>
      <vt:lpstr>A picture is worth a thousand words</vt:lpstr>
      <vt:lpstr>Want big impact? USE BIG IMAGE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Slide 79</vt:lpstr>
      <vt:lpstr>Slide 80</vt:lpstr>
      <vt:lpstr>Slide 81</vt:lpstr>
      <vt:lpstr>Slide 82</vt:lpstr>
      <vt:lpstr>Slide 83</vt:lpstr>
      <vt:lpstr>THANKS!</vt:lpstr>
      <vt:lpstr>Credits</vt:lpstr>
      <vt:lpstr>Presentation design</vt:lpstr>
      <vt:lpstr>Slide 87</vt:lpstr>
      <vt:lpstr>Slide 88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demo</dc:creator>
  <cp:lastModifiedBy>demo</cp:lastModifiedBy>
  <cp:revision>36</cp:revision>
  <dcterms:modified xsi:type="dcterms:W3CDTF">2019-05-23T03:45:06Z</dcterms:modified>
</cp:coreProperties>
</file>