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6.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2"/>
    <p:sldMasterId id="2147483682" r:id="rId3"/>
    <p:sldMasterId id="2147483695" r:id="rId4"/>
    <p:sldMasterId id="2147483707" r:id="rId5"/>
    <p:sldMasterId id="2147483719" r:id="rId6"/>
    <p:sldMasterId id="2147483731" r:id="rId7"/>
  </p:sldMasterIdLst>
  <p:notesMasterIdLst>
    <p:notesMasterId r:id="rId31"/>
  </p:notesMasterIdLst>
  <p:sldIdLst>
    <p:sldId id="256" r:id="rId8"/>
    <p:sldId id="259" r:id="rId9"/>
    <p:sldId id="260" r:id="rId10"/>
    <p:sldId id="261" r:id="rId11"/>
    <p:sldId id="262" r:id="rId12"/>
    <p:sldId id="263" r:id="rId13"/>
    <p:sldId id="264" r:id="rId14"/>
    <p:sldId id="265" r:id="rId15"/>
    <p:sldId id="257" r:id="rId16"/>
    <p:sldId id="258" r:id="rId17"/>
    <p:sldId id="266" r:id="rId18"/>
    <p:sldId id="320" r:id="rId19"/>
    <p:sldId id="293" r:id="rId20"/>
    <p:sldId id="294" r:id="rId21"/>
    <p:sldId id="301" r:id="rId22"/>
    <p:sldId id="295" r:id="rId23"/>
    <p:sldId id="317" r:id="rId24"/>
    <p:sldId id="289" r:id="rId25"/>
    <p:sldId id="306" r:id="rId26"/>
    <p:sldId id="322" r:id="rId27"/>
    <p:sldId id="323" r:id="rId28"/>
    <p:sldId id="328" r:id="rId29"/>
    <p:sldId id="329"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4" autoAdjust="0"/>
    <p:restoredTop sz="94660"/>
  </p:normalViewPr>
  <p:slideViewPr>
    <p:cSldViewPr snapToGrid="0">
      <p:cViewPr varScale="1">
        <p:scale>
          <a:sx n="69" d="100"/>
          <a:sy n="69" d="100"/>
        </p:scale>
        <p:origin x="49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AA7D1-85E9-4FC2-B328-C95507A9D982}" type="datetimeFigureOut">
              <a:rPr lang="en-GB" smtClean="0"/>
              <a:t>22/05/2019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58AA0A-CC9C-4ECB-A61B-68E12E3FA1C9}" type="slidenum">
              <a:rPr lang="en-GB" smtClean="0"/>
              <a:t>‹#›</a:t>
            </a:fld>
            <a:endParaRPr lang="en-GB"/>
          </a:p>
        </p:txBody>
      </p:sp>
    </p:spTree>
    <p:extLst>
      <p:ext uri="{BB962C8B-B14F-4D97-AF65-F5344CB8AC3E}">
        <p14:creationId xmlns:p14="http://schemas.microsoft.com/office/powerpoint/2010/main" val="1996781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B8EAE9E9-AA2D-4793-B1AB-B2B977AE722E}" type="slidenum">
              <a:rPr lang="en-US" smtClean="0">
                <a:solidFill>
                  <a:prstClr val="black"/>
                </a:solidFill>
              </a:rPr>
              <a:pPr/>
              <a:t>3</a:t>
            </a:fld>
            <a:endParaRPr lang="en-US">
              <a:solidFill>
                <a:prstClr val="black"/>
              </a:solidFill>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a:t>Tugas</a:t>
            </a:r>
            <a:r>
              <a:rPr lang="en-US" baseline="0"/>
              <a:t> lembaga/universitas dan tugas program studi dalam pengembangan kurikulum</a:t>
            </a:r>
            <a:endParaRPr lang="en-US"/>
          </a:p>
        </p:txBody>
      </p:sp>
    </p:spTree>
    <p:extLst>
      <p:ext uri="{BB962C8B-B14F-4D97-AF65-F5344CB8AC3E}">
        <p14:creationId xmlns:p14="http://schemas.microsoft.com/office/powerpoint/2010/main" val="3956512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endParaRPr lang="en-US" dirty="0"/>
          </a:p>
        </p:txBody>
      </p:sp>
      <p:sp>
        <p:nvSpPr>
          <p:cNvPr id="72708" name="Slide Number Placeholder 3"/>
          <p:cNvSpPr>
            <a:spLocks noGrp="1"/>
          </p:cNvSpPr>
          <p:nvPr>
            <p:ph type="sldNum" sz="quarter" idx="5"/>
          </p:nvPr>
        </p:nvSpPr>
        <p:spPr>
          <a:noFill/>
        </p:spPr>
        <p:txBody>
          <a:bodyPr/>
          <a:lstStyle/>
          <a:p>
            <a:fld id="{60DF9468-35E9-4317-9AA4-D8EA430CD2B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153566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7663B61F-8E97-49D7-B49D-E20911E12061}" type="slidenum">
              <a:rPr lang="en-US" smtClean="0">
                <a:solidFill>
                  <a:prstClr val="black"/>
                </a:solidFill>
                <a:latin typeface="Arial" charset="0"/>
              </a:rPr>
              <a:pPr/>
              <a:t>5</a:t>
            </a:fld>
            <a:endParaRPr lang="en-US">
              <a:solidFill>
                <a:prstClr val="black"/>
              </a:solidFill>
              <a:latin typeface="Arial"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3394540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7588" cy="3430588"/>
          </a:xfrm>
          <a:ln/>
        </p:spPr>
      </p:sp>
      <p:sp>
        <p:nvSpPr>
          <p:cNvPr id="62467"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40779460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xfrm>
            <a:off x="381000" y="685800"/>
            <a:ext cx="6097588" cy="3430588"/>
          </a:xfrm>
          <a:ln/>
        </p:spPr>
      </p:sp>
      <p:sp>
        <p:nvSpPr>
          <p:cNvPr id="62467"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3941822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B9C6780-13F3-4968-BAA7-5681D910CA98}" type="slidenum">
              <a:rPr lang="en-US" smtClean="0">
                <a:solidFill>
                  <a:prstClr val="black"/>
                </a:solidFill>
                <a:latin typeface="Arial" charset="0"/>
              </a:rPr>
              <a:pPr/>
              <a:t>8</a:t>
            </a:fld>
            <a:endParaRPr lang="en-US">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endParaRPr lang="en-US">
              <a:latin typeface="Arial" charset="0"/>
            </a:endParaRPr>
          </a:p>
        </p:txBody>
      </p:sp>
    </p:spTree>
    <p:extLst>
      <p:ext uri="{BB962C8B-B14F-4D97-AF65-F5344CB8AC3E}">
        <p14:creationId xmlns:p14="http://schemas.microsoft.com/office/powerpoint/2010/main" val="1555853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スライド イメージ プレースホルダ 1"/>
          <p:cNvSpPr>
            <a:spLocks noGrp="1" noRot="1" noChangeAspect="1" noTextEdit="1"/>
          </p:cNvSpPr>
          <p:nvPr>
            <p:ph type="sldImg"/>
          </p:nvPr>
        </p:nvSpPr>
        <p:spPr>
          <a:ln/>
        </p:spPr>
      </p:sp>
      <p:sp>
        <p:nvSpPr>
          <p:cNvPr id="35843" name="ノート プレースホル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p>
        </p:txBody>
      </p:sp>
      <p:sp>
        <p:nvSpPr>
          <p:cNvPr id="35844" name="スライド番号プレースホル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9BB9BA8B-8D47-4322-AB17-6C229CF259C4}" type="slidenum">
              <a:rPr lang="en-US" altLang="ja-JP">
                <a:solidFill>
                  <a:prstClr val="black"/>
                </a:solidFill>
              </a:rPr>
              <a:pPr eaLnBrk="1" hangingPunct="1"/>
              <a:t>9</a:t>
            </a:fld>
            <a:endParaRPr lang="en-US" altLang="ja-JP">
              <a:solidFill>
                <a:prstClr val="black"/>
              </a:solidFill>
            </a:endParaRPr>
          </a:p>
        </p:txBody>
      </p:sp>
    </p:spTree>
    <p:extLst>
      <p:ext uri="{BB962C8B-B14F-4D97-AF65-F5344CB8AC3E}">
        <p14:creationId xmlns:p14="http://schemas.microsoft.com/office/powerpoint/2010/main" val="18045373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4588"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9C2BBD-E713-4FCC-B0DE-6F1E4EC014C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5/22/2019</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2046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159117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6592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8/20/2015</a:t>
            </a:r>
          </a:p>
        </p:txBody>
      </p:sp>
      <p:sp>
        <p:nvSpPr>
          <p:cNvPr id="6" name="Footer Placeholder 5"/>
          <p:cNvSpPr>
            <a:spLocks noGrp="1"/>
          </p:cNvSpPr>
          <p:nvPr>
            <p:ph type="ftr" sz="quarter" idx="11"/>
          </p:nvPr>
        </p:nvSpPr>
        <p:spPr/>
        <p:txBody>
          <a:bodyPr/>
          <a:lstStyle/>
          <a:p>
            <a:r>
              <a:rPr lang="en-US"/>
              <a:t>AEESEAP 2015</a:t>
            </a:r>
          </a:p>
        </p:txBody>
      </p:sp>
      <p:sp>
        <p:nvSpPr>
          <p:cNvPr id="7" name="Slide Number Placeholder 6"/>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535301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8/20/2015</a:t>
            </a:r>
          </a:p>
        </p:txBody>
      </p:sp>
      <p:sp>
        <p:nvSpPr>
          <p:cNvPr id="8" name="Footer Placeholder 7"/>
          <p:cNvSpPr>
            <a:spLocks noGrp="1"/>
          </p:cNvSpPr>
          <p:nvPr>
            <p:ph type="ftr" sz="quarter" idx="11"/>
          </p:nvPr>
        </p:nvSpPr>
        <p:spPr/>
        <p:txBody>
          <a:bodyPr/>
          <a:lstStyle/>
          <a:p>
            <a:r>
              <a:rPr lang="en-US"/>
              <a:t>AEESEAP 2015</a:t>
            </a:r>
          </a:p>
        </p:txBody>
      </p:sp>
      <p:sp>
        <p:nvSpPr>
          <p:cNvPr id="9" name="Slide Number Placeholder 8"/>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14846703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8/20/2015</a:t>
            </a:r>
          </a:p>
        </p:txBody>
      </p:sp>
      <p:sp>
        <p:nvSpPr>
          <p:cNvPr id="4" name="Footer Placeholder 3"/>
          <p:cNvSpPr>
            <a:spLocks noGrp="1"/>
          </p:cNvSpPr>
          <p:nvPr>
            <p:ph type="ftr" sz="quarter" idx="11"/>
          </p:nvPr>
        </p:nvSpPr>
        <p:spPr/>
        <p:txBody>
          <a:bodyPr/>
          <a:lstStyle/>
          <a:p>
            <a:r>
              <a:rPr lang="en-US"/>
              <a:t>AEESEAP 2015</a:t>
            </a:r>
          </a:p>
        </p:txBody>
      </p:sp>
      <p:sp>
        <p:nvSpPr>
          <p:cNvPr id="5" name="Slide Number Placeholder 4"/>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4025428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8/20/2015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AEESEAP 2015</a:t>
            </a:r>
          </a:p>
        </p:txBody>
      </p:sp>
      <p:sp>
        <p:nvSpPr>
          <p:cNvPr id="9" name="Slide Number Placeholder 8"/>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3951654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8/20/2015</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solidFill>
                  <a:srgbClr val="637052"/>
                </a:solidFill>
              </a:rPr>
              <a:t>AEESEAP 2015</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A38592-FAF4-4AA1-9623-FF94D51B33FC}"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2118686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8/20/2015</a:t>
            </a:r>
          </a:p>
        </p:txBody>
      </p:sp>
      <p:sp>
        <p:nvSpPr>
          <p:cNvPr id="6" name="Footer Placeholder 5"/>
          <p:cNvSpPr>
            <a:spLocks noGrp="1"/>
          </p:cNvSpPr>
          <p:nvPr>
            <p:ph type="ftr" sz="quarter" idx="11"/>
          </p:nvPr>
        </p:nvSpPr>
        <p:spPr/>
        <p:txBody>
          <a:bodyPr/>
          <a:lstStyle/>
          <a:p>
            <a:r>
              <a:rPr lang="en-US"/>
              <a:t>AEESEAP 2015</a:t>
            </a:r>
          </a:p>
        </p:txBody>
      </p:sp>
      <p:sp>
        <p:nvSpPr>
          <p:cNvPr id="7" name="Slide Number Placeholder 6"/>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7662451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13026069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38206789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12192000" cy="546100"/>
            <a:chOff x="0" y="0"/>
            <a:chExt cx="5760" cy="344"/>
          </a:xfrm>
        </p:grpSpPr>
        <p:sp>
          <p:nvSpPr>
            <p:cNvPr id="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sp>
          <p:nvSpPr>
            <p:cNvPr id="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1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sp>
          <p:nvSpPr>
            <p:cNvPr id="1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grpSp>
      <p:pic>
        <p:nvPicPr>
          <p:cNvPr id="1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602" y="115891"/>
            <a:ext cx="1155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userDrawn="1"/>
        </p:nvSpPr>
        <p:spPr bwMode="auto">
          <a:xfrm>
            <a:off x="2" y="6534152"/>
            <a:ext cx="3467100" cy="271869"/>
          </a:xfrm>
          <a:prstGeom prst="rect">
            <a:avLst/>
          </a:prstGeom>
          <a:noFill/>
          <a:ln>
            <a:noFill/>
          </a:ln>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14400" eaLnBrk="1" fontAlgn="base" hangingPunct="1">
              <a:lnSpc>
                <a:spcPts val="1350"/>
              </a:lnSpc>
              <a:spcAft>
                <a:spcPct val="0"/>
              </a:spcAft>
              <a:defRPr/>
            </a:pPr>
            <a:r>
              <a:rPr lang="en-US" altLang="ja-JP" sz="1500" b="1" dirty="0">
                <a:solidFill>
                  <a:srgbClr val="595959"/>
                </a:solidFill>
                <a:ea typeface="ＭＳ Ｐゴシック"/>
                <a:cs typeface="Times New Roman" panose="02020603050405020304" pitchFamily="18" charset="0"/>
              </a:rPr>
              <a:t>©</a:t>
            </a:r>
            <a:r>
              <a:rPr lang="en-US" altLang="ja-JP" sz="1200" b="1" dirty="0">
                <a:solidFill>
                  <a:srgbClr val="595959"/>
                </a:solidFill>
                <a:cs typeface="Times New Roman" panose="02020603050405020304" pitchFamily="18" charset="0"/>
              </a:rPr>
              <a:t> JABEE</a:t>
            </a:r>
            <a:r>
              <a:rPr lang="ja-JP" altLang="en-US" sz="1200" b="1" dirty="0">
                <a:solidFill>
                  <a:srgbClr val="595959"/>
                </a:solidFill>
                <a:cs typeface="Times New Roman" panose="02020603050405020304" pitchFamily="18" charset="0"/>
              </a:rPr>
              <a:t> </a:t>
            </a:r>
            <a:r>
              <a:rPr lang="en-US" altLang="ja-JP" sz="1200" b="1" dirty="0">
                <a:solidFill>
                  <a:srgbClr val="595959"/>
                </a:solidFill>
                <a:cs typeface="Times New Roman" panose="02020603050405020304" pitchFamily="18" charset="0"/>
              </a:rPr>
              <a:t>2015</a:t>
            </a:r>
          </a:p>
        </p:txBody>
      </p:sp>
      <p:sp>
        <p:nvSpPr>
          <p:cNvPr id="18" name="Rectangle 3"/>
          <p:cNvSpPr>
            <a:spLocks noGrp="1" noChangeArrowheads="1"/>
          </p:cNvSpPr>
          <p:nvPr>
            <p:ph type="sldNum" sz="quarter" idx="11"/>
          </p:nvPr>
        </p:nvSpPr>
        <p:spPr>
          <a:xfrm>
            <a:off x="8976320" y="6397625"/>
            <a:ext cx="2844800" cy="457200"/>
          </a:xfrm>
          <a:prstGeom prst="rect">
            <a:avLst/>
          </a:prstGeom>
        </p:spPr>
        <p:txBody>
          <a:bodyPr anchor="ctr"/>
          <a:lstStyle>
            <a:lvl1pPr>
              <a:defRPr sz="135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defRPr/>
            </a:pPr>
            <a:fld id="{B0FD0BC4-39F5-4138-9264-07E9401DA737}" type="slidenum">
              <a:rPr lang="ja-JP" altLang="en-US" smtClean="0">
                <a:solidFill>
                  <a:srgbClr val="000000"/>
                </a:solidFill>
              </a:rPr>
              <a:pPr>
                <a:defRPr/>
              </a:pPr>
              <a:t>‹#›</a:t>
            </a:fld>
            <a:endParaRPr lang="en-US" altLang="ja-JP" dirty="0">
              <a:solidFill>
                <a:srgbClr val="000000"/>
              </a:solidFill>
            </a:endParaRPr>
          </a:p>
        </p:txBody>
      </p:sp>
      <p:sp>
        <p:nvSpPr>
          <p:cNvPr id="19" name="タイトル 18"/>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2292977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5/22/2019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2026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3439985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17550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8/20/2015</a:t>
            </a:r>
          </a:p>
        </p:txBody>
      </p:sp>
      <p:sp>
        <p:nvSpPr>
          <p:cNvPr id="6" name="Footer Placeholder 5"/>
          <p:cNvSpPr>
            <a:spLocks noGrp="1"/>
          </p:cNvSpPr>
          <p:nvPr>
            <p:ph type="ftr" sz="quarter" idx="11"/>
          </p:nvPr>
        </p:nvSpPr>
        <p:spPr/>
        <p:txBody>
          <a:bodyPr/>
          <a:lstStyle/>
          <a:p>
            <a:r>
              <a:rPr lang="en-US"/>
              <a:t>AEESEAP 2015</a:t>
            </a:r>
          </a:p>
        </p:txBody>
      </p:sp>
      <p:sp>
        <p:nvSpPr>
          <p:cNvPr id="7" name="Slide Number Placeholder 6"/>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12744482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8/20/2015</a:t>
            </a:r>
          </a:p>
        </p:txBody>
      </p:sp>
      <p:sp>
        <p:nvSpPr>
          <p:cNvPr id="8" name="Footer Placeholder 7"/>
          <p:cNvSpPr>
            <a:spLocks noGrp="1"/>
          </p:cNvSpPr>
          <p:nvPr>
            <p:ph type="ftr" sz="quarter" idx="11"/>
          </p:nvPr>
        </p:nvSpPr>
        <p:spPr/>
        <p:txBody>
          <a:bodyPr/>
          <a:lstStyle/>
          <a:p>
            <a:r>
              <a:rPr lang="en-US"/>
              <a:t>AEESEAP 2015</a:t>
            </a:r>
          </a:p>
        </p:txBody>
      </p:sp>
      <p:sp>
        <p:nvSpPr>
          <p:cNvPr id="9" name="Slide Number Placeholder 8"/>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4073866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8/20/2015</a:t>
            </a:r>
          </a:p>
        </p:txBody>
      </p:sp>
      <p:sp>
        <p:nvSpPr>
          <p:cNvPr id="4" name="Footer Placeholder 3"/>
          <p:cNvSpPr>
            <a:spLocks noGrp="1"/>
          </p:cNvSpPr>
          <p:nvPr>
            <p:ph type="ftr" sz="quarter" idx="11"/>
          </p:nvPr>
        </p:nvSpPr>
        <p:spPr/>
        <p:txBody>
          <a:bodyPr/>
          <a:lstStyle/>
          <a:p>
            <a:r>
              <a:rPr lang="en-US"/>
              <a:t>AEESEAP 2015</a:t>
            </a:r>
          </a:p>
        </p:txBody>
      </p:sp>
      <p:sp>
        <p:nvSpPr>
          <p:cNvPr id="5" name="Slide Number Placeholder 4"/>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810008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8/20/2015</a:t>
            </a:r>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AEESEAP 2015</a:t>
            </a:r>
          </a:p>
        </p:txBody>
      </p:sp>
      <p:sp>
        <p:nvSpPr>
          <p:cNvPr id="9" name="Slide Number Placeholder 8"/>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29024532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8/20/2015</a:t>
            </a: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solidFill>
                  <a:srgbClr val="637052"/>
                </a:solidFill>
              </a:rPr>
              <a:t>AEESEAP 2015</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DFA38592-FAF4-4AA1-9623-FF94D51B33FC}" type="slidenum">
              <a:rPr lang="en-US" smtClean="0">
                <a:solidFill>
                  <a:srgbClr val="637052"/>
                </a:solidFill>
              </a:rPr>
              <a:pPr/>
              <a:t>‹#›</a:t>
            </a:fld>
            <a:endParaRPr lang="en-US">
              <a:solidFill>
                <a:srgbClr val="637052"/>
              </a:solidFill>
            </a:endParaRPr>
          </a:p>
        </p:txBody>
      </p:sp>
    </p:spTree>
    <p:extLst>
      <p:ext uri="{BB962C8B-B14F-4D97-AF65-F5344CB8AC3E}">
        <p14:creationId xmlns:p14="http://schemas.microsoft.com/office/powerpoint/2010/main" val="26070791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8/20/2015</a:t>
            </a:r>
          </a:p>
        </p:txBody>
      </p:sp>
      <p:sp>
        <p:nvSpPr>
          <p:cNvPr id="6" name="Footer Placeholder 5"/>
          <p:cNvSpPr>
            <a:spLocks noGrp="1"/>
          </p:cNvSpPr>
          <p:nvPr>
            <p:ph type="ftr" sz="quarter" idx="11"/>
          </p:nvPr>
        </p:nvSpPr>
        <p:spPr/>
        <p:txBody>
          <a:bodyPr/>
          <a:lstStyle/>
          <a:p>
            <a:r>
              <a:rPr lang="en-US"/>
              <a:t>AEESEAP 2015</a:t>
            </a:r>
          </a:p>
        </p:txBody>
      </p:sp>
      <p:sp>
        <p:nvSpPr>
          <p:cNvPr id="7" name="Slide Number Placeholder 6"/>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26856945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1744268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p:txBody>
          <a:bodyPr/>
          <a:lstStyle/>
          <a:p>
            <a:r>
              <a:rPr lang="en-US"/>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a:t>
            </a:fld>
            <a:endParaRPr lang="en-US"/>
          </a:p>
        </p:txBody>
      </p:sp>
    </p:spTree>
    <p:extLst>
      <p:ext uri="{BB962C8B-B14F-4D97-AF65-F5344CB8AC3E}">
        <p14:creationId xmlns:p14="http://schemas.microsoft.com/office/powerpoint/2010/main" val="624800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白紙">
    <p:spTree>
      <p:nvGrpSpPr>
        <p:cNvPr id="1" name=""/>
        <p:cNvGrpSpPr/>
        <p:nvPr/>
      </p:nvGrpSpPr>
      <p:grpSpPr>
        <a:xfrm>
          <a:off x="0" y="0"/>
          <a:ext cx="0" cy="0"/>
          <a:chOff x="0" y="0"/>
          <a:chExt cx="0" cy="0"/>
        </a:xfrm>
      </p:grpSpPr>
      <p:grpSp>
        <p:nvGrpSpPr>
          <p:cNvPr id="2" name="Group 4"/>
          <p:cNvGrpSpPr>
            <a:grpSpLocks/>
          </p:cNvGrpSpPr>
          <p:nvPr/>
        </p:nvGrpSpPr>
        <p:grpSpPr bwMode="auto">
          <a:xfrm>
            <a:off x="0" y="0"/>
            <a:ext cx="12192000" cy="546100"/>
            <a:chOff x="0" y="0"/>
            <a:chExt cx="5760" cy="344"/>
          </a:xfrm>
        </p:grpSpPr>
        <p:sp>
          <p:nvSpPr>
            <p:cNvPr id="3"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4"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5"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6"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7"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sp>
          <p:nvSpPr>
            <p:cNvPr id="8"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666699"/>
                </a:solidFill>
              </a:endParaRPr>
            </a:p>
          </p:txBody>
        </p:sp>
        <p:sp>
          <p:nvSpPr>
            <p:cNvPr id="9"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dirty="0">
                <a:solidFill>
                  <a:srgbClr val="000000"/>
                </a:solidFill>
                <a:latin typeface="Times New Roman" pitchFamily="18" charset="0"/>
              </a:endParaRPr>
            </a:p>
          </p:txBody>
        </p:sp>
        <p:sp>
          <p:nvSpPr>
            <p:cNvPr id="10"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sp>
          <p:nvSpPr>
            <p:cNvPr id="11"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pitchFamily="50" charset="-128"/>
                </a:defRPr>
              </a:lvl9pPr>
            </a:lstStyle>
            <a:p>
              <a:pPr defTabSz="914400" eaLnBrk="1" fontAlgn="base" hangingPunct="1">
                <a:spcBef>
                  <a:spcPct val="0"/>
                </a:spcBef>
                <a:spcAft>
                  <a:spcPct val="0"/>
                </a:spcAft>
              </a:pPr>
              <a:endParaRPr kumimoji="0" lang="ja-JP" altLang="en-US" sz="1350" dirty="0">
                <a:solidFill>
                  <a:srgbClr val="9999CC"/>
                </a:solidFill>
              </a:endParaRPr>
            </a:p>
          </p:txBody>
        </p:sp>
      </p:grpSp>
      <p:pic>
        <p:nvPicPr>
          <p:cNvPr id="13" name="Picture 5"/>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896602" y="115891"/>
            <a:ext cx="11557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userDrawn="1"/>
        </p:nvSpPr>
        <p:spPr bwMode="auto">
          <a:xfrm>
            <a:off x="2" y="6534152"/>
            <a:ext cx="3467100" cy="271869"/>
          </a:xfrm>
          <a:prstGeom prst="rect">
            <a:avLst/>
          </a:prstGeom>
          <a:noFill/>
          <a:ln>
            <a:noFill/>
          </a:ln>
          <a:extLst/>
        </p:spPr>
        <p:txBody>
          <a:bodyPr>
            <a:spAutoFit/>
          </a:bodyPr>
          <a:lstStyle>
            <a:lvl1pPr eaLnBrk="0" hangingPunct="0">
              <a:defRPr kumimoji="1" sz="2400">
                <a:solidFill>
                  <a:schemeClr val="tx1"/>
                </a:solidFill>
                <a:latin typeface="Times New Roman" pitchFamily="18" charset="0"/>
                <a:ea typeface="ＭＳ Ｐゴシック" pitchFamily="50" charset="-128"/>
              </a:defRPr>
            </a:lvl1pPr>
            <a:lvl2pPr marL="742950" indent="-285750" eaLnBrk="0" hangingPunct="0">
              <a:defRPr kumimoji="1" sz="2400">
                <a:solidFill>
                  <a:schemeClr val="tx1"/>
                </a:solidFill>
                <a:latin typeface="Times New Roman" pitchFamily="18" charset="0"/>
                <a:ea typeface="ＭＳ Ｐゴシック" pitchFamily="50" charset="-128"/>
              </a:defRPr>
            </a:lvl2pPr>
            <a:lvl3pPr marL="1143000" indent="-228600" eaLnBrk="0" hangingPunct="0">
              <a:defRPr kumimoji="1" sz="2400">
                <a:solidFill>
                  <a:schemeClr val="tx1"/>
                </a:solidFill>
                <a:latin typeface="Times New Roman" pitchFamily="18" charset="0"/>
                <a:ea typeface="ＭＳ Ｐゴシック" pitchFamily="50" charset="-128"/>
              </a:defRPr>
            </a:lvl3pPr>
            <a:lvl4pPr marL="1600200" indent="-228600" eaLnBrk="0" hangingPunct="0">
              <a:defRPr kumimoji="1" sz="2400">
                <a:solidFill>
                  <a:schemeClr val="tx1"/>
                </a:solidFill>
                <a:latin typeface="Times New Roman" pitchFamily="18" charset="0"/>
                <a:ea typeface="ＭＳ Ｐゴシック" pitchFamily="50" charset="-128"/>
              </a:defRPr>
            </a:lvl4pPr>
            <a:lvl5pPr marL="2057400" indent="-228600" eaLnBrk="0" hangingPunct="0">
              <a:defRPr kumimoji="1" sz="24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2400">
                <a:solidFill>
                  <a:schemeClr val="tx1"/>
                </a:solidFill>
                <a:latin typeface="Times New Roman" pitchFamily="18" charset="0"/>
                <a:ea typeface="ＭＳ Ｐゴシック" pitchFamily="50" charset="-128"/>
              </a:defRPr>
            </a:lvl9pPr>
          </a:lstStyle>
          <a:p>
            <a:pPr defTabSz="914400" eaLnBrk="1" fontAlgn="base" hangingPunct="1">
              <a:lnSpc>
                <a:spcPts val="1350"/>
              </a:lnSpc>
              <a:spcAft>
                <a:spcPct val="0"/>
              </a:spcAft>
              <a:defRPr/>
            </a:pPr>
            <a:r>
              <a:rPr lang="en-US" altLang="ja-JP" sz="1500" b="1" dirty="0">
                <a:solidFill>
                  <a:srgbClr val="595959"/>
                </a:solidFill>
                <a:ea typeface="ＭＳ Ｐゴシック"/>
                <a:cs typeface="Times New Roman" panose="02020603050405020304" pitchFamily="18" charset="0"/>
              </a:rPr>
              <a:t>©</a:t>
            </a:r>
            <a:r>
              <a:rPr lang="en-US" altLang="ja-JP" sz="1200" b="1" dirty="0">
                <a:solidFill>
                  <a:srgbClr val="595959"/>
                </a:solidFill>
                <a:cs typeface="Times New Roman" panose="02020603050405020304" pitchFamily="18" charset="0"/>
              </a:rPr>
              <a:t> JABEE</a:t>
            </a:r>
            <a:r>
              <a:rPr lang="ja-JP" altLang="en-US" sz="1200" b="1" dirty="0">
                <a:solidFill>
                  <a:srgbClr val="595959"/>
                </a:solidFill>
                <a:cs typeface="Times New Roman" panose="02020603050405020304" pitchFamily="18" charset="0"/>
              </a:rPr>
              <a:t> </a:t>
            </a:r>
            <a:r>
              <a:rPr lang="en-US" altLang="ja-JP" sz="1200" b="1" dirty="0">
                <a:solidFill>
                  <a:srgbClr val="595959"/>
                </a:solidFill>
                <a:cs typeface="Times New Roman" panose="02020603050405020304" pitchFamily="18" charset="0"/>
              </a:rPr>
              <a:t>2015</a:t>
            </a:r>
          </a:p>
        </p:txBody>
      </p:sp>
      <p:sp>
        <p:nvSpPr>
          <p:cNvPr id="18" name="Rectangle 3"/>
          <p:cNvSpPr>
            <a:spLocks noGrp="1" noChangeArrowheads="1"/>
          </p:cNvSpPr>
          <p:nvPr>
            <p:ph type="sldNum" sz="quarter" idx="11"/>
          </p:nvPr>
        </p:nvSpPr>
        <p:spPr>
          <a:xfrm>
            <a:off x="8976320" y="6397625"/>
            <a:ext cx="2844800" cy="457200"/>
          </a:xfrm>
          <a:prstGeom prst="rect">
            <a:avLst/>
          </a:prstGeom>
        </p:spPr>
        <p:txBody>
          <a:bodyPr anchor="ctr"/>
          <a:lstStyle>
            <a:lvl1pPr>
              <a:defRPr sz="1350">
                <a:solidFill>
                  <a:schemeClr val="tx1"/>
                </a:solidFill>
                <a:latin typeface="Arial Unicode MS" panose="020B0604020202020204" pitchFamily="50" charset="-128"/>
                <a:ea typeface="Arial Unicode MS" panose="020B0604020202020204" pitchFamily="50" charset="-128"/>
                <a:cs typeface="Arial Unicode MS" panose="020B0604020202020204" pitchFamily="50" charset="-128"/>
              </a:defRPr>
            </a:lvl1pPr>
          </a:lstStyle>
          <a:p>
            <a:pPr>
              <a:defRPr/>
            </a:pPr>
            <a:fld id="{B0FD0BC4-39F5-4138-9264-07E9401DA737}" type="slidenum">
              <a:rPr lang="ja-JP" altLang="en-US" smtClean="0">
                <a:solidFill>
                  <a:srgbClr val="000000"/>
                </a:solidFill>
              </a:rPr>
              <a:pPr>
                <a:defRPr/>
              </a:pPr>
              <a:t>‹#›</a:t>
            </a:fld>
            <a:endParaRPr lang="en-US" altLang="ja-JP" dirty="0">
              <a:solidFill>
                <a:srgbClr val="000000"/>
              </a:solidFill>
            </a:endParaRPr>
          </a:p>
        </p:txBody>
      </p:sp>
      <p:sp>
        <p:nvSpPr>
          <p:cNvPr id="19" name="タイトル 18"/>
          <p:cNvSpPr>
            <a:spLocks noGrp="1"/>
          </p:cNvSpPr>
          <p:nvPr>
            <p:ph type="title"/>
          </p:nvPr>
        </p:nvSpPr>
        <p:spPr/>
        <p:txBody>
          <a:bodyPr/>
          <a:lstStyle/>
          <a:p>
            <a:r>
              <a:rPr kumimoji="1" lang="ja-JP" altLang="en-US"/>
              <a:t>マスター タイトルの書式設定</a:t>
            </a:r>
          </a:p>
        </p:txBody>
      </p:sp>
    </p:spTree>
    <p:extLst>
      <p:ext uri="{BB962C8B-B14F-4D97-AF65-F5344CB8AC3E}">
        <p14:creationId xmlns:p14="http://schemas.microsoft.com/office/powerpoint/2010/main" val="126751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6632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10031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28769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664180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3761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78720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80418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695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5/22/2019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4709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5103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93902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9125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138517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1862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908823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303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53191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7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5/22/2019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8418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58411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1181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39200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72918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08759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2627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91887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53401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56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5/22/2019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86368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3833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30138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158274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rPr>
              <a:pPr/>
              <a:t>5/22/2019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599985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0588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916259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22040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569478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2425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91118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76891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767179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0454850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0081696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53365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5/22/2019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6.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2.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theme" Target="../theme/theme7.xml"/><Relationship Id="rId2" Type="http://schemas.openxmlformats.org/officeDocument/2006/relationships/slideLayout" Target="../slideLayouts/slideLayout76.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5/22/2019</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r>
              <a:rPr lang="en-US"/>
              <a:t>8/20/2015</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r>
              <a:rPr lang="en-US"/>
              <a:t>AEESEAP 2015</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DFA38592-FAF4-4AA1-9623-FF94D51B33FC}" type="slidenum">
              <a:rPr lang="en-US" smtClean="0"/>
              <a:pPr defTabSz="91440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515992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defTabSz="914400"/>
            <a:r>
              <a:rPr lang="en-US"/>
              <a:t>8/20/2015</a:t>
            </a: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defTabSz="914400"/>
            <a:r>
              <a:rPr lang="en-US"/>
              <a:t>AEESEAP 2015</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defTabSz="914400"/>
            <a:fld id="{DFA38592-FAF4-4AA1-9623-FF94D51B33FC}" type="slidenum">
              <a:rPr lang="en-US" smtClean="0"/>
              <a:pPr defTabSz="91440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403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Lst>
  <p:hf hdr="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5/22/2019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415259026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5/22/2019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44501328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D8BD707-D9CF-40AE-B4C6-C98DA3205C09}" type="datetimeFigureOut">
              <a:rPr lang="en-US" smtClean="0">
                <a:solidFill>
                  <a:prstClr val="black">
                    <a:tint val="75000"/>
                  </a:prstClr>
                </a:solidFill>
              </a:rPr>
              <a:pPr defTabSz="914400"/>
              <a:t>5/22/2019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6F15528-21DE-4FAA-801E-634DDDAF4B2B}"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353597009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pattFill prst="ltHorz">
          <a:fgClr>
            <a:srgbClr val="FFFF99"/>
          </a:fgClr>
          <a:bgClr>
            <a:schemeClr val="bg1"/>
          </a:bgClr>
        </a:patt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5/22/2019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2792550588"/>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Learning outcome</a:t>
            </a:r>
          </a:p>
        </p:txBody>
      </p:sp>
      <p:sp>
        <p:nvSpPr>
          <p:cNvPr id="3" name="Subtitle 2"/>
          <p:cNvSpPr>
            <a:spLocks noGrp="1"/>
          </p:cNvSpPr>
          <p:nvPr>
            <p:ph type="subTitle" idx="1"/>
          </p:nvPr>
        </p:nvSpPr>
        <p:spPr/>
        <p:txBody>
          <a:bodyPr/>
          <a:lstStyle/>
          <a:p>
            <a:r>
              <a:rPr lang="en-GB" dirty="0" err="1"/>
              <a:t>Illah</a:t>
            </a:r>
            <a:r>
              <a:rPr lang="en-GB" dirty="0"/>
              <a:t> </a:t>
            </a:r>
            <a:r>
              <a:rPr lang="en-GB" dirty="0" err="1"/>
              <a:t>sailah</a:t>
            </a:r>
            <a:endParaRPr lang="en-GB" dirty="0"/>
          </a:p>
          <a:p>
            <a:r>
              <a:rPr lang="en-GB" dirty="0" err="1"/>
              <a:t>Kordinator</a:t>
            </a:r>
            <a:r>
              <a:rPr lang="en-GB" dirty="0"/>
              <a:t> </a:t>
            </a:r>
            <a:r>
              <a:rPr lang="en-GB" dirty="0" err="1"/>
              <a:t>kopertis</a:t>
            </a:r>
            <a:r>
              <a:rPr lang="en-GB" dirty="0"/>
              <a:t> 3 </a:t>
            </a:r>
            <a:r>
              <a:rPr lang="en-GB" dirty="0" err="1"/>
              <a:t>jakarta</a:t>
            </a:r>
            <a:endParaRPr lang="en-GB" dirty="0"/>
          </a:p>
        </p:txBody>
      </p:sp>
    </p:spTree>
    <p:extLst>
      <p:ext uri="{BB962C8B-B14F-4D97-AF65-F5344CB8AC3E}">
        <p14:creationId xmlns:p14="http://schemas.microsoft.com/office/powerpoint/2010/main" val="902088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8/20/2015</a:t>
            </a:r>
          </a:p>
        </p:txBody>
      </p:sp>
      <p:sp>
        <p:nvSpPr>
          <p:cNvPr id="3" name="Footer Placeholder 2"/>
          <p:cNvSpPr>
            <a:spLocks noGrp="1"/>
          </p:cNvSpPr>
          <p:nvPr>
            <p:ph type="ftr" sz="quarter" idx="11"/>
          </p:nvPr>
        </p:nvSpPr>
        <p:spPr/>
        <p:txBody>
          <a:bodyPr/>
          <a:lstStyle/>
          <a:p>
            <a:r>
              <a:rPr lang="en-US"/>
              <a:t>AEESEAP 2015</a:t>
            </a:r>
          </a:p>
        </p:txBody>
      </p:sp>
      <p:sp>
        <p:nvSpPr>
          <p:cNvPr id="4" name="Slide Number Placeholder 3"/>
          <p:cNvSpPr>
            <a:spLocks noGrp="1"/>
          </p:cNvSpPr>
          <p:nvPr>
            <p:ph type="sldNum" sz="quarter" idx="12"/>
          </p:nvPr>
        </p:nvSpPr>
        <p:spPr/>
        <p:txBody>
          <a:bodyPr/>
          <a:lstStyle/>
          <a:p>
            <a:fld id="{DFA38592-FAF4-4AA1-9623-FF94D51B33FC}" type="slidenum">
              <a:rPr lang="en-US" smtClean="0"/>
              <a:pPr/>
              <a:t>10</a:t>
            </a:fld>
            <a:endParaRPr lang="en-US"/>
          </a:p>
        </p:txBody>
      </p:sp>
      <p:sp>
        <p:nvSpPr>
          <p:cNvPr id="35842" name="Rectangle 2"/>
          <p:cNvSpPr>
            <a:spLocks noGrp="1" noChangeArrowheads="1"/>
          </p:cNvSpPr>
          <p:nvPr>
            <p:ph type="title" idx="4294967295"/>
          </p:nvPr>
        </p:nvSpPr>
        <p:spPr>
          <a:xfrm>
            <a:off x="681036" y="0"/>
            <a:ext cx="7548563" cy="711200"/>
          </a:xfrm>
        </p:spPr>
        <p:txBody>
          <a:bodyPr/>
          <a:lstStyle/>
          <a:p>
            <a:r>
              <a:rPr lang="en-US" altLang="ja-JP" sz="3200" b="1" dirty="0"/>
              <a:t>ABET Engineering Criterion 3</a:t>
            </a:r>
          </a:p>
        </p:txBody>
      </p:sp>
      <p:sp>
        <p:nvSpPr>
          <p:cNvPr id="35843" name="Text Box 3"/>
          <p:cNvSpPr txBox="1">
            <a:spLocks noChangeArrowheads="1"/>
          </p:cNvSpPr>
          <p:nvPr/>
        </p:nvSpPr>
        <p:spPr bwMode="auto">
          <a:xfrm>
            <a:off x="681037" y="952500"/>
            <a:ext cx="10833100" cy="54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kumimoji="1" sz="2400">
                <a:solidFill>
                  <a:schemeClr val="tx1"/>
                </a:solidFill>
                <a:latin typeface="Times New Roman" panose="02020603050405020304" pitchFamily="18" charset="0"/>
                <a:ea typeface="ＭＳ Ｐゴシック" panose="020B0600070205080204" pitchFamily="34" charset="-128"/>
              </a:defRPr>
            </a:lvl1pPr>
            <a:lvl2pPr marL="742950" indent="-285750">
              <a:defRPr kumimoji="1" sz="2400">
                <a:solidFill>
                  <a:schemeClr val="tx1"/>
                </a:solidFill>
                <a:latin typeface="Times New Roman" panose="02020603050405020304" pitchFamily="18" charset="0"/>
                <a:ea typeface="ＭＳ Ｐゴシック" panose="020B0600070205080204" pitchFamily="34" charset="-128"/>
              </a:defRPr>
            </a:lvl2pPr>
            <a:lvl3pPr marL="1143000" indent="-228600">
              <a:defRPr kumimoji="1" sz="2400">
                <a:solidFill>
                  <a:schemeClr val="tx1"/>
                </a:solidFill>
                <a:latin typeface="Times New Roman" panose="02020603050405020304" pitchFamily="18" charset="0"/>
                <a:ea typeface="ＭＳ Ｐゴシック" panose="020B0600070205080204" pitchFamily="34" charset="-128"/>
              </a:defRPr>
            </a:lvl3pPr>
            <a:lvl4pPr marL="1600200" indent="-228600">
              <a:defRPr kumimoji="1" sz="2400">
                <a:solidFill>
                  <a:schemeClr val="tx1"/>
                </a:solidFill>
                <a:latin typeface="Times New Roman" panose="02020603050405020304" pitchFamily="18" charset="0"/>
                <a:ea typeface="ＭＳ Ｐゴシック" panose="020B0600070205080204" pitchFamily="34" charset="-128"/>
              </a:defRPr>
            </a:lvl4pPr>
            <a:lvl5pPr marL="2057400" indent="-228600">
              <a:defRPr kumimoji="1" sz="2400">
                <a:solidFill>
                  <a:schemeClr val="tx1"/>
                </a:solidFill>
                <a:latin typeface="Times New Roman" panose="02020603050405020304" pitchFamily="18" charset="0"/>
                <a:ea typeface="ＭＳ Ｐゴシック" panose="020B0600070205080204" pitchFamily="34" charset="-128"/>
              </a:defRPr>
            </a:lvl5pPr>
            <a:lvl6pPr marL="25146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6pPr>
            <a:lvl7pPr marL="29718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7pPr>
            <a:lvl8pPr marL="34290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8pPr>
            <a:lvl9pPr marL="3886200" indent="-228600" fontAlgn="base">
              <a:spcBef>
                <a:spcPct val="0"/>
              </a:spcBef>
              <a:spcAft>
                <a:spcPct val="0"/>
              </a:spcAft>
              <a:defRPr kumimoji="1" sz="2400">
                <a:solidFill>
                  <a:schemeClr val="tx1"/>
                </a:solidFill>
                <a:latin typeface="Times New Roman" panose="02020603050405020304" pitchFamily="18" charset="0"/>
                <a:ea typeface="ＭＳ Ｐゴシック" panose="020B0600070205080204" pitchFamily="34" charset="-128"/>
              </a:defRPr>
            </a:lvl9pPr>
          </a:lstStyle>
          <a:p>
            <a:pPr defTabSz="914400">
              <a:spcBef>
                <a:spcPct val="50000"/>
              </a:spcBef>
            </a:pPr>
            <a:r>
              <a:rPr kumimoji="0" lang="en-US" altLang="ja-JP" sz="1800" dirty="0">
                <a:solidFill>
                  <a:srgbClr val="000000"/>
                </a:solidFill>
                <a:latin typeface="Arial" panose="020B0604020202020204" pitchFamily="34" charset="0"/>
              </a:rPr>
              <a:t>Engineering programs must demonstrate that their graduates have</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apply knowledge of </a:t>
            </a:r>
            <a:r>
              <a:rPr kumimoji="0" lang="en-US" altLang="ja-JP" sz="1800" dirty="0">
                <a:solidFill>
                  <a:srgbClr val="0070C0"/>
                </a:solidFill>
                <a:latin typeface="Arial" panose="020B0604020202020204" pitchFamily="34" charset="0"/>
              </a:rPr>
              <a:t>mathematics, science, and engineering</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design and conduct experiments, as well as to </a:t>
            </a:r>
            <a:r>
              <a:rPr kumimoji="0" lang="en-US" altLang="ja-JP" sz="1800" dirty="0">
                <a:solidFill>
                  <a:srgbClr val="0070C0"/>
                </a:solidFill>
                <a:latin typeface="Arial" panose="020B0604020202020204" pitchFamily="34" charset="0"/>
              </a:rPr>
              <a:t>analyze and interpret data</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design </a:t>
            </a:r>
            <a:r>
              <a:rPr kumimoji="0" lang="en-US" altLang="ja-JP" sz="1800" dirty="0">
                <a:solidFill>
                  <a:srgbClr val="0070C0"/>
                </a:solidFill>
                <a:latin typeface="Arial" panose="020B0604020202020204" pitchFamily="34" charset="0"/>
              </a:rPr>
              <a:t>a system, component, or process to meet desired needs</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function on </a:t>
            </a:r>
            <a:r>
              <a:rPr kumimoji="0" lang="en-US" altLang="ja-JP" sz="1800" dirty="0">
                <a:solidFill>
                  <a:srgbClr val="0070C0"/>
                </a:solidFill>
                <a:latin typeface="Arial" panose="020B0604020202020204" pitchFamily="34" charset="0"/>
              </a:rPr>
              <a:t>multidisciplinary teams</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a:t>
            </a:r>
            <a:r>
              <a:rPr kumimoji="0" lang="en-US" altLang="ja-JP" sz="1800" dirty="0">
                <a:solidFill>
                  <a:srgbClr val="0070C0"/>
                </a:solidFill>
                <a:latin typeface="Arial" panose="020B0604020202020204" pitchFamily="34" charset="0"/>
              </a:rPr>
              <a:t>identify, formulate, and solve engineering problems</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understanding of professional and </a:t>
            </a:r>
            <a:r>
              <a:rPr kumimoji="0" lang="en-US" altLang="ja-JP" sz="1800" dirty="0">
                <a:solidFill>
                  <a:srgbClr val="0070C0"/>
                </a:solidFill>
                <a:latin typeface="Arial" panose="020B0604020202020204" pitchFamily="34" charset="0"/>
              </a:rPr>
              <a:t>ethical responsibility</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a:t>
            </a:r>
            <a:r>
              <a:rPr kumimoji="0" lang="en-US" altLang="ja-JP" sz="1800" dirty="0">
                <a:solidFill>
                  <a:srgbClr val="0070C0"/>
                </a:solidFill>
                <a:latin typeface="Arial" panose="020B0604020202020204" pitchFamily="34" charset="0"/>
              </a:rPr>
              <a:t>communicate effectively</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The broad education necessary to </a:t>
            </a:r>
            <a:r>
              <a:rPr kumimoji="0" lang="en-US" altLang="ja-JP" sz="1800" dirty="0">
                <a:solidFill>
                  <a:srgbClr val="0070C0"/>
                </a:solidFill>
                <a:latin typeface="Arial" panose="020B0604020202020204" pitchFamily="34" charset="0"/>
              </a:rPr>
              <a:t>understand the impact of engineering solutions in a global and societal context;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 recognition of the need for, and ability to engage in, </a:t>
            </a:r>
            <a:r>
              <a:rPr kumimoji="0" lang="en-US" altLang="ja-JP" sz="1800" dirty="0">
                <a:solidFill>
                  <a:srgbClr val="0070C0"/>
                </a:solidFill>
                <a:latin typeface="Arial" panose="020B0604020202020204" pitchFamily="34" charset="0"/>
              </a:rPr>
              <a:t>life-long learning</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 knowledge of </a:t>
            </a:r>
            <a:r>
              <a:rPr kumimoji="0" lang="en-US" altLang="ja-JP" sz="1800" dirty="0">
                <a:solidFill>
                  <a:srgbClr val="0070C0"/>
                </a:solidFill>
                <a:latin typeface="Arial" panose="020B0604020202020204" pitchFamily="34" charset="0"/>
              </a:rPr>
              <a:t>contemporary issues</a:t>
            </a:r>
            <a:r>
              <a:rPr kumimoji="0" lang="en-US" altLang="ja-JP" sz="1800" dirty="0">
                <a:solidFill>
                  <a:srgbClr val="000000"/>
                </a:solidFill>
                <a:latin typeface="Arial" panose="020B0604020202020204" pitchFamily="34" charset="0"/>
              </a:rPr>
              <a:t>;</a:t>
            </a:r>
          </a:p>
          <a:p>
            <a:pPr defTabSz="914400">
              <a:spcBef>
                <a:spcPct val="50000"/>
              </a:spcBef>
              <a:buFontTx/>
              <a:buAutoNum type="alphaLcParenBoth"/>
            </a:pPr>
            <a:r>
              <a:rPr kumimoji="0" lang="en-US" altLang="ja-JP" sz="1800" dirty="0">
                <a:solidFill>
                  <a:srgbClr val="000000"/>
                </a:solidFill>
                <a:latin typeface="Arial" panose="020B0604020202020204" pitchFamily="34" charset="0"/>
              </a:rPr>
              <a:t>An ability to use the techniques, skills, and modern engineering tools  necessary for engineering practice.</a:t>
            </a:r>
          </a:p>
        </p:txBody>
      </p:sp>
      <p:pic>
        <p:nvPicPr>
          <p:cNvPr id="7" name="Picture 3"/>
          <p:cNvPicPr>
            <a:picLocks noChangeAspect="1" noChangeArrowheads="1"/>
          </p:cNvPicPr>
          <p:nvPr/>
        </p:nvPicPr>
        <p:blipFill>
          <a:blip r:embed="rId2" cstate="print"/>
          <a:srcRect/>
          <a:stretch>
            <a:fillRect/>
          </a:stretch>
        </p:blipFill>
        <p:spPr bwMode="auto">
          <a:xfrm>
            <a:off x="9693284" y="2443190"/>
            <a:ext cx="2124065" cy="1595409"/>
          </a:xfrm>
          <a:prstGeom prst="rect">
            <a:avLst/>
          </a:prstGeom>
          <a:noFill/>
          <a:ln w="9525">
            <a:noFill/>
            <a:miter lim="800000"/>
            <a:headEnd/>
            <a:tailEnd/>
          </a:ln>
          <a:effectLst/>
        </p:spPr>
      </p:pic>
    </p:spTree>
    <p:extLst>
      <p:ext uri="{BB962C8B-B14F-4D97-AF65-F5344CB8AC3E}">
        <p14:creationId xmlns:p14="http://schemas.microsoft.com/office/powerpoint/2010/main" val="1166557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Bagaimana</a:t>
            </a:r>
            <a:r>
              <a:rPr lang="en-GB" dirty="0"/>
              <a:t> </a:t>
            </a:r>
            <a:r>
              <a:rPr lang="en-GB" dirty="0" err="1"/>
              <a:t>mencapai</a:t>
            </a:r>
            <a:r>
              <a:rPr lang="en-GB" dirty="0"/>
              <a:t> LO?</a:t>
            </a:r>
          </a:p>
        </p:txBody>
      </p:sp>
      <p:sp>
        <p:nvSpPr>
          <p:cNvPr id="3" name="Content Placeholder 2"/>
          <p:cNvSpPr>
            <a:spLocks noGrp="1"/>
          </p:cNvSpPr>
          <p:nvPr>
            <p:ph idx="1"/>
          </p:nvPr>
        </p:nvSpPr>
        <p:spPr>
          <a:xfrm>
            <a:off x="429492" y="1845734"/>
            <a:ext cx="4023976" cy="4023360"/>
          </a:xfrm>
        </p:spPr>
        <p:txBody>
          <a:bodyPr>
            <a:normAutofit lnSpcReduction="10000"/>
          </a:bodyPr>
          <a:lstStyle/>
          <a:p>
            <a:r>
              <a:rPr lang="en-GB" sz="2800" dirty="0" err="1"/>
              <a:t>Harus</a:t>
            </a:r>
            <a:r>
              <a:rPr lang="en-GB" sz="2800" dirty="0"/>
              <a:t> </a:t>
            </a:r>
            <a:r>
              <a:rPr lang="id-ID" sz="2800" dirty="0"/>
              <a:t>ADA JAMINAN MUTU</a:t>
            </a:r>
            <a:r>
              <a:rPr lang="en-GB" sz="2800" dirty="0"/>
              <a:t> </a:t>
            </a:r>
            <a:endParaRPr lang="id-ID" sz="2800" dirty="0"/>
          </a:p>
          <a:p>
            <a:r>
              <a:rPr lang="en-GB" sz="2800" dirty="0"/>
              <a:t>1. </a:t>
            </a:r>
            <a:r>
              <a:rPr lang="en-GB" sz="2800" dirty="0" err="1"/>
              <a:t>kurikulum</a:t>
            </a:r>
            <a:endParaRPr lang="en-GB" sz="2800" dirty="0"/>
          </a:p>
          <a:p>
            <a:r>
              <a:rPr lang="en-GB" sz="2800" dirty="0"/>
              <a:t>2. </a:t>
            </a:r>
            <a:r>
              <a:rPr lang="en-GB" sz="2800" dirty="0" err="1"/>
              <a:t>dosen</a:t>
            </a:r>
            <a:endParaRPr lang="en-GB" sz="2800" dirty="0"/>
          </a:p>
          <a:p>
            <a:r>
              <a:rPr lang="en-GB" sz="2800" dirty="0"/>
              <a:t>3. </a:t>
            </a:r>
            <a:r>
              <a:rPr lang="en-GB" sz="2800" dirty="0" err="1"/>
              <a:t>atmosfir</a:t>
            </a:r>
            <a:r>
              <a:rPr lang="en-GB" sz="2800" dirty="0"/>
              <a:t> </a:t>
            </a:r>
            <a:r>
              <a:rPr lang="en-GB" sz="2800" dirty="0" err="1"/>
              <a:t>akademik</a:t>
            </a:r>
            <a:endParaRPr lang="en-GB" sz="2800" dirty="0"/>
          </a:p>
          <a:p>
            <a:r>
              <a:rPr lang="en-GB" sz="2800" dirty="0"/>
              <a:t>4. </a:t>
            </a:r>
            <a:r>
              <a:rPr lang="en-GB" sz="2800" dirty="0" err="1"/>
              <a:t>tanggungjawab</a:t>
            </a:r>
            <a:r>
              <a:rPr lang="en-GB" sz="2800" dirty="0"/>
              <a:t> </a:t>
            </a:r>
            <a:r>
              <a:rPr lang="en-GB" sz="2800" dirty="0" err="1"/>
              <a:t>institusi</a:t>
            </a:r>
            <a:endParaRPr lang="en-GB" sz="2800" dirty="0"/>
          </a:p>
          <a:p>
            <a:r>
              <a:rPr lang="en-GB" sz="2800" dirty="0"/>
              <a:t>5. </a:t>
            </a:r>
            <a:r>
              <a:rPr lang="en-GB" sz="2800" dirty="0" err="1"/>
              <a:t>sistem</a:t>
            </a:r>
            <a:r>
              <a:rPr lang="en-GB" sz="2800" dirty="0"/>
              <a:t> </a:t>
            </a:r>
            <a:r>
              <a:rPr lang="en-GB" sz="2800" dirty="0" err="1"/>
              <a:t>penjaminan</a:t>
            </a:r>
            <a:r>
              <a:rPr lang="en-GB" sz="2800" dirty="0"/>
              <a:t> </a:t>
            </a:r>
            <a:r>
              <a:rPr lang="en-GB" sz="2800" dirty="0" err="1"/>
              <a:t>mutu</a:t>
            </a:r>
            <a:endParaRPr lang="en-GB" sz="2800" dirty="0"/>
          </a:p>
          <a:p>
            <a:endParaRPr lang="en-GB" dirty="0"/>
          </a:p>
        </p:txBody>
      </p:sp>
      <p:sp>
        <p:nvSpPr>
          <p:cNvPr id="4" name="Date Placeholder 3"/>
          <p:cNvSpPr>
            <a:spLocks noGrp="1"/>
          </p:cNvSpPr>
          <p:nvPr>
            <p:ph type="dt" sz="half" idx="10"/>
          </p:nvPr>
        </p:nvSpPr>
        <p:spPr/>
        <p:txBody>
          <a:bodyPr/>
          <a:lstStyle/>
          <a:p>
            <a:r>
              <a:rPr lang="en-US"/>
              <a:t>8/20/2015</a:t>
            </a:r>
          </a:p>
        </p:txBody>
      </p:sp>
      <p:sp>
        <p:nvSpPr>
          <p:cNvPr id="5" name="Footer Placeholder 4"/>
          <p:cNvSpPr>
            <a:spLocks noGrp="1"/>
          </p:cNvSpPr>
          <p:nvPr>
            <p:ph type="ftr" sz="quarter" idx="11"/>
          </p:nvPr>
        </p:nvSpPr>
        <p:spPr>
          <a:xfrm>
            <a:off x="1493318" y="3674851"/>
            <a:ext cx="4822804" cy="365125"/>
          </a:xfrm>
        </p:spPr>
        <p:txBody>
          <a:bodyPr/>
          <a:lstStyle/>
          <a:p>
            <a:r>
              <a:rPr lang="en-US" dirty="0"/>
              <a:t>AEESEAP 2015</a:t>
            </a:r>
          </a:p>
        </p:txBody>
      </p:sp>
      <p:sp>
        <p:nvSpPr>
          <p:cNvPr id="6" name="Slide Number Placeholder 5"/>
          <p:cNvSpPr>
            <a:spLocks noGrp="1"/>
          </p:cNvSpPr>
          <p:nvPr>
            <p:ph type="sldNum" sz="quarter" idx="12"/>
          </p:nvPr>
        </p:nvSpPr>
        <p:spPr/>
        <p:txBody>
          <a:bodyPr/>
          <a:lstStyle/>
          <a:p>
            <a:fld id="{DFA38592-FAF4-4AA1-9623-FF94D51B33FC}" type="slidenum">
              <a:rPr lang="en-US" smtClean="0"/>
              <a:pPr/>
              <a:t>11</a:t>
            </a:fld>
            <a:endParaRPr lang="en-US"/>
          </a:p>
        </p:txBody>
      </p:sp>
      <p:sp>
        <p:nvSpPr>
          <p:cNvPr id="13" name="TextBox 12"/>
          <p:cNvSpPr txBox="1"/>
          <p:nvPr/>
        </p:nvSpPr>
        <p:spPr>
          <a:xfrm>
            <a:off x="4483728" y="2412967"/>
            <a:ext cx="6563272" cy="2523768"/>
          </a:xfrm>
          <a:prstGeom prst="rect">
            <a:avLst/>
          </a:prstGeom>
          <a:noFill/>
        </p:spPr>
        <p:txBody>
          <a:bodyPr wrap="none" rtlCol="0">
            <a:spAutoFit/>
          </a:bodyPr>
          <a:lstStyle/>
          <a:p>
            <a:r>
              <a:rPr lang="en-GB" sz="2800" b="1" dirty="0">
                <a:solidFill>
                  <a:srgbClr val="002060"/>
                </a:solidFill>
              </a:rPr>
              <a:t>KRITERIA UMUM:</a:t>
            </a:r>
          </a:p>
          <a:p>
            <a:pPr marL="342900" indent="-342900">
              <a:buAutoNum type="arabicPeriod"/>
            </a:pPr>
            <a:r>
              <a:rPr lang="en-GB" sz="2800" dirty="0" err="1"/>
              <a:t>Orientasi</a:t>
            </a:r>
            <a:r>
              <a:rPr lang="en-GB" sz="2800" dirty="0"/>
              <a:t> </a:t>
            </a:r>
            <a:r>
              <a:rPr lang="en-GB" sz="2800" dirty="0" err="1"/>
              <a:t>pada</a:t>
            </a:r>
            <a:r>
              <a:rPr lang="en-GB" sz="2800" dirty="0"/>
              <a:t> </a:t>
            </a:r>
            <a:r>
              <a:rPr lang="en-GB" sz="2800" dirty="0" err="1"/>
              <a:t>profil</a:t>
            </a:r>
            <a:r>
              <a:rPr lang="en-GB" sz="2800" dirty="0"/>
              <a:t> </a:t>
            </a:r>
            <a:r>
              <a:rPr lang="en-GB" sz="2800" dirty="0" err="1"/>
              <a:t>lulusan</a:t>
            </a:r>
            <a:endParaRPr lang="en-GB" sz="2800" dirty="0"/>
          </a:p>
          <a:p>
            <a:pPr marL="342900" indent="-342900">
              <a:buAutoNum type="arabicPeriod"/>
            </a:pPr>
            <a:r>
              <a:rPr lang="en-GB" sz="2800" dirty="0" err="1"/>
              <a:t>Pelaksanaan</a:t>
            </a:r>
            <a:r>
              <a:rPr lang="en-GB" sz="2800" dirty="0"/>
              <a:t> </a:t>
            </a:r>
            <a:r>
              <a:rPr lang="en-GB" sz="2800" dirty="0" err="1"/>
              <a:t>pembelajaran</a:t>
            </a:r>
            <a:endParaRPr lang="en-GB" sz="2800" dirty="0"/>
          </a:p>
          <a:p>
            <a:pPr marL="342900" indent="-342900">
              <a:buAutoNum type="arabicPeriod"/>
            </a:pPr>
            <a:r>
              <a:rPr lang="en-GB" sz="2800" dirty="0" err="1"/>
              <a:t>Asesmen</a:t>
            </a:r>
            <a:r>
              <a:rPr lang="en-GB" sz="2800" dirty="0"/>
              <a:t> </a:t>
            </a:r>
            <a:r>
              <a:rPr lang="en-GB" sz="2800" dirty="0" err="1"/>
              <a:t>terhadap</a:t>
            </a:r>
            <a:r>
              <a:rPr lang="en-GB" sz="2800" dirty="0"/>
              <a:t> </a:t>
            </a:r>
            <a:r>
              <a:rPr lang="en-GB" sz="2800" dirty="0" err="1"/>
              <a:t>capaian</a:t>
            </a:r>
            <a:r>
              <a:rPr lang="en-GB" sz="2800" dirty="0"/>
              <a:t> </a:t>
            </a:r>
            <a:r>
              <a:rPr lang="en-GB" sz="2800" dirty="0" err="1"/>
              <a:t>pembelajaran</a:t>
            </a:r>
            <a:endParaRPr lang="en-GB" sz="2800" dirty="0"/>
          </a:p>
          <a:p>
            <a:pPr marL="342900" indent="-342900">
              <a:buAutoNum type="arabicPeriod"/>
            </a:pPr>
            <a:r>
              <a:rPr lang="en-GB" sz="2800" dirty="0" err="1"/>
              <a:t>Perbaikan</a:t>
            </a:r>
            <a:r>
              <a:rPr lang="en-GB" sz="2800" dirty="0"/>
              <a:t> </a:t>
            </a:r>
            <a:r>
              <a:rPr lang="en-GB" sz="2800" dirty="0" err="1"/>
              <a:t>terus</a:t>
            </a:r>
            <a:r>
              <a:rPr lang="en-GB" sz="2800" dirty="0"/>
              <a:t> </a:t>
            </a:r>
            <a:r>
              <a:rPr lang="en-GB" sz="2800" dirty="0" err="1"/>
              <a:t>menerus</a:t>
            </a:r>
            <a:endParaRPr lang="en-GB" sz="2800" dirty="0"/>
          </a:p>
          <a:p>
            <a:pPr marL="342900" indent="-342900">
              <a:buAutoNum type="arabicPeriod"/>
            </a:pPr>
            <a:endParaRPr lang="en-GB" dirty="0"/>
          </a:p>
        </p:txBody>
      </p:sp>
      <p:sp>
        <p:nvSpPr>
          <p:cNvPr id="14" name="Right Arrow 13"/>
          <p:cNvSpPr/>
          <p:nvPr/>
        </p:nvSpPr>
        <p:spPr>
          <a:xfrm>
            <a:off x="9371749" y="2873060"/>
            <a:ext cx="677461" cy="77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10246218" y="1903564"/>
            <a:ext cx="1932530" cy="1938992"/>
          </a:xfrm>
          <a:prstGeom prst="rect">
            <a:avLst/>
          </a:prstGeom>
          <a:noFill/>
        </p:spPr>
        <p:txBody>
          <a:bodyPr wrap="square" rtlCol="0">
            <a:spAutoFit/>
          </a:bodyPr>
          <a:lstStyle/>
          <a:p>
            <a:r>
              <a:rPr lang="en-GB" sz="2400" dirty="0" err="1"/>
              <a:t>Ini</a:t>
            </a:r>
            <a:r>
              <a:rPr lang="en-GB" sz="2400" dirty="0"/>
              <a:t> yang </a:t>
            </a:r>
            <a:r>
              <a:rPr lang="en-GB" sz="2400" dirty="0" err="1"/>
              <a:t>akan</a:t>
            </a:r>
            <a:r>
              <a:rPr lang="en-GB" sz="2400" dirty="0"/>
              <a:t> </a:t>
            </a:r>
            <a:r>
              <a:rPr lang="en-GB" sz="2400" dirty="0" err="1"/>
              <a:t>dievaluasi</a:t>
            </a:r>
            <a:r>
              <a:rPr lang="en-GB" sz="2400" dirty="0"/>
              <a:t> </a:t>
            </a:r>
            <a:r>
              <a:rPr lang="en-GB" sz="2400" dirty="0" err="1"/>
              <a:t>sebagai</a:t>
            </a:r>
            <a:r>
              <a:rPr lang="en-GB" sz="2400" dirty="0"/>
              <a:t> </a:t>
            </a:r>
            <a:r>
              <a:rPr lang="en-GB" sz="2400" dirty="0" err="1"/>
              <a:t>kriteria</a:t>
            </a:r>
            <a:r>
              <a:rPr lang="en-GB" sz="2400" dirty="0"/>
              <a:t> MUTU</a:t>
            </a:r>
          </a:p>
        </p:txBody>
      </p:sp>
    </p:spTree>
    <p:extLst>
      <p:ext uri="{BB962C8B-B14F-4D97-AF65-F5344CB8AC3E}">
        <p14:creationId xmlns:p14="http://schemas.microsoft.com/office/powerpoint/2010/main" val="3253669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71800" y="2152710"/>
            <a:ext cx="6248400" cy="3105090"/>
          </a:xfrm>
          <a:solidFill>
            <a:schemeClr val="bg2">
              <a:lumMod val="25000"/>
            </a:schemeClr>
          </a:solidFill>
        </p:spPr>
        <p:txBody>
          <a:bodyPr>
            <a:normAutofit/>
            <a:scene3d>
              <a:camera prst="orthographicFront"/>
              <a:lightRig rig="balanced" dir="t">
                <a:rot lat="0" lon="0" rev="2100000"/>
              </a:lightRig>
            </a:scene3d>
            <a:sp3d extrusionH="57150" prstMaterial="metal">
              <a:bevelT w="38100" h="25400"/>
              <a:contourClr>
                <a:schemeClr val="bg2"/>
              </a:contourClr>
            </a:sp3d>
          </a:bodyPr>
          <a:lstStyle/>
          <a:p>
            <a:pPr lvl="0"/>
            <a:r>
              <a:rPr lang="en-US" sz="2800" b="1" dirty="0">
                <a:ln w="50800"/>
                <a:solidFill>
                  <a:srgbClr val="FFFF00"/>
                </a:solidFill>
              </a:rPr>
              <a:t>CARA PENYUSUNAN</a:t>
            </a:r>
            <a:br>
              <a:rPr lang="en-US" sz="2800" b="1" dirty="0">
                <a:ln w="50800"/>
                <a:solidFill>
                  <a:srgbClr val="FFFF00"/>
                </a:solidFill>
              </a:rPr>
            </a:br>
            <a:r>
              <a:rPr lang="en-US" sz="2800" b="1" dirty="0" err="1">
                <a:ln w="50800"/>
                <a:solidFill>
                  <a:srgbClr val="FFFF00"/>
                </a:solidFill>
              </a:rPr>
              <a:t>Deskripsi</a:t>
            </a:r>
            <a:r>
              <a:rPr lang="en-US" sz="2800" b="1" dirty="0">
                <a:ln w="50800"/>
                <a:solidFill>
                  <a:srgbClr val="FFFF00"/>
                </a:solidFill>
              </a:rPr>
              <a:t> </a:t>
            </a:r>
            <a:r>
              <a:rPr lang="en-US" sz="2800" b="1" dirty="0" err="1">
                <a:ln w="50800"/>
                <a:solidFill>
                  <a:srgbClr val="FFFF00"/>
                </a:solidFill>
              </a:rPr>
              <a:t>Capaian</a:t>
            </a:r>
            <a:r>
              <a:rPr lang="en-US" sz="2800" b="1" dirty="0">
                <a:ln w="50800"/>
                <a:solidFill>
                  <a:srgbClr val="FFFF00"/>
                </a:solidFill>
              </a:rPr>
              <a:t> </a:t>
            </a:r>
            <a:r>
              <a:rPr lang="en-US" sz="2800" b="1" dirty="0" err="1">
                <a:ln w="50800"/>
                <a:solidFill>
                  <a:srgbClr val="FFFF00"/>
                </a:solidFill>
              </a:rPr>
              <a:t>Pembelajaran</a:t>
            </a:r>
            <a:r>
              <a:rPr lang="en-US" sz="2800" b="1" dirty="0">
                <a:ln w="50800"/>
                <a:solidFill>
                  <a:srgbClr val="FFFF00"/>
                </a:solidFill>
              </a:rPr>
              <a:t> </a:t>
            </a:r>
            <a:br>
              <a:rPr lang="en-US" sz="2800" b="1" dirty="0">
                <a:ln w="50800"/>
                <a:solidFill>
                  <a:srgbClr val="FFFF00"/>
                </a:solidFill>
              </a:rPr>
            </a:br>
            <a:r>
              <a:rPr lang="en-US" sz="2800" b="1" dirty="0" err="1">
                <a:ln w="50800"/>
                <a:solidFill>
                  <a:srgbClr val="FFFF00"/>
                </a:solidFill>
              </a:rPr>
              <a:t>lulusan</a:t>
            </a:r>
            <a:r>
              <a:rPr lang="en-US" sz="2800" b="1" dirty="0">
                <a:ln w="50800"/>
                <a:solidFill>
                  <a:srgbClr val="FFFF00"/>
                </a:solidFill>
              </a:rPr>
              <a:t> </a:t>
            </a:r>
            <a:r>
              <a:rPr lang="en-US" sz="2800" b="1" dirty="0" err="1">
                <a:ln w="50800"/>
                <a:solidFill>
                  <a:srgbClr val="FFFF00"/>
                </a:solidFill>
              </a:rPr>
              <a:t>pendidikan</a:t>
            </a:r>
            <a:r>
              <a:rPr lang="en-US" sz="2800" b="1" dirty="0">
                <a:ln w="50800"/>
                <a:solidFill>
                  <a:srgbClr val="FFFF00"/>
                </a:solidFill>
              </a:rPr>
              <a:t> </a:t>
            </a:r>
            <a:r>
              <a:rPr lang="en-US" sz="2800" b="1" dirty="0" err="1">
                <a:ln w="50800"/>
                <a:solidFill>
                  <a:srgbClr val="FFFF00"/>
                </a:solidFill>
              </a:rPr>
              <a:t>tinggi</a:t>
            </a:r>
            <a:endParaRPr lang="en-US" sz="2800" b="1" dirty="0">
              <a:ln w="50800"/>
              <a:solidFill>
                <a:srgbClr val="FFFF00"/>
              </a:solidFill>
            </a:endParaRPr>
          </a:p>
        </p:txBody>
      </p:sp>
    </p:spTree>
    <p:extLst>
      <p:ext uri="{BB962C8B-B14F-4D97-AF65-F5344CB8AC3E}">
        <p14:creationId xmlns:p14="http://schemas.microsoft.com/office/powerpoint/2010/main" val="140327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1154" y="152400"/>
            <a:ext cx="7033846" cy="762000"/>
          </a:xfrm>
          <a:solidFill>
            <a:schemeClr val="bg2">
              <a:lumMod val="25000"/>
            </a:schemeClr>
          </a:solidFill>
        </p:spPr>
        <p:txBody>
          <a:bodyPr>
            <a:normAutofit/>
          </a:bodyPr>
          <a:lstStyle/>
          <a:p>
            <a:r>
              <a:rPr lang="en-US" sz="2400" b="1" dirty="0">
                <a:solidFill>
                  <a:srgbClr val="FFFF00"/>
                </a:solidFill>
                <a:effectLst>
                  <a:outerShdw blurRad="38100" dist="38100" dir="2700000" algn="tl">
                    <a:srgbClr val="000000">
                      <a:alpha val="43137"/>
                    </a:srgbClr>
                  </a:outerShdw>
                </a:effectLst>
              </a:rPr>
              <a:t>PARAMETER DAN </a:t>
            </a:r>
            <a:r>
              <a:rPr lang="en-US" sz="2400" b="1" err="1">
                <a:solidFill>
                  <a:srgbClr val="FFFF00"/>
                </a:solidFill>
                <a:effectLst>
                  <a:outerShdw blurRad="38100" dist="38100" dir="2700000" algn="tl">
                    <a:srgbClr val="000000">
                      <a:alpha val="43137"/>
                    </a:srgbClr>
                  </a:outerShdw>
                </a:effectLst>
              </a:rPr>
              <a:t>UNSUR</a:t>
            </a:r>
            <a:r>
              <a:rPr lang="en-US" sz="2400" b="1">
                <a:solidFill>
                  <a:srgbClr val="FFFF00"/>
                </a:solidFill>
                <a:effectLst>
                  <a:outerShdw blurRad="38100" dist="38100" dir="2700000" algn="tl">
                    <a:srgbClr val="000000">
                      <a:alpha val="43137"/>
                    </a:srgbClr>
                  </a:outerShdw>
                </a:effectLst>
              </a:rPr>
              <a:t> DESKRIPSI KKNI</a:t>
            </a:r>
            <a:endParaRPr lang="en-US" sz="2400" b="1" dirty="0">
              <a:solidFill>
                <a:srgbClr val="FFFF00"/>
              </a:solidFill>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extLst/>
          </p:nvPr>
        </p:nvGraphicFramePr>
        <p:xfrm>
          <a:off x="2482826" y="971550"/>
          <a:ext cx="7042175" cy="5546966"/>
        </p:xfrm>
        <a:graphic>
          <a:graphicData uri="http://schemas.openxmlformats.org/drawingml/2006/table">
            <a:tbl>
              <a:tblPr firstRow="1" bandRow="1">
                <a:tableStyleId>{5C22544A-7EE6-4342-B048-85BDC9FD1C3A}</a:tableStyleId>
              </a:tblPr>
              <a:tblGrid>
                <a:gridCol w="2609078">
                  <a:extLst>
                    <a:ext uri="{9D8B030D-6E8A-4147-A177-3AD203B41FA5}">
                      <a16:colId xmlns:a16="http://schemas.microsoft.com/office/drawing/2014/main" val="20000"/>
                    </a:ext>
                  </a:extLst>
                </a:gridCol>
                <a:gridCol w="4433097">
                  <a:extLst>
                    <a:ext uri="{9D8B030D-6E8A-4147-A177-3AD203B41FA5}">
                      <a16:colId xmlns:a16="http://schemas.microsoft.com/office/drawing/2014/main" val="20001"/>
                    </a:ext>
                  </a:extLst>
                </a:gridCol>
              </a:tblGrid>
              <a:tr h="947610">
                <a:tc>
                  <a:txBody>
                    <a:bodyPr/>
                    <a:lstStyle/>
                    <a:p>
                      <a:pPr algn="ctr">
                        <a:lnSpc>
                          <a:spcPct val="100000"/>
                        </a:lnSpc>
                        <a:spcAft>
                          <a:spcPts val="0"/>
                        </a:spcAft>
                        <a:tabLst>
                          <a:tab pos="2371725" algn="l"/>
                        </a:tabLst>
                      </a:pPr>
                      <a:r>
                        <a:rPr lang="en-US" sz="2400" b="1" dirty="0">
                          <a:solidFill>
                            <a:schemeClr val="tx1"/>
                          </a:solidFill>
                          <a:effectLst/>
                          <a:latin typeface="Calibri"/>
                          <a:ea typeface="Calibri"/>
                          <a:cs typeface="Times New Roman"/>
                        </a:rPr>
                        <a:t>PARAMETER </a:t>
                      </a:r>
                      <a:r>
                        <a:rPr lang="en-US" sz="2400" b="1" dirty="0" err="1">
                          <a:solidFill>
                            <a:schemeClr val="tx1"/>
                          </a:solidFill>
                          <a:effectLst/>
                          <a:latin typeface="Calibri"/>
                          <a:ea typeface="Calibri"/>
                          <a:cs typeface="Times New Roman"/>
                        </a:rPr>
                        <a:t>DESKRIPSI</a:t>
                      </a:r>
                      <a:endParaRPr lang="en-US" sz="2400" b="1" dirty="0">
                        <a:solidFill>
                          <a:schemeClr val="tx1"/>
                        </a:solidFill>
                        <a:effectLst/>
                        <a:latin typeface="Calibri"/>
                        <a:ea typeface="Calibri"/>
                        <a:cs typeface="Times New Roman"/>
                      </a:endParaRPr>
                    </a:p>
                  </a:txBody>
                  <a:tcPr marL="68580" marR="68580" marT="0" marB="0" anchor="ctr">
                    <a:solidFill>
                      <a:srgbClr val="CFCB83"/>
                    </a:solidFill>
                  </a:tcPr>
                </a:tc>
                <a:tc>
                  <a:txBody>
                    <a:bodyPr/>
                    <a:lstStyle/>
                    <a:p>
                      <a:pPr algn="ctr">
                        <a:lnSpc>
                          <a:spcPct val="100000"/>
                        </a:lnSpc>
                        <a:spcAft>
                          <a:spcPts val="0"/>
                        </a:spcAft>
                        <a:tabLst>
                          <a:tab pos="2371725" algn="l"/>
                        </a:tabLst>
                      </a:pPr>
                      <a:r>
                        <a:rPr lang="en-US" sz="2400" b="1">
                          <a:solidFill>
                            <a:schemeClr val="tx1"/>
                          </a:solidFill>
                          <a:effectLst/>
                          <a:latin typeface="Calibri"/>
                          <a:ea typeface="Calibri"/>
                          <a:cs typeface="Times New Roman"/>
                        </a:rPr>
                        <a:t>Unsur-unsur deskripsi</a:t>
                      </a:r>
                      <a:endParaRPr lang="en-US" sz="2400" b="1" dirty="0">
                        <a:solidFill>
                          <a:schemeClr val="tx1"/>
                        </a:solidFill>
                        <a:effectLst/>
                        <a:latin typeface="Calibri"/>
                        <a:ea typeface="Calibri"/>
                        <a:cs typeface="Times New Roman"/>
                      </a:endParaRPr>
                    </a:p>
                  </a:txBody>
                  <a:tcPr marL="68580" marR="68580" marT="0" marB="0" anchor="ctr">
                    <a:solidFill>
                      <a:srgbClr val="CFCB83"/>
                    </a:solidFill>
                  </a:tcPr>
                </a:tc>
                <a:extLst>
                  <a:ext uri="{0D108BD9-81ED-4DB2-BD59-A6C34878D82A}">
                    <a16:rowId xmlns:a16="http://schemas.microsoft.com/office/drawing/2014/main" val="10000"/>
                  </a:ext>
                </a:extLst>
              </a:tr>
              <a:tr h="527865">
                <a:tc rowSpan="4">
                  <a:txBody>
                    <a:bodyPr/>
                    <a:lstStyle/>
                    <a:p>
                      <a:pPr algn="ctr">
                        <a:lnSpc>
                          <a:spcPct val="100000"/>
                        </a:lnSpc>
                        <a:spcAft>
                          <a:spcPts val="0"/>
                        </a:spcAft>
                        <a:tabLst>
                          <a:tab pos="2371725" algn="l"/>
                        </a:tabLst>
                      </a:pPr>
                      <a:r>
                        <a:rPr lang="en-US" sz="1800" b="1">
                          <a:solidFill>
                            <a:srgbClr val="C00000"/>
                          </a:solidFill>
                          <a:latin typeface="Arial" pitchFamily="34" charset="0"/>
                          <a:ea typeface="Calibri"/>
                          <a:cs typeface="Arial" pitchFamily="34" charset="0"/>
                        </a:rPr>
                        <a:t>KEMAMPUAN</a:t>
                      </a:r>
                      <a:r>
                        <a:rPr lang="en-US" sz="1800" b="1" baseline="0">
                          <a:solidFill>
                            <a:srgbClr val="C00000"/>
                          </a:solidFill>
                          <a:latin typeface="Arial" pitchFamily="34" charset="0"/>
                          <a:ea typeface="Calibri"/>
                          <a:cs typeface="Arial" pitchFamily="34" charset="0"/>
                        </a:rPr>
                        <a:t> DI BIDANG KERJA</a:t>
                      </a:r>
                      <a:endParaRPr lang="en-US" sz="1800" b="1">
                        <a:solidFill>
                          <a:srgbClr val="C00000"/>
                        </a:solidFill>
                        <a:latin typeface="Arial" pitchFamily="34" charset="0"/>
                        <a:ea typeface="Calibri"/>
                        <a:cs typeface="Arial" pitchFamily="34" charset="0"/>
                      </a:endParaRPr>
                    </a:p>
                  </a:txBody>
                  <a:tcPr marL="68580" marR="68580" marT="0" marB="0" anchor="ctr">
                    <a:solidFill>
                      <a:srgbClr val="DCD9A4"/>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solidFill>
                      <a:srgbClr val="DCD9A4"/>
                    </a:solidFill>
                  </a:tcPr>
                </a:tc>
                <a:extLst>
                  <a:ext uri="{0D108BD9-81ED-4DB2-BD59-A6C34878D82A}">
                    <a16:rowId xmlns:a16="http://schemas.microsoft.com/office/drawing/2014/main" val="10001"/>
                  </a:ext>
                </a:extLst>
              </a:tr>
              <a:tr h="527865">
                <a:tc vMerge="1">
                  <a:txBody>
                    <a:bodyPr/>
                    <a:lstStyle/>
                    <a:p>
                      <a:pPr algn="ctr">
                        <a:lnSpc>
                          <a:spcPct val="100000"/>
                        </a:lnSpc>
                        <a:spcAft>
                          <a:spcPts val="0"/>
                        </a:spcAft>
                        <a:tabLst>
                          <a:tab pos="2371725" algn="l"/>
                        </a:tabLst>
                      </a:pPr>
                      <a:endParaRPr lang="en-US" sz="1800" b="0">
                        <a:solidFill>
                          <a:schemeClr val="accent1">
                            <a:lumMod val="75000"/>
                          </a:schemeClr>
                        </a:solidFill>
                        <a:latin typeface="Arial" pitchFamily="34" charset="0"/>
                        <a:ea typeface="Calibri"/>
                        <a:cs typeface="Arial" pitchFamily="34" charset="0"/>
                      </a:endParaRPr>
                    </a:p>
                  </a:txBody>
                  <a:tcPr marL="68580" marR="68580" marT="0" marB="0" anchor="ctr">
                    <a:solidFill>
                      <a:schemeClr val="bg2">
                        <a:lumMod val="90000"/>
                      </a:schemeClr>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solidFill>
                      <a:srgbClr val="DCD9A4"/>
                    </a:solidFill>
                  </a:tcPr>
                </a:tc>
                <a:extLst>
                  <a:ext uri="{0D108BD9-81ED-4DB2-BD59-A6C34878D82A}">
                    <a16:rowId xmlns:a16="http://schemas.microsoft.com/office/drawing/2014/main" val="10002"/>
                  </a:ext>
                </a:extLst>
              </a:tr>
              <a:tr h="527865">
                <a:tc vMerge="1">
                  <a:txBody>
                    <a:bodyPr/>
                    <a:lstStyle/>
                    <a:p>
                      <a:pPr algn="ctr">
                        <a:lnSpc>
                          <a:spcPct val="100000"/>
                        </a:lnSpc>
                        <a:spcAft>
                          <a:spcPts val="0"/>
                        </a:spcAft>
                        <a:tabLst>
                          <a:tab pos="2371725" algn="l"/>
                        </a:tabLst>
                      </a:pPr>
                      <a:endParaRPr lang="en-US" sz="1800" b="0">
                        <a:solidFill>
                          <a:schemeClr val="accent1">
                            <a:lumMod val="75000"/>
                          </a:schemeClr>
                        </a:solidFill>
                        <a:latin typeface="Arial" pitchFamily="34" charset="0"/>
                        <a:ea typeface="Calibri"/>
                        <a:cs typeface="Arial" pitchFamily="34" charset="0"/>
                      </a:endParaRPr>
                    </a:p>
                  </a:txBody>
                  <a:tcPr marL="68580" marR="68580" marT="0" marB="0" anchor="ctr">
                    <a:solidFill>
                      <a:schemeClr val="bg2">
                        <a:lumMod val="90000"/>
                      </a:schemeClr>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solidFill>
                      <a:srgbClr val="DCD9A4"/>
                    </a:solidFill>
                  </a:tcPr>
                </a:tc>
                <a:extLst>
                  <a:ext uri="{0D108BD9-81ED-4DB2-BD59-A6C34878D82A}">
                    <a16:rowId xmlns:a16="http://schemas.microsoft.com/office/drawing/2014/main" val="10003"/>
                  </a:ext>
                </a:extLst>
              </a:tr>
              <a:tr h="527865">
                <a:tc vMerge="1">
                  <a:txBody>
                    <a:bodyPr/>
                    <a:lstStyle/>
                    <a:p>
                      <a:pPr algn="ctr">
                        <a:lnSpc>
                          <a:spcPct val="100000"/>
                        </a:lnSpc>
                        <a:spcAft>
                          <a:spcPts val="0"/>
                        </a:spcAft>
                        <a:tabLst>
                          <a:tab pos="2371725" algn="l"/>
                        </a:tabLst>
                      </a:pPr>
                      <a:endParaRPr lang="en-US" sz="1800" b="0">
                        <a:solidFill>
                          <a:schemeClr val="accent1">
                            <a:lumMod val="75000"/>
                          </a:schemeClr>
                        </a:solidFill>
                        <a:latin typeface="Arial" pitchFamily="34" charset="0"/>
                        <a:ea typeface="Calibri"/>
                        <a:cs typeface="Arial" pitchFamily="34" charset="0"/>
                      </a:endParaRPr>
                    </a:p>
                  </a:txBody>
                  <a:tcPr marL="68580" marR="68580" marT="0" marB="0" anchor="ctr">
                    <a:solidFill>
                      <a:schemeClr val="bg2">
                        <a:lumMod val="90000"/>
                      </a:schemeClr>
                    </a:solidFill>
                  </a:tcPr>
                </a:tc>
                <a:tc>
                  <a:txBody>
                    <a:bodyPr/>
                    <a:lstStyle/>
                    <a:p>
                      <a:pPr marL="111125" indent="0" algn="l">
                        <a:lnSpc>
                          <a:spcPct val="100000"/>
                        </a:lnSpc>
                        <a:spcAft>
                          <a:spcPts val="0"/>
                        </a:spcAft>
                        <a:tabLst>
                          <a:tab pos="2371725" algn="l"/>
                        </a:tabLst>
                      </a:pPr>
                      <a:endParaRPr lang="en-US" sz="1800" b="1">
                        <a:solidFill>
                          <a:schemeClr val="accent1">
                            <a:lumMod val="75000"/>
                          </a:schemeClr>
                        </a:solidFill>
                        <a:latin typeface="Arial" pitchFamily="34" charset="0"/>
                        <a:ea typeface="Calibri"/>
                        <a:cs typeface="Arial" pitchFamily="34" charset="0"/>
                      </a:endParaRPr>
                    </a:p>
                  </a:txBody>
                  <a:tcPr marL="68580" marR="68580" marT="0" marB="0" anchor="ctr">
                    <a:solidFill>
                      <a:srgbClr val="DCD9A4"/>
                    </a:solidFill>
                  </a:tcPr>
                </a:tc>
                <a:extLst>
                  <a:ext uri="{0D108BD9-81ED-4DB2-BD59-A6C34878D82A}">
                    <a16:rowId xmlns:a16="http://schemas.microsoft.com/office/drawing/2014/main" val="10004"/>
                  </a:ext>
                </a:extLst>
              </a:tr>
              <a:tr h="621407">
                <a:tc rowSpan="2">
                  <a:txBody>
                    <a:bodyPr/>
                    <a:lstStyle/>
                    <a:p>
                      <a:pPr algn="ctr">
                        <a:lnSpc>
                          <a:spcPct val="100000"/>
                        </a:lnSpc>
                        <a:spcAft>
                          <a:spcPts val="0"/>
                        </a:spcAft>
                        <a:tabLst>
                          <a:tab pos="2371725" algn="l"/>
                        </a:tabLst>
                      </a:pPr>
                      <a:r>
                        <a:rPr lang="en-US" sz="1800" b="1">
                          <a:solidFill>
                            <a:srgbClr val="C00000"/>
                          </a:solidFill>
                          <a:latin typeface="Arial" pitchFamily="34" charset="0"/>
                          <a:ea typeface="Calibri"/>
                          <a:cs typeface="Arial" pitchFamily="34" charset="0"/>
                        </a:rPr>
                        <a:t> PENGETAHUAN/ KEILMUAN</a:t>
                      </a:r>
                      <a:r>
                        <a:rPr lang="en-US" sz="1800" b="1" baseline="0">
                          <a:solidFill>
                            <a:srgbClr val="C00000"/>
                          </a:solidFill>
                          <a:latin typeface="Arial" pitchFamily="34" charset="0"/>
                          <a:ea typeface="Calibri"/>
                          <a:cs typeface="Arial" pitchFamily="34" charset="0"/>
                        </a:rPr>
                        <a:t> YANG DIKUASAI </a:t>
                      </a:r>
                      <a:endParaRPr lang="en-US" sz="1800" b="1">
                        <a:solidFill>
                          <a:srgbClr val="C00000"/>
                        </a:solidFill>
                        <a:latin typeface="Arial" pitchFamily="34" charset="0"/>
                        <a:ea typeface="Calibri"/>
                        <a:cs typeface="Arial" pitchFamily="34" charset="0"/>
                      </a:endParaRPr>
                    </a:p>
                  </a:txBody>
                  <a:tcPr marL="68580" marR="68580" marT="0" marB="0" anchor="ctr">
                    <a:solidFill>
                      <a:srgbClr val="E5E3BD"/>
                    </a:solidFill>
                  </a:tcPr>
                </a:tc>
                <a:tc>
                  <a:txBody>
                    <a:bodyPr/>
                    <a:lstStyle/>
                    <a:p>
                      <a:pPr marL="111125" indent="0" algn="l">
                        <a:lnSpc>
                          <a:spcPct val="1000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solidFill>
                      <a:srgbClr val="E5E3BD"/>
                    </a:solidFill>
                  </a:tcPr>
                </a:tc>
                <a:extLst>
                  <a:ext uri="{0D108BD9-81ED-4DB2-BD59-A6C34878D82A}">
                    <a16:rowId xmlns:a16="http://schemas.microsoft.com/office/drawing/2014/main" val="10005"/>
                  </a:ext>
                </a:extLst>
              </a:tr>
              <a:tr h="681973">
                <a:tc vMerge="1">
                  <a:txBody>
                    <a:bodyPr/>
                    <a:lstStyle/>
                    <a:p>
                      <a:pPr algn="ctr">
                        <a:lnSpc>
                          <a:spcPts val="1200"/>
                        </a:lnSpc>
                        <a:spcAft>
                          <a:spcPts val="0"/>
                        </a:spcAft>
                        <a:tabLst>
                          <a:tab pos="2371725" algn="l"/>
                        </a:tabLst>
                      </a:pPr>
                      <a:endParaRPr lang="en-US" sz="1800" b="0">
                        <a:solidFill>
                          <a:schemeClr val="accent1">
                            <a:lumMod val="75000"/>
                          </a:schemeClr>
                        </a:solidFill>
                        <a:latin typeface="Arial" pitchFamily="34" charset="0"/>
                        <a:ea typeface="Calibri"/>
                        <a:cs typeface="Arial" pitchFamily="34" charset="0"/>
                      </a:endParaRPr>
                    </a:p>
                  </a:txBody>
                  <a:tcPr marL="68580" marR="68580" marT="0" marB="0" anchor="ctr">
                    <a:solidFill>
                      <a:schemeClr val="bg2">
                        <a:lumMod val="90000"/>
                      </a:schemeClr>
                    </a:solidFill>
                  </a:tcPr>
                </a:tc>
                <a:tc>
                  <a:txBody>
                    <a:bodyPr/>
                    <a:lstStyle/>
                    <a:p>
                      <a:pPr marL="111125" indent="0" algn="l">
                        <a:lnSpc>
                          <a:spcPts val="1200"/>
                        </a:lnSpc>
                        <a:spcAft>
                          <a:spcPts val="0"/>
                        </a:spcAft>
                        <a:tabLst>
                          <a:tab pos="2371725" algn="l"/>
                        </a:tabLst>
                      </a:pPr>
                      <a:endParaRPr lang="en-US" sz="1800" b="1">
                        <a:solidFill>
                          <a:schemeClr val="tx1"/>
                        </a:solidFill>
                        <a:latin typeface="Arial" pitchFamily="34" charset="0"/>
                        <a:ea typeface="Calibri"/>
                        <a:cs typeface="Arial" pitchFamily="34" charset="0"/>
                      </a:endParaRPr>
                    </a:p>
                  </a:txBody>
                  <a:tcPr marL="68580" marR="68580" marT="0" marB="0" anchor="ctr">
                    <a:solidFill>
                      <a:srgbClr val="E5E3BD"/>
                    </a:solidFill>
                  </a:tcPr>
                </a:tc>
                <a:extLst>
                  <a:ext uri="{0D108BD9-81ED-4DB2-BD59-A6C34878D82A}">
                    <a16:rowId xmlns:a16="http://schemas.microsoft.com/office/drawing/2014/main" val="10006"/>
                  </a:ext>
                </a:extLst>
              </a:tr>
              <a:tr h="592258">
                <a:tc rowSpan="2">
                  <a:txBody>
                    <a:bodyPr/>
                    <a:lstStyle/>
                    <a:p>
                      <a:pPr algn="ctr">
                        <a:lnSpc>
                          <a:spcPct val="100000"/>
                        </a:lnSpc>
                        <a:spcAft>
                          <a:spcPts val="0"/>
                        </a:spcAft>
                        <a:tabLst>
                          <a:tab pos="2371725" algn="l"/>
                        </a:tabLst>
                      </a:pPr>
                      <a:r>
                        <a:rPr lang="en-US" sz="1800" b="1" dirty="0">
                          <a:solidFill>
                            <a:srgbClr val="C00000"/>
                          </a:solidFill>
                          <a:latin typeface="Arial" pitchFamily="34" charset="0"/>
                          <a:ea typeface="Calibri"/>
                          <a:cs typeface="Arial" pitchFamily="34" charset="0"/>
                        </a:rPr>
                        <a:t>KEWENANGAN</a:t>
                      </a:r>
                      <a:r>
                        <a:rPr lang="en-US" sz="1800" b="1" baseline="0" dirty="0">
                          <a:solidFill>
                            <a:srgbClr val="C00000"/>
                          </a:solidFill>
                          <a:latin typeface="Arial" pitchFamily="34" charset="0"/>
                          <a:ea typeface="Calibri"/>
                          <a:cs typeface="Arial" pitchFamily="34" charset="0"/>
                        </a:rPr>
                        <a:t> DAN TANGGUNGJAWAB</a:t>
                      </a:r>
                    </a:p>
                    <a:p>
                      <a:pPr algn="ctr">
                        <a:lnSpc>
                          <a:spcPct val="100000"/>
                        </a:lnSpc>
                        <a:spcAft>
                          <a:spcPts val="0"/>
                        </a:spcAft>
                        <a:tabLst>
                          <a:tab pos="2371725" algn="l"/>
                        </a:tabLst>
                      </a:pPr>
                      <a:r>
                        <a:rPr lang="en-US" sz="1600" b="1" baseline="0" dirty="0">
                          <a:solidFill>
                            <a:srgbClr val="C00000"/>
                          </a:solidFill>
                          <a:latin typeface="Arial" pitchFamily="34" charset="0"/>
                          <a:ea typeface="Calibri"/>
                          <a:cs typeface="Arial" pitchFamily="34" charset="0"/>
                        </a:rPr>
                        <a:t>(</a:t>
                      </a:r>
                      <a:r>
                        <a:rPr lang="en-US" sz="1600" b="1" dirty="0" err="1">
                          <a:solidFill>
                            <a:srgbClr val="C00000"/>
                          </a:solidFill>
                          <a:latin typeface="Arial" pitchFamily="34" charset="0"/>
                          <a:ea typeface="Calibri"/>
                          <a:cs typeface="Arial" pitchFamily="34" charset="0"/>
                        </a:rPr>
                        <a:t>kemampuan</a:t>
                      </a:r>
                      <a:r>
                        <a:rPr lang="en-US" sz="1600" b="1" baseline="0" dirty="0">
                          <a:solidFill>
                            <a:srgbClr val="C00000"/>
                          </a:solidFill>
                          <a:latin typeface="Arial" pitchFamily="34" charset="0"/>
                          <a:ea typeface="Calibri"/>
                          <a:cs typeface="Arial" pitchFamily="34" charset="0"/>
                        </a:rPr>
                        <a:t> </a:t>
                      </a:r>
                      <a:r>
                        <a:rPr lang="en-US" sz="1600" b="1" baseline="0" dirty="0" err="1">
                          <a:solidFill>
                            <a:srgbClr val="C00000"/>
                          </a:solidFill>
                          <a:latin typeface="Arial" pitchFamily="34" charset="0"/>
                          <a:ea typeface="Calibri"/>
                          <a:cs typeface="Arial" pitchFamily="34" charset="0"/>
                        </a:rPr>
                        <a:t>manajerial</a:t>
                      </a:r>
                      <a:r>
                        <a:rPr lang="en-US" sz="1600" b="1" baseline="0" dirty="0">
                          <a:solidFill>
                            <a:srgbClr val="C00000"/>
                          </a:solidFill>
                          <a:latin typeface="Arial" pitchFamily="34" charset="0"/>
                          <a:ea typeface="Calibri"/>
                          <a:cs typeface="Arial" pitchFamily="34" charset="0"/>
                        </a:rPr>
                        <a:t>)</a:t>
                      </a:r>
                      <a:endParaRPr lang="en-US" sz="1600" b="1" dirty="0">
                        <a:solidFill>
                          <a:srgbClr val="C00000"/>
                        </a:solidFill>
                        <a:latin typeface="Arial" pitchFamily="34" charset="0"/>
                        <a:ea typeface="Calibri"/>
                        <a:cs typeface="Arial" pitchFamily="34" charset="0"/>
                      </a:endParaRPr>
                    </a:p>
                  </a:txBody>
                  <a:tcPr marL="68580" marR="68580" marT="0" marB="0" anchor="ctr">
                    <a:solidFill>
                      <a:srgbClr val="F3F1CD"/>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solidFill>
                      <a:srgbClr val="F3F1CD"/>
                    </a:solidFill>
                  </a:tcPr>
                </a:tc>
                <a:extLst>
                  <a:ext uri="{0D108BD9-81ED-4DB2-BD59-A6C34878D82A}">
                    <a16:rowId xmlns:a16="http://schemas.microsoft.com/office/drawing/2014/main" val="10007"/>
                  </a:ext>
                </a:extLst>
              </a:tr>
              <a:tr h="592258">
                <a:tc vMerge="1">
                  <a:txBody>
                    <a:bodyPr/>
                    <a:lstStyle/>
                    <a:p>
                      <a:pPr algn="ctr">
                        <a:lnSpc>
                          <a:spcPts val="1200"/>
                        </a:lnSpc>
                        <a:spcAft>
                          <a:spcPts val="0"/>
                        </a:spcAft>
                        <a:tabLst>
                          <a:tab pos="2371725" algn="l"/>
                        </a:tabLst>
                      </a:pPr>
                      <a:endParaRPr lang="en-US" sz="1800" b="0">
                        <a:solidFill>
                          <a:schemeClr val="accent1">
                            <a:lumMod val="75000"/>
                          </a:schemeClr>
                        </a:solidFill>
                        <a:latin typeface="Arial" pitchFamily="34" charset="0"/>
                        <a:ea typeface="Calibri"/>
                        <a:cs typeface="Arial" pitchFamily="34" charset="0"/>
                      </a:endParaRPr>
                    </a:p>
                  </a:txBody>
                  <a:tcPr marL="68580" marR="68580" marT="0" marB="0" anchor="ctr">
                    <a:solidFill>
                      <a:schemeClr val="bg2">
                        <a:lumMod val="90000"/>
                      </a:schemeClr>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solidFill>
                      <a:srgbClr val="F3F1CD"/>
                    </a:solidFill>
                  </a:tcPr>
                </a:tc>
                <a:extLst>
                  <a:ext uri="{0D108BD9-81ED-4DB2-BD59-A6C34878D82A}">
                    <a16:rowId xmlns:a16="http://schemas.microsoft.com/office/drawing/2014/main" val="10008"/>
                  </a:ext>
                </a:extLst>
              </a:tr>
            </a:tbl>
          </a:graphicData>
        </a:graphic>
      </p:graphicFrame>
      <p:graphicFrame>
        <p:nvGraphicFramePr>
          <p:cNvPr id="5" name="Table 4"/>
          <p:cNvGraphicFramePr>
            <a:graphicFrameLocks noGrp="1"/>
          </p:cNvGraphicFramePr>
          <p:nvPr>
            <p:extLst/>
          </p:nvPr>
        </p:nvGraphicFramePr>
        <p:xfrm>
          <a:off x="5141891" y="1936532"/>
          <a:ext cx="4291317" cy="4574067"/>
        </p:xfrm>
        <a:graphic>
          <a:graphicData uri="http://schemas.openxmlformats.org/drawingml/2006/table">
            <a:tbl>
              <a:tblPr firstRow="1" bandRow="1">
                <a:tableStyleId>{5C22544A-7EE6-4342-B048-85BDC9FD1C3A}</a:tableStyleId>
              </a:tblPr>
              <a:tblGrid>
                <a:gridCol w="4291317">
                  <a:extLst>
                    <a:ext uri="{9D8B030D-6E8A-4147-A177-3AD203B41FA5}">
                      <a16:colId xmlns:a16="http://schemas.microsoft.com/office/drawing/2014/main" val="20000"/>
                    </a:ext>
                  </a:extLst>
                </a:gridCol>
              </a:tblGrid>
              <a:tr h="524336">
                <a:tc>
                  <a:txBody>
                    <a:bodyPr/>
                    <a:lstStyle/>
                    <a:p>
                      <a:pPr marL="111125" indent="0" algn="l">
                        <a:lnSpc>
                          <a:spcPct val="100000"/>
                        </a:lnSpc>
                        <a:spcAft>
                          <a:spcPts val="0"/>
                        </a:spcAft>
                        <a:tabLst>
                          <a:tab pos="2371725" algn="l"/>
                        </a:tabLst>
                      </a:pPr>
                      <a:r>
                        <a:rPr lang="en-US" sz="1800" b="0" dirty="0" err="1">
                          <a:solidFill>
                            <a:schemeClr val="tx1"/>
                          </a:solidFill>
                          <a:latin typeface="Arial" pitchFamily="34" charset="0"/>
                          <a:ea typeface="Calibri"/>
                          <a:cs typeface="Arial" pitchFamily="34" charset="0"/>
                        </a:rPr>
                        <a:t>Kemampuan</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bidang</a:t>
                      </a:r>
                      <a:r>
                        <a:rPr lang="en-US" sz="1800" b="0" baseline="0" dirty="0">
                          <a:solidFill>
                            <a:schemeClr val="tx1"/>
                          </a:solidFill>
                          <a:latin typeface="Arial" pitchFamily="34" charset="0"/>
                          <a:ea typeface="Calibri"/>
                          <a:cs typeface="Arial" pitchFamily="34" charset="0"/>
                        </a:rPr>
                        <a:t> yang </a:t>
                      </a:r>
                      <a:r>
                        <a:rPr lang="en-US" sz="1800" b="0" baseline="0" dirty="0" err="1">
                          <a:solidFill>
                            <a:schemeClr val="tx1"/>
                          </a:solidFill>
                          <a:latin typeface="Arial" pitchFamily="34" charset="0"/>
                          <a:ea typeface="Calibri"/>
                          <a:cs typeface="Arial" pitchFamily="34" charset="0"/>
                        </a:rPr>
                        <a:t>terkait</a:t>
                      </a:r>
                      <a:r>
                        <a:rPr lang="en-US" sz="1800" b="0" baseline="0" dirty="0">
                          <a:solidFill>
                            <a:schemeClr val="tx1"/>
                          </a:solidFill>
                          <a:latin typeface="Arial" pitchFamily="34" charset="0"/>
                          <a:ea typeface="Calibri"/>
                          <a:cs typeface="Arial" pitchFamily="34" charset="0"/>
                        </a:rPr>
                        <a:t>,</a:t>
                      </a:r>
                      <a:endParaRPr lang="en-US" sz="1800" b="0" dirty="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9A4"/>
                    </a:solidFill>
                  </a:tcPr>
                </a:tc>
                <a:extLst>
                  <a:ext uri="{0D108BD9-81ED-4DB2-BD59-A6C34878D82A}">
                    <a16:rowId xmlns:a16="http://schemas.microsoft.com/office/drawing/2014/main" val="10000"/>
                  </a:ext>
                </a:extLst>
              </a:tr>
              <a:tr h="524336">
                <a:tc>
                  <a:txBody>
                    <a:bodyPr/>
                    <a:lstStyle/>
                    <a:p>
                      <a:pPr marL="111125" indent="0" algn="l">
                        <a:lnSpc>
                          <a:spcPct val="100000"/>
                        </a:lnSpc>
                        <a:spcAft>
                          <a:spcPts val="0"/>
                        </a:spcAft>
                        <a:tabLst>
                          <a:tab pos="2371725" algn="l"/>
                        </a:tabLst>
                      </a:pPr>
                      <a:r>
                        <a:rPr lang="en-US" sz="1800" b="0" baseline="0" dirty="0" err="1">
                          <a:solidFill>
                            <a:schemeClr val="tx1"/>
                          </a:solidFill>
                          <a:latin typeface="Arial" pitchFamily="34" charset="0"/>
                          <a:ea typeface="Calibri"/>
                          <a:cs typeface="Arial" pitchFamily="34" charset="0"/>
                        </a:rPr>
                        <a:t>metode</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cara</a:t>
                      </a:r>
                      <a:r>
                        <a:rPr lang="en-US" sz="1800" b="0" baseline="0" dirty="0">
                          <a:solidFill>
                            <a:schemeClr val="tx1"/>
                          </a:solidFill>
                          <a:latin typeface="Arial" pitchFamily="34" charset="0"/>
                          <a:ea typeface="Calibri"/>
                          <a:cs typeface="Arial" pitchFamily="34" charset="0"/>
                        </a:rPr>
                        <a:t> yang </a:t>
                      </a:r>
                      <a:r>
                        <a:rPr lang="en-US" sz="1800" b="0" baseline="0" dirty="0" err="1">
                          <a:solidFill>
                            <a:schemeClr val="tx1"/>
                          </a:solidFill>
                          <a:latin typeface="Arial" pitchFamily="34" charset="0"/>
                          <a:ea typeface="Calibri"/>
                          <a:cs typeface="Arial" pitchFamily="34" charset="0"/>
                        </a:rPr>
                        <a:t>digunakan</a:t>
                      </a:r>
                      <a:r>
                        <a:rPr lang="en-US" sz="1800" b="0" baseline="0" dirty="0">
                          <a:solidFill>
                            <a:schemeClr val="tx1"/>
                          </a:solidFill>
                          <a:latin typeface="Arial" pitchFamily="34" charset="0"/>
                          <a:ea typeface="Calibri"/>
                          <a:cs typeface="Arial" pitchFamily="34" charset="0"/>
                        </a:rPr>
                        <a:t>,</a:t>
                      </a:r>
                      <a:endParaRPr lang="en-US" sz="1800" b="0" dirty="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9A4"/>
                    </a:solidFill>
                  </a:tcPr>
                </a:tc>
                <a:extLst>
                  <a:ext uri="{0D108BD9-81ED-4DB2-BD59-A6C34878D82A}">
                    <a16:rowId xmlns:a16="http://schemas.microsoft.com/office/drawing/2014/main" val="10001"/>
                  </a:ext>
                </a:extLst>
              </a:tr>
              <a:tr h="524336">
                <a:tc>
                  <a:txBody>
                    <a:bodyPr/>
                    <a:lstStyle/>
                    <a:p>
                      <a:pPr marL="111125" indent="0" algn="l">
                        <a:lnSpc>
                          <a:spcPct val="100000"/>
                        </a:lnSpc>
                        <a:spcAft>
                          <a:spcPts val="0"/>
                        </a:spcAft>
                        <a:tabLst>
                          <a:tab pos="2371725" algn="l"/>
                        </a:tabLst>
                      </a:pPr>
                      <a:r>
                        <a:rPr lang="en-US" sz="1800" b="0" dirty="0" err="1">
                          <a:solidFill>
                            <a:schemeClr val="tx1"/>
                          </a:solidFill>
                          <a:latin typeface="Arial" pitchFamily="34" charset="0"/>
                          <a:ea typeface="Calibri"/>
                          <a:cs typeface="Arial" pitchFamily="34" charset="0"/>
                        </a:rPr>
                        <a:t>tingkatan</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kualitas</a:t>
                      </a:r>
                      <a:r>
                        <a:rPr lang="en-US" sz="1800" b="0" baseline="0" dirty="0">
                          <a:solidFill>
                            <a:schemeClr val="tx1"/>
                          </a:solidFill>
                          <a:latin typeface="Arial" pitchFamily="34" charset="0"/>
                          <a:ea typeface="Calibri"/>
                          <a:cs typeface="Arial" pitchFamily="34" charset="0"/>
                        </a:rPr>
                        <a:t> </a:t>
                      </a:r>
                      <a:r>
                        <a:rPr lang="en-US" sz="1800" b="0" dirty="0" err="1">
                          <a:solidFill>
                            <a:schemeClr val="tx1"/>
                          </a:solidFill>
                          <a:latin typeface="Arial" pitchFamily="34" charset="0"/>
                          <a:ea typeface="Calibri"/>
                          <a:cs typeface="Arial" pitchFamily="34" charset="0"/>
                        </a:rPr>
                        <a:t>hasil</a:t>
                      </a:r>
                      <a:r>
                        <a:rPr lang="en-US" sz="1800" b="0" dirty="0">
                          <a:solidFill>
                            <a:schemeClr val="tx1"/>
                          </a:solidFill>
                          <a:latin typeface="Arial" pitchFamily="34" charset="0"/>
                          <a:ea typeface="Calibri"/>
                          <a:cs typeface="Arial" pitchFamily="34" charset="0"/>
                        </a:rPr>
                        <a:t>, </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9A4"/>
                    </a:solidFill>
                  </a:tcPr>
                </a:tc>
                <a:extLst>
                  <a:ext uri="{0D108BD9-81ED-4DB2-BD59-A6C34878D82A}">
                    <a16:rowId xmlns:a16="http://schemas.microsoft.com/office/drawing/2014/main" val="10002"/>
                  </a:ext>
                </a:extLst>
              </a:tr>
              <a:tr h="524336">
                <a:tc>
                  <a:txBody>
                    <a:bodyPr/>
                    <a:lstStyle/>
                    <a:p>
                      <a:pPr marL="111125" indent="0" algn="l">
                        <a:lnSpc>
                          <a:spcPct val="100000"/>
                        </a:lnSpc>
                        <a:spcAft>
                          <a:spcPts val="0"/>
                        </a:spcAft>
                        <a:tabLst>
                          <a:tab pos="2371725" algn="l"/>
                        </a:tabLst>
                      </a:pPr>
                      <a:r>
                        <a:rPr lang="en-US" sz="1800" b="0" dirty="0" err="1">
                          <a:solidFill>
                            <a:schemeClr val="tx1"/>
                          </a:solidFill>
                          <a:latin typeface="Arial" pitchFamily="34" charset="0"/>
                          <a:ea typeface="Calibri"/>
                          <a:cs typeface="Arial" pitchFamily="34" charset="0"/>
                        </a:rPr>
                        <a:t>kondisi</a:t>
                      </a:r>
                      <a:r>
                        <a:rPr lang="en-US" sz="1800" b="0" dirty="0">
                          <a:solidFill>
                            <a:schemeClr val="tx1"/>
                          </a:solidFill>
                          <a:latin typeface="Arial" pitchFamily="34" charset="0"/>
                          <a:ea typeface="Calibri"/>
                          <a:cs typeface="Arial" pitchFamily="34" charset="0"/>
                        </a:rPr>
                        <a:t> /</a:t>
                      </a:r>
                      <a:r>
                        <a:rPr lang="en-US" sz="1800" b="0" dirty="0" err="1">
                          <a:solidFill>
                            <a:schemeClr val="tx1"/>
                          </a:solidFill>
                          <a:latin typeface="Arial" pitchFamily="34" charset="0"/>
                          <a:ea typeface="Calibri"/>
                          <a:cs typeface="Arial" pitchFamily="34" charset="0"/>
                        </a:rPr>
                        <a:t>standar</a:t>
                      </a:r>
                      <a:r>
                        <a:rPr lang="en-US" sz="1800" b="0" dirty="0">
                          <a:solidFill>
                            <a:schemeClr val="tx1"/>
                          </a:solidFill>
                          <a:latin typeface="Arial" pitchFamily="34" charset="0"/>
                          <a:ea typeface="Calibri"/>
                          <a:cs typeface="Arial" pitchFamily="34" charset="0"/>
                        </a:rPr>
                        <a:t> proses.</a:t>
                      </a: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CD9A4"/>
                    </a:solidFill>
                  </a:tcPr>
                </a:tc>
                <a:extLst>
                  <a:ext uri="{0D108BD9-81ED-4DB2-BD59-A6C34878D82A}">
                    <a16:rowId xmlns:a16="http://schemas.microsoft.com/office/drawing/2014/main" val="10003"/>
                  </a:ext>
                </a:extLst>
              </a:tr>
              <a:tr h="538125">
                <a:tc>
                  <a:txBody>
                    <a:bodyPr/>
                    <a:lstStyle/>
                    <a:p>
                      <a:pPr marL="111125" indent="0" algn="l">
                        <a:lnSpc>
                          <a:spcPct val="100000"/>
                        </a:lnSpc>
                        <a:spcAft>
                          <a:spcPts val="0"/>
                        </a:spcAft>
                        <a:tabLst>
                          <a:tab pos="2371725" algn="l"/>
                        </a:tabLst>
                      </a:pPr>
                      <a:r>
                        <a:rPr lang="en-US" sz="1800" b="0" baseline="0" dirty="0" err="1">
                          <a:solidFill>
                            <a:schemeClr val="tx1"/>
                          </a:solidFill>
                          <a:latin typeface="Arial" pitchFamily="34" charset="0"/>
                          <a:ea typeface="Calibri"/>
                          <a:cs typeface="Arial" pitchFamily="34" charset="0"/>
                        </a:rPr>
                        <a:t>Cabang</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ilmu</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dan</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l</a:t>
                      </a:r>
                      <a:r>
                        <a:rPr lang="en-US" sz="1800" b="0" dirty="0" err="1">
                          <a:solidFill>
                            <a:schemeClr val="tx1"/>
                          </a:solidFill>
                          <a:latin typeface="Arial" pitchFamily="34" charset="0"/>
                          <a:ea typeface="Calibri"/>
                          <a:cs typeface="Arial" pitchFamily="34" charset="0"/>
                        </a:rPr>
                        <a:t>ingkup</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kajian</a:t>
                      </a:r>
                      <a:endParaRPr lang="en-US" sz="1800" b="0" dirty="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3BD"/>
                    </a:solidFill>
                  </a:tcPr>
                </a:tc>
                <a:extLst>
                  <a:ext uri="{0D108BD9-81ED-4DB2-BD59-A6C34878D82A}">
                    <a16:rowId xmlns:a16="http://schemas.microsoft.com/office/drawing/2014/main" val="10004"/>
                  </a:ext>
                </a:extLst>
              </a:tr>
              <a:tr h="762000">
                <a:tc>
                  <a:txBody>
                    <a:bodyPr/>
                    <a:lstStyle/>
                    <a:p>
                      <a:pPr marL="91440" indent="0" algn="l">
                        <a:lnSpc>
                          <a:spcPct val="100000"/>
                        </a:lnSpc>
                        <a:spcAft>
                          <a:spcPts val="0"/>
                        </a:spcAft>
                        <a:tabLst>
                          <a:tab pos="2371725" algn="l"/>
                        </a:tabLst>
                      </a:pPr>
                      <a:r>
                        <a:rPr lang="en-US" sz="1800" b="0">
                          <a:solidFill>
                            <a:schemeClr val="tx1"/>
                          </a:solidFill>
                          <a:latin typeface="Arial" pitchFamily="34" charset="0"/>
                          <a:ea typeface="Calibri"/>
                          <a:cs typeface="Arial" pitchFamily="34" charset="0"/>
                        </a:rPr>
                        <a:t>Peran</a:t>
                      </a:r>
                      <a:r>
                        <a:rPr lang="en-US" sz="1800" b="0" baseline="0">
                          <a:solidFill>
                            <a:schemeClr val="tx1"/>
                          </a:solidFill>
                          <a:latin typeface="Arial" pitchFamily="34" charset="0"/>
                          <a:ea typeface="Calibri"/>
                          <a:cs typeface="Arial" pitchFamily="34" charset="0"/>
                        </a:rPr>
                        <a:t> yang bisa dilakukan berdasarkan kemampuan bidang ilmu tersebut</a:t>
                      </a:r>
                      <a:endParaRPr lang="en-US" sz="1800" b="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5E3BD"/>
                    </a:solidFill>
                  </a:tcPr>
                </a:tc>
                <a:extLst>
                  <a:ext uri="{0D108BD9-81ED-4DB2-BD59-A6C34878D82A}">
                    <a16:rowId xmlns:a16="http://schemas.microsoft.com/office/drawing/2014/main" val="10005"/>
                  </a:ext>
                </a:extLst>
              </a:tr>
              <a:tr h="588299">
                <a:tc>
                  <a:txBody>
                    <a:bodyPr/>
                    <a:lstStyle/>
                    <a:p>
                      <a:pPr marL="111125" indent="0" algn="l">
                        <a:lnSpc>
                          <a:spcPct val="100000"/>
                        </a:lnSpc>
                        <a:spcAft>
                          <a:spcPts val="0"/>
                        </a:spcAft>
                        <a:tabLst>
                          <a:tab pos="2371725" algn="l"/>
                        </a:tabLst>
                      </a:pPr>
                      <a:r>
                        <a:rPr lang="en-US" sz="1800" b="0" dirty="0" err="1">
                          <a:solidFill>
                            <a:schemeClr val="tx1"/>
                          </a:solidFill>
                          <a:latin typeface="Arial" pitchFamily="34" charset="0"/>
                          <a:ea typeface="Calibri"/>
                          <a:cs typeface="Arial" pitchFamily="34" charset="0"/>
                        </a:rPr>
                        <a:t>Lingkup</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tanggung</a:t>
                      </a:r>
                      <a:r>
                        <a:rPr lang="en-US" sz="1800" b="0" baseline="0" dirty="0">
                          <a:solidFill>
                            <a:schemeClr val="tx1"/>
                          </a:solidFill>
                          <a:latin typeface="Arial" pitchFamily="34" charset="0"/>
                          <a:ea typeface="Calibri"/>
                          <a:cs typeface="Arial" pitchFamily="34" charset="0"/>
                        </a:rPr>
                        <a:t> </a:t>
                      </a:r>
                      <a:r>
                        <a:rPr lang="en-US" sz="1800" b="0" baseline="0" dirty="0" err="1">
                          <a:solidFill>
                            <a:schemeClr val="tx1"/>
                          </a:solidFill>
                          <a:latin typeface="Arial" pitchFamily="34" charset="0"/>
                          <a:ea typeface="Calibri"/>
                          <a:cs typeface="Arial" pitchFamily="34" charset="0"/>
                        </a:rPr>
                        <a:t>jawab</a:t>
                      </a:r>
                      <a:endParaRPr lang="en-US" sz="1800" b="0" dirty="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3F1CD"/>
                    </a:solidFill>
                  </a:tcPr>
                </a:tc>
                <a:extLst>
                  <a:ext uri="{0D108BD9-81ED-4DB2-BD59-A6C34878D82A}">
                    <a16:rowId xmlns:a16="http://schemas.microsoft.com/office/drawing/2014/main" val="10006"/>
                  </a:ext>
                </a:extLst>
              </a:tr>
              <a:tr h="588299">
                <a:tc>
                  <a:txBody>
                    <a:bodyPr/>
                    <a:lstStyle/>
                    <a:p>
                      <a:pPr marL="111125" indent="0" algn="l">
                        <a:lnSpc>
                          <a:spcPts val="1200"/>
                        </a:lnSpc>
                        <a:spcAft>
                          <a:spcPts val="0"/>
                        </a:spcAft>
                        <a:tabLst>
                          <a:tab pos="2371725" algn="l"/>
                        </a:tabLst>
                      </a:pPr>
                      <a:r>
                        <a:rPr lang="en-US" sz="1800" b="0">
                          <a:solidFill>
                            <a:schemeClr val="tx1"/>
                          </a:solidFill>
                          <a:latin typeface="Arial" pitchFamily="34" charset="0"/>
                          <a:ea typeface="Calibri"/>
                          <a:cs typeface="Arial" pitchFamily="34" charset="0"/>
                        </a:rPr>
                        <a:t>Standar</a:t>
                      </a:r>
                      <a:r>
                        <a:rPr lang="en-US" sz="1800" b="0" baseline="0">
                          <a:solidFill>
                            <a:schemeClr val="tx1"/>
                          </a:solidFill>
                          <a:latin typeface="Arial" pitchFamily="34" charset="0"/>
                          <a:ea typeface="Calibri"/>
                          <a:cs typeface="Arial" pitchFamily="34" charset="0"/>
                        </a:rPr>
                        <a:t> sikap</a:t>
                      </a:r>
                      <a:endParaRPr lang="en-US" sz="1800" b="0" dirty="0">
                        <a:solidFill>
                          <a:schemeClr val="tx1"/>
                        </a:solidFill>
                        <a:latin typeface="Arial" pitchFamily="34" charset="0"/>
                        <a:ea typeface="Calibri"/>
                        <a:cs typeface="Arial" pitchFamily="34"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solidFill>
                      <a:srgbClr val="F3F1CD"/>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7952153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6000" y="533399"/>
          <a:ext cx="7620000" cy="5791203"/>
        </p:xfrm>
        <a:graphic>
          <a:graphicData uri="http://schemas.openxmlformats.org/drawingml/2006/table">
            <a:tbl>
              <a:tblPr firstRow="1" bandRow="1">
                <a:tableStyleId>{5C22544A-7EE6-4342-B048-85BDC9FD1C3A}</a:tableStyleId>
              </a:tblPr>
              <a:tblGrid>
                <a:gridCol w="853440">
                  <a:extLst>
                    <a:ext uri="{9D8B030D-6E8A-4147-A177-3AD203B41FA5}">
                      <a16:colId xmlns:a16="http://schemas.microsoft.com/office/drawing/2014/main" val="20000"/>
                    </a:ext>
                  </a:extLst>
                </a:gridCol>
                <a:gridCol w="6766560">
                  <a:extLst>
                    <a:ext uri="{9D8B030D-6E8A-4147-A177-3AD203B41FA5}">
                      <a16:colId xmlns:a16="http://schemas.microsoft.com/office/drawing/2014/main" val="20001"/>
                    </a:ext>
                  </a:extLst>
                </a:gridCol>
              </a:tblGrid>
              <a:tr h="811453">
                <a:tc gridSpan="2">
                  <a:txBody>
                    <a:bodyPr/>
                    <a:lstStyle/>
                    <a:p>
                      <a:pPr algn="ctr"/>
                      <a:r>
                        <a:rPr lang="en-US" sz="2800" b="1" dirty="0">
                          <a:solidFill>
                            <a:srgbClr val="FF0000"/>
                          </a:solidFill>
                          <a:effectLst>
                            <a:outerShdw blurRad="38100" dist="38100" dir="2700000" algn="tl">
                              <a:srgbClr val="000000">
                                <a:alpha val="43137"/>
                              </a:srgbClr>
                            </a:outerShdw>
                          </a:effectLst>
                        </a:rPr>
                        <a:t>PARAMETER-</a:t>
                      </a:r>
                      <a:r>
                        <a:rPr lang="en-US" sz="2800" b="1" baseline="0" dirty="0">
                          <a:solidFill>
                            <a:srgbClr val="FF0000"/>
                          </a:solidFill>
                          <a:effectLst>
                            <a:outerShdw blurRad="38100" dist="38100" dir="2700000" algn="tl">
                              <a:srgbClr val="000000">
                                <a:alpha val="43137"/>
                              </a:srgbClr>
                            </a:outerShdw>
                          </a:effectLst>
                        </a:rPr>
                        <a:t> DESKRIPTOR</a:t>
                      </a:r>
                      <a:endParaRPr lang="en-US" sz="2800" b="1" dirty="0">
                        <a:solidFill>
                          <a:srgbClr val="FF0000"/>
                        </a:solidFill>
                        <a:effectLst>
                          <a:outerShdw blurRad="38100" dist="38100" dir="2700000" algn="tl">
                            <a:srgbClr val="000000">
                              <a:alpha val="43137"/>
                            </a:srgbClr>
                          </a:outerShdw>
                        </a:effectLst>
                      </a:endParaRPr>
                    </a:p>
                  </a:txBody>
                  <a:tcPr anchor="ctr">
                    <a:solidFill>
                      <a:srgbClr val="FFC000"/>
                    </a:solidFill>
                  </a:tcPr>
                </a:tc>
                <a:tc hMerge="1">
                  <a:txBody>
                    <a:bodyPr/>
                    <a:lstStyle/>
                    <a:p>
                      <a:pPr algn="ctr"/>
                      <a:endParaRPr lang="en-US" sz="1600" b="1" dirty="0">
                        <a:solidFill>
                          <a:srgbClr val="FF0000"/>
                        </a:solidFill>
                        <a:effectLst>
                          <a:outerShdw blurRad="38100" dist="38100" dir="2700000" algn="tl">
                            <a:srgbClr val="000000">
                              <a:alpha val="43137"/>
                            </a:srgbClr>
                          </a:outerShdw>
                        </a:effectLst>
                      </a:endParaRPr>
                    </a:p>
                  </a:txBody>
                  <a:tcPr anchor="ctr"/>
                </a:tc>
                <a:extLst>
                  <a:ext uri="{0D108BD9-81ED-4DB2-BD59-A6C34878D82A}">
                    <a16:rowId xmlns:a16="http://schemas.microsoft.com/office/drawing/2014/main" val="10000"/>
                  </a:ext>
                </a:extLst>
              </a:tr>
              <a:tr h="595272">
                <a:tc>
                  <a:txBody>
                    <a:bodyPr/>
                    <a:lstStyle/>
                    <a:p>
                      <a:pPr algn="ctr"/>
                      <a:r>
                        <a:rPr lang="en-US" sz="2400" b="1" dirty="0"/>
                        <a:t>1</a:t>
                      </a:r>
                    </a:p>
                  </a:txBody>
                  <a:tcPr>
                    <a:solidFill>
                      <a:srgbClr val="E4F3C3"/>
                    </a:solidFill>
                  </a:tcPr>
                </a:tc>
                <a:tc>
                  <a:txBody>
                    <a:bodyPr/>
                    <a:lstStyle/>
                    <a:p>
                      <a:pPr marL="171450" indent="0"/>
                      <a:r>
                        <a:rPr lang="en-US" sz="2400" b="1" dirty="0" err="1"/>
                        <a:t>Mampu</a:t>
                      </a:r>
                      <a:r>
                        <a:rPr lang="en-US" sz="2400" b="1" dirty="0"/>
                        <a:t> </a:t>
                      </a:r>
                      <a:r>
                        <a:rPr lang="en-US" sz="2400" b="1" dirty="0" err="1"/>
                        <a:t>melakukan</a:t>
                      </a:r>
                      <a:r>
                        <a:rPr lang="en-US" sz="2400" b="1" dirty="0"/>
                        <a:t> </a:t>
                      </a:r>
                      <a:r>
                        <a:rPr lang="en-US" sz="2400" dirty="0"/>
                        <a:t>…………………………………</a:t>
                      </a:r>
                    </a:p>
                  </a:txBody>
                  <a:tcPr>
                    <a:solidFill>
                      <a:srgbClr val="E4F3C3"/>
                    </a:solidFill>
                  </a:tcPr>
                </a:tc>
                <a:extLst>
                  <a:ext uri="{0D108BD9-81ED-4DB2-BD59-A6C34878D82A}">
                    <a16:rowId xmlns:a16="http://schemas.microsoft.com/office/drawing/2014/main" val="10001"/>
                  </a:ext>
                </a:extLst>
              </a:tr>
              <a:tr h="515096">
                <a:tc>
                  <a:txBody>
                    <a:bodyPr/>
                    <a:lstStyle/>
                    <a:p>
                      <a:pPr algn="ctr"/>
                      <a:endParaRPr lang="en-US" sz="2400" dirty="0"/>
                    </a:p>
                  </a:txBody>
                  <a:tcPr>
                    <a:solidFill>
                      <a:srgbClr val="E4F3C3"/>
                    </a:solidFill>
                  </a:tcPr>
                </a:tc>
                <a:tc>
                  <a:txBody>
                    <a:bodyPr/>
                    <a:lstStyle/>
                    <a:p>
                      <a:r>
                        <a:rPr lang="en-US" sz="2400" b="1" dirty="0"/>
                        <a:t>  </a:t>
                      </a:r>
                      <a:r>
                        <a:rPr lang="en-US" sz="2400" b="1" dirty="0" err="1"/>
                        <a:t>dengan</a:t>
                      </a:r>
                      <a:r>
                        <a:rPr lang="en-US" sz="2400" b="1" dirty="0"/>
                        <a:t> </a:t>
                      </a:r>
                      <a:r>
                        <a:rPr lang="en-US" sz="2400" b="1" dirty="0" err="1"/>
                        <a:t>menggunakan</a:t>
                      </a:r>
                      <a:r>
                        <a:rPr lang="en-US" sz="2400" b="1" dirty="0"/>
                        <a:t> </a:t>
                      </a:r>
                      <a:r>
                        <a:rPr lang="en-US" sz="2400" dirty="0"/>
                        <a:t>…………………………….</a:t>
                      </a:r>
                    </a:p>
                  </a:txBody>
                  <a:tcPr>
                    <a:solidFill>
                      <a:srgbClr val="E4F3C3"/>
                    </a:solidFill>
                  </a:tcPr>
                </a:tc>
                <a:extLst>
                  <a:ext uri="{0D108BD9-81ED-4DB2-BD59-A6C34878D82A}">
                    <a16:rowId xmlns:a16="http://schemas.microsoft.com/office/drawing/2014/main" val="10002"/>
                  </a:ext>
                </a:extLst>
              </a:tr>
              <a:tr h="515096">
                <a:tc>
                  <a:txBody>
                    <a:bodyPr/>
                    <a:lstStyle/>
                    <a:p>
                      <a:pPr algn="ctr"/>
                      <a:endParaRPr lang="en-US" sz="2400" dirty="0"/>
                    </a:p>
                  </a:txBody>
                  <a:tcPr>
                    <a:solidFill>
                      <a:srgbClr val="E4F3C3"/>
                    </a:solidFill>
                  </a:tcPr>
                </a:tc>
                <a:tc>
                  <a:txBody>
                    <a:bodyPr/>
                    <a:lstStyle/>
                    <a:p>
                      <a:r>
                        <a:rPr lang="en-US" sz="2400" b="1" dirty="0"/>
                        <a:t>  </a:t>
                      </a:r>
                      <a:r>
                        <a:rPr lang="en-US" sz="2400" b="1" dirty="0" err="1"/>
                        <a:t>dengan</a:t>
                      </a:r>
                      <a:r>
                        <a:rPr lang="en-US" sz="2400" b="1" dirty="0"/>
                        <a:t> </a:t>
                      </a:r>
                      <a:r>
                        <a:rPr lang="en-US" sz="2400" b="1" dirty="0" err="1"/>
                        <a:t>cara</a:t>
                      </a:r>
                      <a:r>
                        <a:rPr lang="en-US" sz="2400" b="1" dirty="0"/>
                        <a:t> </a:t>
                      </a:r>
                      <a:r>
                        <a:rPr lang="en-US" sz="2400" dirty="0"/>
                        <a:t>…………………………………………….</a:t>
                      </a:r>
                    </a:p>
                  </a:txBody>
                  <a:tcPr>
                    <a:solidFill>
                      <a:srgbClr val="E4F3C3"/>
                    </a:solidFill>
                  </a:tcPr>
                </a:tc>
                <a:extLst>
                  <a:ext uri="{0D108BD9-81ED-4DB2-BD59-A6C34878D82A}">
                    <a16:rowId xmlns:a16="http://schemas.microsoft.com/office/drawing/2014/main" val="10003"/>
                  </a:ext>
                </a:extLst>
              </a:tr>
              <a:tr h="515096">
                <a:tc>
                  <a:txBody>
                    <a:bodyPr/>
                    <a:lstStyle/>
                    <a:p>
                      <a:pPr algn="ctr"/>
                      <a:endParaRPr lang="en-US" sz="2400" dirty="0"/>
                    </a:p>
                  </a:txBody>
                  <a:tcPr>
                    <a:solidFill>
                      <a:srgbClr val="E4F3C3"/>
                    </a:solidFill>
                  </a:tcPr>
                </a:tc>
                <a:tc>
                  <a:txBody>
                    <a:bodyPr/>
                    <a:lstStyle/>
                    <a:p>
                      <a:r>
                        <a:rPr lang="en-US" sz="2400" b="1" dirty="0"/>
                        <a:t>  </a:t>
                      </a:r>
                      <a:r>
                        <a:rPr lang="en-US" sz="2400" b="1" dirty="0" err="1"/>
                        <a:t>dan</a:t>
                      </a:r>
                      <a:r>
                        <a:rPr lang="en-US" sz="2400" b="1" baseline="0" dirty="0"/>
                        <a:t> </a:t>
                      </a:r>
                      <a:r>
                        <a:rPr lang="en-US" sz="2400" b="1" baseline="0" dirty="0" err="1"/>
                        <a:t>d</a:t>
                      </a:r>
                      <a:r>
                        <a:rPr lang="en-US" sz="2400" b="1" dirty="0" err="1"/>
                        <a:t>apat</a:t>
                      </a:r>
                      <a:r>
                        <a:rPr lang="en-US" sz="2400" b="1" dirty="0"/>
                        <a:t> </a:t>
                      </a:r>
                      <a:r>
                        <a:rPr lang="en-US" sz="2400" b="1" dirty="0" err="1"/>
                        <a:t>menunjukkan</a:t>
                      </a:r>
                      <a:r>
                        <a:rPr lang="en-US" sz="2400" b="1" dirty="0"/>
                        <a:t> </a:t>
                      </a:r>
                      <a:r>
                        <a:rPr lang="en-US" sz="2400" b="1" dirty="0" err="1"/>
                        <a:t>hasil</a:t>
                      </a:r>
                      <a:r>
                        <a:rPr lang="en-US" sz="2400" b="1" dirty="0"/>
                        <a:t> </a:t>
                      </a:r>
                      <a:r>
                        <a:rPr lang="en-US" sz="2400" dirty="0"/>
                        <a:t>………………..</a:t>
                      </a:r>
                    </a:p>
                  </a:txBody>
                  <a:tcPr>
                    <a:solidFill>
                      <a:srgbClr val="E4F3C3"/>
                    </a:solidFill>
                  </a:tcPr>
                </a:tc>
                <a:extLst>
                  <a:ext uri="{0D108BD9-81ED-4DB2-BD59-A6C34878D82A}">
                    <a16:rowId xmlns:a16="http://schemas.microsoft.com/office/drawing/2014/main" val="10004"/>
                  </a:ext>
                </a:extLst>
              </a:tr>
              <a:tr h="515096">
                <a:tc>
                  <a:txBody>
                    <a:bodyPr/>
                    <a:lstStyle/>
                    <a:p>
                      <a:pPr algn="ctr"/>
                      <a:endParaRPr lang="en-US" sz="2400" dirty="0"/>
                    </a:p>
                  </a:txBody>
                  <a:tcPr>
                    <a:solidFill>
                      <a:srgbClr val="E4F3C3"/>
                    </a:solidFill>
                  </a:tcPr>
                </a:tc>
                <a:tc>
                  <a:txBody>
                    <a:bodyPr/>
                    <a:lstStyle/>
                    <a:p>
                      <a:r>
                        <a:rPr lang="en-US" sz="2400" b="1" dirty="0"/>
                        <a:t>  </a:t>
                      </a:r>
                      <a:r>
                        <a:rPr lang="en-US" sz="2400" b="1" dirty="0" err="1"/>
                        <a:t>dalam</a:t>
                      </a:r>
                      <a:r>
                        <a:rPr lang="en-US" sz="2400" b="1" dirty="0"/>
                        <a:t> (</a:t>
                      </a:r>
                      <a:r>
                        <a:rPr lang="en-US" sz="2400" b="1" dirty="0" err="1"/>
                        <a:t>kondisi</a:t>
                      </a:r>
                      <a:r>
                        <a:rPr lang="en-US" sz="2400" b="1" dirty="0"/>
                        <a:t>) </a:t>
                      </a:r>
                      <a:r>
                        <a:rPr lang="en-US" sz="2400" dirty="0"/>
                        <a:t>……………………………………….</a:t>
                      </a:r>
                    </a:p>
                  </a:txBody>
                  <a:tcPr>
                    <a:solidFill>
                      <a:srgbClr val="E4F3C3"/>
                    </a:solidFill>
                  </a:tcPr>
                </a:tc>
                <a:extLst>
                  <a:ext uri="{0D108BD9-81ED-4DB2-BD59-A6C34878D82A}">
                    <a16:rowId xmlns:a16="http://schemas.microsoft.com/office/drawing/2014/main" val="10005"/>
                  </a:ext>
                </a:extLst>
              </a:tr>
              <a:tr h="904499">
                <a:tc>
                  <a:txBody>
                    <a:bodyPr/>
                    <a:lstStyle/>
                    <a:p>
                      <a:pPr lvl="0" algn="ctr">
                        <a:buFont typeface="Arial" pitchFamily="34" charset="0"/>
                        <a:buNone/>
                      </a:pPr>
                      <a:r>
                        <a:rPr lang="en-US" sz="2400" b="1" dirty="0"/>
                        <a:t>2</a:t>
                      </a:r>
                    </a:p>
                  </a:txBody>
                  <a:tcPr>
                    <a:solidFill>
                      <a:srgbClr val="FFFF89"/>
                    </a:solidFill>
                  </a:tcPr>
                </a:tc>
                <a:tc>
                  <a:txBody>
                    <a:bodyPr/>
                    <a:lstStyle/>
                    <a:p>
                      <a:pPr lvl="0">
                        <a:buFont typeface="Arial" pitchFamily="34" charset="0"/>
                        <a:buNone/>
                      </a:pPr>
                      <a:r>
                        <a:rPr lang="en-US" sz="2400" dirty="0"/>
                        <a:t>  </a:t>
                      </a:r>
                      <a:r>
                        <a:rPr lang="en-US" sz="2400" b="1" dirty="0" err="1"/>
                        <a:t>Menguasai</a:t>
                      </a:r>
                      <a:r>
                        <a:rPr lang="en-US" sz="2400" b="1" dirty="0"/>
                        <a:t> </a:t>
                      </a:r>
                      <a:r>
                        <a:rPr lang="en-US" sz="2400" b="1" dirty="0" err="1"/>
                        <a:t>pengetah</a:t>
                      </a:r>
                      <a:r>
                        <a:rPr lang="en-US" sz="2400" dirty="0" err="1"/>
                        <a:t>uan</a:t>
                      </a:r>
                      <a:r>
                        <a:rPr lang="en-US" sz="2400" dirty="0"/>
                        <a:t> ………………………. </a:t>
                      </a:r>
                    </a:p>
                    <a:p>
                      <a:pPr lvl="0">
                        <a:buFont typeface="Arial" pitchFamily="34" charset="0"/>
                        <a:buNone/>
                      </a:pPr>
                      <a:r>
                        <a:rPr lang="en-US" sz="2400" dirty="0"/>
                        <a:t>  </a:t>
                      </a:r>
                      <a:r>
                        <a:rPr lang="en-US" sz="2400" b="1" dirty="0" err="1"/>
                        <a:t>sehingga</a:t>
                      </a:r>
                      <a:r>
                        <a:rPr lang="en-US" sz="2400" b="1" dirty="0"/>
                        <a:t> </a:t>
                      </a:r>
                      <a:r>
                        <a:rPr lang="en-US" sz="2400" b="1" dirty="0" err="1"/>
                        <a:t>dapat</a:t>
                      </a:r>
                      <a:r>
                        <a:rPr lang="en-US" sz="2400" b="1" dirty="0"/>
                        <a:t> </a:t>
                      </a:r>
                      <a:r>
                        <a:rPr lang="en-US" sz="2400" dirty="0"/>
                        <a:t>………………………………………..</a:t>
                      </a:r>
                    </a:p>
                  </a:txBody>
                  <a:tcPr>
                    <a:solidFill>
                      <a:srgbClr val="FFFF89"/>
                    </a:solidFill>
                  </a:tcPr>
                </a:tc>
                <a:extLst>
                  <a:ext uri="{0D108BD9-81ED-4DB2-BD59-A6C34878D82A}">
                    <a16:rowId xmlns:a16="http://schemas.microsoft.com/office/drawing/2014/main" val="10006"/>
                  </a:ext>
                </a:extLst>
              </a:tr>
              <a:tr h="904499">
                <a:tc>
                  <a:txBody>
                    <a:bodyPr/>
                    <a:lstStyle/>
                    <a:p>
                      <a:pPr algn="ctr"/>
                      <a:r>
                        <a:rPr lang="en-US" sz="2400" b="1" dirty="0"/>
                        <a:t>3</a:t>
                      </a:r>
                    </a:p>
                  </a:txBody>
                  <a:tcPr>
                    <a:solidFill>
                      <a:srgbClr val="CFF197"/>
                    </a:solidFill>
                  </a:tcPr>
                </a:tc>
                <a:tc>
                  <a:txBody>
                    <a:bodyPr/>
                    <a:lstStyle/>
                    <a:p>
                      <a:pPr marL="114300" indent="-114300"/>
                      <a:r>
                        <a:rPr lang="en-US" sz="2400" dirty="0"/>
                        <a:t>  </a:t>
                      </a:r>
                      <a:r>
                        <a:rPr lang="en-US" sz="2400" b="1" dirty="0" err="1"/>
                        <a:t>Memiliki</a:t>
                      </a:r>
                      <a:r>
                        <a:rPr lang="en-US" sz="2400" b="1" dirty="0"/>
                        <a:t> </a:t>
                      </a:r>
                      <a:r>
                        <a:rPr lang="en-US" sz="2400" b="1" dirty="0" err="1"/>
                        <a:t>kemampuan</a:t>
                      </a:r>
                      <a:r>
                        <a:rPr lang="en-US" sz="2400" b="1" baseline="0" dirty="0"/>
                        <a:t> (</a:t>
                      </a:r>
                      <a:r>
                        <a:rPr lang="en-US" sz="2400" b="1" baseline="0" dirty="0" err="1"/>
                        <a:t>pengelolaan</a:t>
                      </a:r>
                      <a:r>
                        <a:rPr lang="en-US" sz="2400" b="1" baseline="0" dirty="0"/>
                        <a:t>)</a:t>
                      </a:r>
                      <a:r>
                        <a:rPr lang="en-US" sz="2400" baseline="0" dirty="0"/>
                        <a:t>…. ……                          </a:t>
                      </a:r>
                      <a:r>
                        <a:rPr lang="en-US" sz="2400" b="1" baseline="0" dirty="0" err="1"/>
                        <a:t>dan</a:t>
                      </a:r>
                      <a:r>
                        <a:rPr lang="en-US" sz="2400" baseline="0" dirty="0"/>
                        <a:t>…….(</a:t>
                      </a:r>
                      <a:r>
                        <a:rPr lang="en-US" sz="2400" b="1" baseline="0" dirty="0" err="1"/>
                        <a:t>softskills</a:t>
                      </a:r>
                      <a:r>
                        <a:rPr lang="en-US" sz="2400" baseline="0" dirty="0"/>
                        <a:t>)……………………………………..</a:t>
                      </a:r>
                      <a:endParaRPr lang="en-US" sz="2400" dirty="0"/>
                    </a:p>
                  </a:txBody>
                  <a:tcPr>
                    <a:solidFill>
                      <a:srgbClr val="CFF197"/>
                    </a:solidFill>
                  </a:tcPr>
                </a:tc>
                <a:extLst>
                  <a:ext uri="{0D108BD9-81ED-4DB2-BD59-A6C34878D82A}">
                    <a16:rowId xmlns:a16="http://schemas.microsoft.com/office/drawing/2014/main" val="10007"/>
                  </a:ext>
                </a:extLst>
              </a:tr>
              <a:tr h="515096">
                <a:tc>
                  <a:txBody>
                    <a:bodyPr/>
                    <a:lstStyle/>
                    <a:p>
                      <a:pPr algn="ctr"/>
                      <a:endParaRPr lang="en-US" sz="1600" dirty="0"/>
                    </a:p>
                  </a:txBody>
                  <a:tcPr>
                    <a:solidFill>
                      <a:srgbClr val="CFF197"/>
                    </a:solidFill>
                  </a:tcPr>
                </a:tc>
                <a:tc>
                  <a:txBody>
                    <a:bodyPr/>
                    <a:lstStyle/>
                    <a:p>
                      <a:endParaRPr lang="en-US" sz="1600" dirty="0"/>
                    </a:p>
                  </a:txBody>
                  <a:tcPr>
                    <a:solidFill>
                      <a:srgbClr val="CFF197"/>
                    </a:solidFil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08950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905001" y="249257"/>
          <a:ext cx="8384167" cy="6309960"/>
        </p:xfrm>
        <a:graphic>
          <a:graphicData uri="http://schemas.openxmlformats.org/drawingml/2006/table">
            <a:tbl>
              <a:tblPr firstRow="1" bandRow="1">
                <a:tableStyleId>{5C22544A-7EE6-4342-B048-85BDC9FD1C3A}</a:tableStyleId>
              </a:tblPr>
              <a:tblGrid>
                <a:gridCol w="426326">
                  <a:extLst>
                    <a:ext uri="{9D8B030D-6E8A-4147-A177-3AD203B41FA5}">
                      <a16:colId xmlns:a16="http://schemas.microsoft.com/office/drawing/2014/main" val="20000"/>
                    </a:ext>
                  </a:extLst>
                </a:gridCol>
                <a:gridCol w="1263756">
                  <a:extLst>
                    <a:ext uri="{9D8B030D-6E8A-4147-A177-3AD203B41FA5}">
                      <a16:colId xmlns:a16="http://schemas.microsoft.com/office/drawing/2014/main" val="20001"/>
                    </a:ext>
                  </a:extLst>
                </a:gridCol>
                <a:gridCol w="1891318">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2516767">
                  <a:extLst>
                    <a:ext uri="{9D8B030D-6E8A-4147-A177-3AD203B41FA5}">
                      <a16:colId xmlns:a16="http://schemas.microsoft.com/office/drawing/2014/main" val="20004"/>
                    </a:ext>
                  </a:extLst>
                </a:gridCol>
              </a:tblGrid>
              <a:tr h="470829">
                <a:tc rowSpan="2" gridSpan="2">
                  <a:txBody>
                    <a:bodyPr/>
                    <a:lstStyle/>
                    <a:p>
                      <a:pPr algn="ctr">
                        <a:lnSpc>
                          <a:spcPct val="100000"/>
                        </a:lnSpc>
                        <a:spcAft>
                          <a:spcPts val="0"/>
                        </a:spcAft>
                        <a:tabLst>
                          <a:tab pos="2371725" algn="l"/>
                        </a:tabLst>
                      </a:pPr>
                      <a:r>
                        <a:rPr lang="en-US" sz="1600" b="1">
                          <a:solidFill>
                            <a:schemeClr val="bg1"/>
                          </a:solidFill>
                          <a:effectLst>
                            <a:outerShdw blurRad="38100" dist="38100" dir="2700000" algn="tl">
                              <a:srgbClr val="000000">
                                <a:alpha val="43137"/>
                              </a:srgbClr>
                            </a:outerShdw>
                          </a:effectLst>
                          <a:latin typeface="Calibri"/>
                          <a:ea typeface="Calibri"/>
                          <a:cs typeface="Times New Roman"/>
                        </a:rPr>
                        <a:t> UNSUR-UNSUR</a:t>
                      </a:r>
                      <a:r>
                        <a:rPr lang="en-US" sz="1600" b="1" baseline="0">
                          <a:solidFill>
                            <a:schemeClr val="bg1"/>
                          </a:solidFill>
                          <a:effectLst>
                            <a:outerShdw blurRad="38100" dist="38100" dir="2700000" algn="tl">
                              <a:srgbClr val="000000">
                                <a:alpha val="43137"/>
                              </a:srgbClr>
                            </a:outerShdw>
                          </a:effectLst>
                          <a:latin typeface="Calibri"/>
                          <a:ea typeface="Calibri"/>
                          <a:cs typeface="Times New Roman"/>
                        </a:rPr>
                        <a:t> </a:t>
                      </a:r>
                      <a:r>
                        <a:rPr lang="en-US" sz="1600" b="1">
                          <a:solidFill>
                            <a:schemeClr val="bg1"/>
                          </a:solidFill>
                          <a:effectLst>
                            <a:outerShdw blurRad="38100" dist="38100" dir="2700000" algn="tl">
                              <a:srgbClr val="000000">
                                <a:alpha val="43137"/>
                              </a:srgbClr>
                            </a:outerShdw>
                          </a:effectLst>
                          <a:latin typeface="Calibri"/>
                          <a:ea typeface="Calibri"/>
                          <a:cs typeface="Times New Roman"/>
                        </a:rPr>
                        <a:t>DESKRIPSI</a:t>
                      </a:r>
                      <a:endParaRPr lang="en-US" sz="16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solidFill>
                      <a:schemeClr val="bg2">
                        <a:lumMod val="50000"/>
                      </a:schemeClr>
                    </a:solidFill>
                  </a:tcPr>
                </a:tc>
                <a:tc rowSpan="2" hMerge="1">
                  <a:txBody>
                    <a:bodyPr/>
                    <a:lstStyle/>
                    <a:p>
                      <a:pPr algn="ctr">
                        <a:lnSpc>
                          <a:spcPct val="100000"/>
                        </a:lnSpc>
                        <a:spcAft>
                          <a:spcPts val="0"/>
                        </a:spcAft>
                        <a:tabLst>
                          <a:tab pos="2371725" algn="l"/>
                        </a:tabLst>
                      </a:pPr>
                      <a:endParaRPr lang="en-US" sz="1600" b="1">
                        <a:solidFill>
                          <a:schemeClr val="tx1"/>
                        </a:solidFill>
                        <a:effectLst/>
                        <a:latin typeface="Calibri"/>
                        <a:ea typeface="Calibri"/>
                        <a:cs typeface="Times New Roman"/>
                      </a:endParaRPr>
                    </a:p>
                  </a:txBody>
                  <a:tcPr marL="68580" marR="68580" marT="0" marB="0" anchor="ctr">
                    <a:solidFill>
                      <a:schemeClr val="bg2">
                        <a:lumMod val="75000"/>
                      </a:schemeClr>
                    </a:solidFill>
                  </a:tcPr>
                </a:tc>
                <a:tc gridSpan="3">
                  <a:txBody>
                    <a:bodyPr/>
                    <a:lstStyle/>
                    <a:p>
                      <a:pPr algn="ctr">
                        <a:lnSpc>
                          <a:spcPct val="100000"/>
                        </a:lnSpc>
                        <a:spcAft>
                          <a:spcPts val="0"/>
                        </a:spcAft>
                        <a:tabLst>
                          <a:tab pos="2371725" algn="l"/>
                        </a:tabLst>
                      </a:pPr>
                      <a:r>
                        <a:rPr lang="en-US" sz="1800" b="1">
                          <a:solidFill>
                            <a:schemeClr val="bg1"/>
                          </a:solidFill>
                          <a:effectLst>
                            <a:outerShdw blurRad="38100" dist="38100" dir="2700000" algn="tl">
                              <a:srgbClr val="000000">
                                <a:alpha val="43137"/>
                              </a:srgbClr>
                            </a:outerShdw>
                          </a:effectLst>
                          <a:latin typeface="Calibri"/>
                          <a:ea typeface="Calibri"/>
                          <a:cs typeface="Times New Roman"/>
                        </a:rPr>
                        <a:t>(Contoh) </a:t>
                      </a:r>
                      <a:r>
                        <a:rPr lang="en-US" sz="1800" b="1">
                          <a:solidFill>
                            <a:srgbClr val="FFFF00"/>
                          </a:solidFill>
                          <a:effectLst>
                            <a:outerShdw blurRad="38100" dist="38100" dir="2700000" algn="tl">
                              <a:srgbClr val="000000">
                                <a:alpha val="43137"/>
                              </a:srgbClr>
                            </a:outerShdw>
                          </a:effectLst>
                          <a:latin typeface="Calibri"/>
                          <a:ea typeface="Calibri"/>
                          <a:cs typeface="Times New Roman"/>
                        </a:rPr>
                        <a:t>Menyusun</a:t>
                      </a:r>
                      <a:r>
                        <a:rPr lang="en-US" sz="1800" b="1" baseline="0">
                          <a:solidFill>
                            <a:srgbClr val="FFFF00"/>
                          </a:solidFill>
                          <a:effectLst>
                            <a:outerShdw blurRad="38100" dist="38100" dir="2700000" algn="tl">
                              <a:srgbClr val="000000">
                                <a:alpha val="43137"/>
                              </a:srgbClr>
                            </a:outerShdw>
                          </a:effectLst>
                          <a:latin typeface="Calibri"/>
                          <a:ea typeface="Calibri"/>
                          <a:cs typeface="Times New Roman"/>
                        </a:rPr>
                        <a:t> learning outcome Program studi</a:t>
                      </a:r>
                      <a:endParaRPr lang="en-US" sz="1800" b="1">
                        <a:solidFill>
                          <a:srgbClr val="FFFF00"/>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lnB w="12700" cap="flat" cmpd="sng" algn="ctr">
                      <a:solidFill>
                        <a:schemeClr val="bg1"/>
                      </a:solidFill>
                      <a:prstDash val="solid"/>
                      <a:round/>
                      <a:headEnd type="none" w="med" len="med"/>
                      <a:tailEnd type="none" w="med" len="med"/>
                    </a:lnB>
                    <a:solidFill>
                      <a:schemeClr val="bg2">
                        <a:lumMod val="50000"/>
                      </a:schemeClr>
                    </a:solidFill>
                  </a:tcPr>
                </a:tc>
                <a:tc hMerge="1">
                  <a:txBody>
                    <a:bodyPr/>
                    <a:lstStyle/>
                    <a:p>
                      <a:endParaRPr lang="en-US"/>
                    </a:p>
                  </a:txBody>
                  <a:tcPr/>
                </a:tc>
                <a:tc hMerge="1">
                  <a:txBody>
                    <a:bodyPr/>
                    <a:lstStyle/>
                    <a:p>
                      <a:pPr algn="ctr">
                        <a:lnSpc>
                          <a:spcPct val="100000"/>
                        </a:lnSpc>
                        <a:spcAft>
                          <a:spcPts val="0"/>
                        </a:spcAft>
                        <a:tabLst>
                          <a:tab pos="2371725" algn="l"/>
                        </a:tabLst>
                      </a:pPr>
                      <a:endParaRPr lang="en-US" sz="2400" b="1" dirty="0">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651514">
                <a:tc gridSpan="2" vMerge="1">
                  <a:txBody>
                    <a:bodyPr/>
                    <a:lstStyle/>
                    <a:p>
                      <a:endParaRPr lang="en-US"/>
                    </a:p>
                  </a:txBody>
                  <a:tcPr/>
                </a:tc>
                <a:tc hMerge="1" vMerge="1">
                  <a:txBody>
                    <a:bodyPr/>
                    <a:lstStyle/>
                    <a:p>
                      <a:endParaRPr lang="en-US"/>
                    </a:p>
                  </a:txBody>
                  <a:tcPr/>
                </a:tc>
                <a:tc>
                  <a:txBody>
                    <a:bodyPr/>
                    <a:lstStyle/>
                    <a:p>
                      <a:pPr algn="ctr">
                        <a:lnSpc>
                          <a:spcPct val="100000"/>
                        </a:lnSpc>
                        <a:spcAft>
                          <a:spcPts val="0"/>
                        </a:spcAft>
                        <a:tabLst>
                          <a:tab pos="2371725" algn="l"/>
                        </a:tabLst>
                      </a:pPr>
                      <a:r>
                        <a:rPr lang="en-US" sz="1600" b="1">
                          <a:solidFill>
                            <a:schemeClr val="bg1"/>
                          </a:solidFill>
                          <a:effectLst>
                            <a:outerShdw blurRad="38100" dist="38100" dir="2700000" algn="tl">
                              <a:srgbClr val="000000">
                                <a:alpha val="43137"/>
                              </a:srgbClr>
                            </a:outerShdw>
                          </a:effectLst>
                          <a:latin typeface="Calibri"/>
                          <a:ea typeface="Calibri"/>
                          <a:cs typeface="Times New Roman"/>
                        </a:rPr>
                        <a:t>DESKRIPSI GENERIK LEVEL 6</a:t>
                      </a:r>
                    </a:p>
                  </a:txBody>
                  <a:tcPr marL="68580" marR="68580" marT="0" marB="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tabLst>
                          <a:tab pos="2371725" algn="l"/>
                        </a:tabLst>
                      </a:pPr>
                      <a:r>
                        <a:rPr lang="en-US" sz="1800" b="1">
                          <a:solidFill>
                            <a:schemeClr val="bg1"/>
                          </a:solidFill>
                          <a:effectLst>
                            <a:outerShdw blurRad="38100" dist="38100" dir="2700000" algn="tl">
                              <a:srgbClr val="000000">
                                <a:alpha val="43137"/>
                              </a:srgbClr>
                            </a:outerShdw>
                          </a:effectLst>
                          <a:latin typeface="Calibri"/>
                          <a:ea typeface="Calibri"/>
                          <a:cs typeface="Times New Roman"/>
                        </a:rPr>
                        <a:t>Unsur deskripsi</a:t>
                      </a:r>
                    </a:p>
                    <a:p>
                      <a:pPr algn="ctr">
                        <a:lnSpc>
                          <a:spcPct val="100000"/>
                        </a:lnSpc>
                        <a:spcAft>
                          <a:spcPts val="0"/>
                        </a:spcAft>
                        <a:tabLst>
                          <a:tab pos="2371725" algn="l"/>
                        </a:tabLst>
                      </a:pPr>
                      <a:r>
                        <a:rPr lang="en-US" sz="1800" b="1">
                          <a:solidFill>
                            <a:schemeClr val="bg1"/>
                          </a:solidFill>
                          <a:effectLst>
                            <a:outerShdw blurRad="38100" dist="38100" dir="2700000" algn="tl">
                              <a:srgbClr val="000000">
                                <a:alpha val="43137"/>
                              </a:srgbClr>
                            </a:outerShdw>
                          </a:effectLst>
                          <a:latin typeface="Calibri"/>
                          <a:ea typeface="Calibri"/>
                          <a:cs typeface="Times New Roman"/>
                        </a:rPr>
                        <a:t>Prodi Arsitektur (S1)</a:t>
                      </a:r>
                    </a:p>
                  </a:txBody>
                  <a:tcPr marL="68580" marR="68580" marT="0" marB="0" anchor="ctr">
                    <a:lnR w="12700" cap="flat" cmpd="sng" algn="ctr">
                      <a:solidFill>
                        <a:srgbClr val="FF0000"/>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tc>
                  <a:txBody>
                    <a:bodyPr/>
                    <a:lstStyle/>
                    <a:p>
                      <a:pPr algn="ctr">
                        <a:lnSpc>
                          <a:spcPct val="100000"/>
                        </a:lnSpc>
                        <a:spcAft>
                          <a:spcPts val="0"/>
                        </a:spcAft>
                        <a:tabLst>
                          <a:tab pos="2371725" algn="l"/>
                        </a:tabLst>
                      </a:pPr>
                      <a:r>
                        <a:rPr lang="en-US" sz="1800" b="1">
                          <a:solidFill>
                            <a:schemeClr val="bg1"/>
                          </a:solidFill>
                          <a:effectLst>
                            <a:outerShdw blurRad="38100" dist="38100" dir="2700000" algn="tl">
                              <a:srgbClr val="000000">
                                <a:alpha val="43137"/>
                              </a:srgbClr>
                            </a:outerShdw>
                          </a:effectLst>
                          <a:latin typeface="Calibri"/>
                          <a:ea typeface="Calibri"/>
                          <a:cs typeface="Times New Roman"/>
                        </a:rPr>
                        <a:t>Deskripsi generik  lulusan Prodi Arsitektur</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48A54">
                        <a:alpha val="80000"/>
                      </a:srgbClr>
                    </a:solidFill>
                  </a:tcPr>
                </a:tc>
                <a:extLst>
                  <a:ext uri="{0D108BD9-81ED-4DB2-BD59-A6C34878D82A}">
                    <a16:rowId xmlns:a16="http://schemas.microsoft.com/office/drawing/2014/main" val="10001"/>
                  </a:ext>
                </a:extLst>
              </a:tr>
              <a:tr h="480512">
                <a:tc rowSpan="4">
                  <a:txBody>
                    <a:bodyPr/>
                    <a:lstStyle/>
                    <a:p>
                      <a:pPr algn="ctr">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a</a:t>
                      </a:r>
                    </a:p>
                  </a:txBody>
                  <a:tcPr marL="68580" marR="68580" marT="0" marB="0" anchor="ctr">
                    <a:solidFill>
                      <a:srgbClr val="C5D8A0"/>
                    </a:solidFill>
                  </a:tcPr>
                </a:tc>
                <a:tc>
                  <a:txBody>
                    <a:bodyPr/>
                    <a:lstStyle/>
                    <a:p>
                      <a:pPr algn="l">
                        <a:lnSpc>
                          <a:spcPct val="1000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Mampu</a:t>
                      </a:r>
                      <a:r>
                        <a:rPr lang="en-US" sz="1200" b="1" baseline="0">
                          <a:solidFill>
                            <a:schemeClr val="accent2">
                              <a:lumMod val="75000"/>
                            </a:schemeClr>
                          </a:solidFill>
                          <a:latin typeface="Arial" pitchFamily="34" charset="0"/>
                          <a:ea typeface="Calibri"/>
                          <a:cs typeface="Arial" pitchFamily="34" charset="0"/>
                        </a:rPr>
                        <a:t> melakukan….</a:t>
                      </a:r>
                      <a:endParaRPr lang="en-US" sz="1200" b="1">
                        <a:solidFill>
                          <a:schemeClr val="accent2">
                            <a:lumMod val="75000"/>
                          </a:schemeClr>
                        </a:solidFill>
                        <a:latin typeface="Arial" pitchFamily="34" charset="0"/>
                        <a:ea typeface="Calibri"/>
                        <a:cs typeface="Arial" pitchFamily="34" charset="0"/>
                      </a:endParaRPr>
                    </a:p>
                  </a:txBody>
                  <a:tcPr marL="68580" marR="68580" marT="0" marB="0" anchor="ctr">
                    <a:solidFill>
                      <a:srgbClr val="C5D8A0"/>
                    </a:solidFill>
                  </a:tcPr>
                </a:tc>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200" i="1">
                          <a:solidFill>
                            <a:schemeClr val="tx1"/>
                          </a:solidFill>
                          <a:effectLst/>
                          <a:latin typeface="Arial Narrow" pitchFamily="34" charset="0"/>
                        </a:rPr>
                        <a:t>Mampu </a:t>
                      </a:r>
                      <a:r>
                        <a:rPr lang="en-US" sz="1200" i="1">
                          <a:solidFill>
                            <a:schemeClr val="tx1"/>
                          </a:solidFill>
                          <a:effectLst/>
                          <a:latin typeface="Arial Narrow" pitchFamily="34" charset="0"/>
                        </a:rPr>
                        <a:t>mengaplikasikan bidang keahliannya</a:t>
                      </a:r>
                      <a:r>
                        <a:rPr lang="id-ID" sz="1200" i="1">
                          <a:solidFill>
                            <a:schemeClr val="tx1"/>
                          </a:solidFill>
                          <a:effectLst/>
                          <a:latin typeface="Arial Narrow" pitchFamily="34" charset="0"/>
                        </a:rPr>
                        <a:t> </a:t>
                      </a:r>
                      <a:r>
                        <a:rPr lang="en-US" sz="1200" i="1">
                          <a:solidFill>
                            <a:schemeClr val="tx1"/>
                          </a:solidFill>
                          <a:effectLst/>
                          <a:latin typeface="Arial Narrow" pitchFamily="34" charset="0"/>
                        </a:rPr>
                        <a:t> dan </a:t>
                      </a:r>
                      <a:r>
                        <a:rPr lang="id-ID" sz="1200" i="1">
                          <a:solidFill>
                            <a:srgbClr val="FF0000"/>
                          </a:solidFill>
                          <a:effectLst/>
                          <a:latin typeface="Arial Narrow" pitchFamily="34" charset="0"/>
                        </a:rPr>
                        <a:t>memanfaatkan </a:t>
                      </a:r>
                      <a:r>
                        <a:rPr lang="id-ID" sz="1200" i="1" strike="noStrike">
                          <a:solidFill>
                            <a:srgbClr val="FF0000"/>
                          </a:solidFill>
                          <a:effectLst/>
                          <a:latin typeface="Arial Narrow" pitchFamily="34" charset="0"/>
                        </a:rPr>
                        <a:t>IPTEKS </a:t>
                      </a:r>
                      <a:r>
                        <a:rPr lang="en-US" sz="1200" i="1" strike="noStrike">
                          <a:solidFill>
                            <a:schemeClr val="tx1"/>
                          </a:solidFill>
                          <a:effectLst/>
                          <a:latin typeface="Arial Narrow" pitchFamily="34" charset="0"/>
                        </a:rPr>
                        <a:t> pada</a:t>
                      </a:r>
                      <a:r>
                        <a:rPr lang="id-ID" sz="1200" i="1" strike="noStrike">
                          <a:solidFill>
                            <a:schemeClr val="tx1"/>
                          </a:solidFill>
                          <a:effectLst/>
                          <a:latin typeface="Arial Narrow" pitchFamily="34" charset="0"/>
                        </a:rPr>
                        <a:t> bidang</a:t>
                      </a:r>
                      <a:r>
                        <a:rPr lang="en-US" sz="1200" i="1" strike="noStrike">
                          <a:solidFill>
                            <a:schemeClr val="tx1"/>
                          </a:solidFill>
                          <a:effectLst/>
                          <a:latin typeface="Arial Narrow" pitchFamily="34" charset="0"/>
                        </a:rPr>
                        <a:t>nya</a:t>
                      </a:r>
                      <a:r>
                        <a:rPr lang="id-ID" sz="1200" i="1" strike="noStrike">
                          <a:solidFill>
                            <a:schemeClr val="tx1"/>
                          </a:solidFill>
                          <a:effectLst/>
                          <a:latin typeface="Arial Narrow" pitchFamily="34" charset="0"/>
                        </a:rPr>
                        <a:t> </a:t>
                      </a:r>
                      <a:r>
                        <a:rPr lang="en-US" sz="1200" i="1" strike="noStrike">
                          <a:solidFill>
                            <a:schemeClr val="tx1"/>
                          </a:solidFill>
                          <a:effectLst/>
                          <a:latin typeface="Arial Narrow" pitchFamily="34" charset="0"/>
                        </a:rPr>
                        <a:t> dalam </a:t>
                      </a:r>
                      <a:r>
                        <a:rPr lang="id-ID" sz="1200" i="1">
                          <a:solidFill>
                            <a:srgbClr val="C00000"/>
                          </a:solidFill>
                          <a:effectLst/>
                          <a:latin typeface="Arial Narrow" pitchFamily="34" charset="0"/>
                        </a:rPr>
                        <a:t>penyelesaian masalah</a:t>
                      </a:r>
                      <a:r>
                        <a:rPr lang="en-US" sz="1200" i="1" baseline="0">
                          <a:solidFill>
                            <a:srgbClr val="C00000"/>
                          </a:solidFill>
                          <a:effectLst/>
                          <a:latin typeface="Arial Narrow" pitchFamily="34" charset="0"/>
                        </a:rPr>
                        <a:t> </a:t>
                      </a:r>
                      <a:r>
                        <a:rPr lang="en-US" sz="1200" i="1" strike="noStrike">
                          <a:solidFill>
                            <a:schemeClr val="tx1"/>
                          </a:solidFill>
                          <a:effectLst/>
                          <a:latin typeface="Arial Narrow" pitchFamily="34" charset="0"/>
                        </a:rPr>
                        <a:t>serta </a:t>
                      </a:r>
                      <a:r>
                        <a:rPr lang="id-ID" sz="1200" i="1">
                          <a:solidFill>
                            <a:schemeClr val="tx1"/>
                          </a:solidFill>
                          <a:effectLst/>
                          <a:latin typeface="Arial Narrow" pitchFamily="34" charset="0"/>
                        </a:rPr>
                        <a:t>mampu </a:t>
                      </a:r>
                      <a:r>
                        <a:rPr lang="id-ID" sz="1200" i="1">
                          <a:solidFill>
                            <a:schemeClr val="accent2">
                              <a:lumMod val="60000"/>
                              <a:lumOff val="40000"/>
                            </a:schemeClr>
                          </a:solidFill>
                          <a:effectLst/>
                          <a:latin typeface="Arial Narrow" pitchFamily="34" charset="0"/>
                        </a:rPr>
                        <a:t>beradaptasi terhadap situasi yang dihadapi</a:t>
                      </a:r>
                      <a:r>
                        <a:rPr lang="en-US" sz="1200" i="1">
                          <a:solidFill>
                            <a:schemeClr val="accent2">
                              <a:lumMod val="60000"/>
                              <a:lumOff val="40000"/>
                            </a:schemeClr>
                          </a:solidFill>
                          <a:effectLst/>
                          <a:latin typeface="Arial Narrow" pitchFamily="34" charset="0"/>
                        </a:rPr>
                        <a:t>.</a:t>
                      </a:r>
                    </a:p>
                    <a:p>
                      <a:pPr algn="l"/>
                      <a:endParaRPr lang="en-US" sz="1200">
                        <a:latin typeface="Arial Narrow" pitchFamily="34" charset="0"/>
                        <a:cs typeface="Arial" pitchFamily="34" charset="0"/>
                      </a:endParaRPr>
                    </a:p>
                  </a:txBody>
                  <a:tcPr marL="68580" marR="68580" marT="0" marB="0" anchor="ctr">
                    <a:lnT w="28575" cap="flat" cmpd="sng" algn="ctr">
                      <a:solidFill>
                        <a:schemeClr val="bg1"/>
                      </a:solidFill>
                      <a:prstDash val="solid"/>
                      <a:round/>
                      <a:headEnd type="none" w="med" len="med"/>
                      <a:tailEnd type="none" w="med" len="med"/>
                    </a:lnT>
                    <a:solidFill>
                      <a:srgbClr val="C5D8A0"/>
                    </a:solidFill>
                  </a:tcPr>
                </a:tc>
                <a:tc>
                  <a:txBody>
                    <a:bodyPr/>
                    <a:lstStyle/>
                    <a:p>
                      <a:pPr algn="l"/>
                      <a:r>
                        <a:rPr lang="en-US" sz="1200">
                          <a:latin typeface="Arial Narrow" pitchFamily="34" charset="0"/>
                          <a:cs typeface="Arial" pitchFamily="34" charset="0"/>
                        </a:rPr>
                        <a:t>Merancang </a:t>
                      </a:r>
                    </a:p>
                  </a:txBody>
                  <a:tcPr marL="68580" marR="68580" marT="0" marB="0" anchor="ctr">
                    <a:lnR w="12700" cap="flat" cmpd="sng" algn="ctr">
                      <a:solidFill>
                        <a:srgbClr val="FF0000"/>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5D8A0"/>
                    </a:solidFill>
                  </a:tcPr>
                </a:tc>
                <a:tc>
                  <a:txBody>
                    <a:bodyPr/>
                    <a:lstStyle/>
                    <a:p>
                      <a:r>
                        <a:rPr lang="en-US" sz="1200">
                          <a:latin typeface="Arial Narrow" pitchFamily="34" charset="0"/>
                          <a:cs typeface="Arial" pitchFamily="34" charset="0"/>
                        </a:rPr>
                        <a:t>Mampu merancang arsitektur dengan</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C5D8A0">
                        <a:alpha val="80000"/>
                      </a:srgbClr>
                    </a:solidFill>
                  </a:tcPr>
                </a:tc>
                <a:extLst>
                  <a:ext uri="{0D108BD9-81ED-4DB2-BD59-A6C34878D82A}">
                    <a16:rowId xmlns:a16="http://schemas.microsoft.com/office/drawing/2014/main" val="10002"/>
                  </a:ext>
                </a:extLst>
              </a:tr>
              <a:tr h="480512">
                <a:tc vMerge="1">
                  <a:txBody>
                    <a:bodyPr/>
                    <a:lstStyle/>
                    <a:p>
                      <a:pPr algn="ctr">
                        <a:lnSpc>
                          <a:spcPct val="100000"/>
                        </a:lnSpc>
                        <a:spcAft>
                          <a:spcPts val="0"/>
                        </a:spcAft>
                        <a:tabLst>
                          <a:tab pos="2371725" algn="l"/>
                        </a:tabLst>
                      </a:pPr>
                      <a:endParaRPr lang="en-US" sz="1200" b="1">
                        <a:solidFill>
                          <a:schemeClr val="accent1">
                            <a:lumMod val="75000"/>
                          </a:schemeClr>
                        </a:solidFill>
                        <a:latin typeface="Arial" pitchFamily="34" charset="0"/>
                        <a:ea typeface="Calibri"/>
                        <a:cs typeface="Arial" pitchFamily="34" charset="0"/>
                      </a:endParaRPr>
                    </a:p>
                  </a:txBody>
                  <a:tcPr marL="68580" marR="68580" marT="0" marB="0" anchor="ctr">
                    <a:solidFill>
                      <a:srgbClr val="D8F1A1"/>
                    </a:solidFill>
                  </a:tcPr>
                </a:tc>
                <a:tc>
                  <a:txBody>
                    <a:bodyPr/>
                    <a:lstStyle/>
                    <a:p>
                      <a:pPr algn="l">
                        <a:lnSpc>
                          <a:spcPct val="1000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dengan</a:t>
                      </a:r>
                      <a:r>
                        <a:rPr lang="en-US" sz="1200" b="1">
                          <a:solidFill>
                            <a:schemeClr val="accent2">
                              <a:lumMod val="75000"/>
                            </a:schemeClr>
                          </a:solidFill>
                          <a:latin typeface="Arial" pitchFamily="34" charset="0"/>
                          <a:ea typeface="Calibri"/>
                          <a:cs typeface="Arial" pitchFamily="34" charset="0"/>
                        </a:rPr>
                        <a:t> metode …….</a:t>
                      </a:r>
                    </a:p>
                  </a:txBody>
                  <a:tcPr marL="68580" marR="68580" marT="0" marB="0" anchor="ctr">
                    <a:solidFill>
                      <a:srgbClr val="C5D8A0"/>
                    </a:solidFill>
                  </a:tcPr>
                </a:tc>
                <a:tc vMerge="1">
                  <a:txBody>
                    <a:bodyPr/>
                    <a:lstStyle/>
                    <a:p>
                      <a:pPr algn="l"/>
                      <a:endParaRPr lang="en-US" sz="1200">
                        <a:latin typeface="Arial Narrow" pitchFamily="34" charset="0"/>
                        <a:cs typeface="Arial" pitchFamily="34" charset="0"/>
                      </a:endParaRPr>
                    </a:p>
                  </a:txBody>
                  <a:tcPr marL="68580" marR="68580" marT="0" marB="0" anchor="ctr">
                    <a:solidFill>
                      <a:srgbClr val="D8F1A1"/>
                    </a:solidFill>
                  </a:tcPr>
                </a:tc>
                <a:tc>
                  <a:txBody>
                    <a:bodyPr/>
                    <a:lstStyle/>
                    <a:p>
                      <a:pPr algn="l"/>
                      <a:r>
                        <a:rPr lang="en-US" sz="1200">
                          <a:latin typeface="Arial Narrow" pitchFamily="34" charset="0"/>
                          <a:cs typeface="Arial" pitchFamily="34" charset="0"/>
                        </a:rPr>
                        <a:t>proses desain</a:t>
                      </a:r>
                      <a:r>
                        <a:rPr lang="en-US" sz="1200" baseline="0">
                          <a:latin typeface="Arial Narrow" pitchFamily="34" charset="0"/>
                          <a:cs typeface="Arial" pitchFamily="34" charset="0"/>
                        </a:rPr>
                        <a:t> tertentu, dengan CAD, obyek arsitektur fiktif</a:t>
                      </a:r>
                      <a:endParaRPr lang="en-US" sz="1200">
                        <a:latin typeface="Arial Narrow" pitchFamily="34" charset="0"/>
                        <a:cs typeface="Arial" pitchFamily="34" charset="0"/>
                      </a:endParaRPr>
                    </a:p>
                  </a:txBody>
                  <a:tcPr marL="68580" marR="68580" marT="0" marB="0" anchor="ctr">
                    <a:lnR w="12700" cap="flat" cmpd="sng" algn="ctr">
                      <a:solidFill>
                        <a:srgbClr val="FF0000"/>
                      </a:solidFill>
                      <a:prstDash val="solid"/>
                      <a:round/>
                      <a:headEnd type="none" w="med" len="med"/>
                      <a:tailEnd type="none" w="med" len="med"/>
                    </a:lnR>
                    <a:solidFill>
                      <a:srgbClr val="C5D8A0"/>
                    </a:solidFill>
                  </a:tcPr>
                </a:tc>
                <a:tc>
                  <a:txBody>
                    <a:bodyPr/>
                    <a:lstStyle/>
                    <a:p>
                      <a:r>
                        <a:rPr lang="en-US" sz="1200">
                          <a:latin typeface="Arial Narrow" pitchFamily="34" charset="0"/>
                          <a:cs typeface="Arial" pitchFamily="34" charset="0"/>
                        </a:rPr>
                        <a:t>menggunakan CAD program  melalui proses desain tertentu</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C5D8A0">
                        <a:alpha val="80000"/>
                      </a:srgbClr>
                    </a:solidFill>
                  </a:tcPr>
                </a:tc>
                <a:extLst>
                  <a:ext uri="{0D108BD9-81ED-4DB2-BD59-A6C34878D82A}">
                    <a16:rowId xmlns:a16="http://schemas.microsoft.com/office/drawing/2014/main" val="10003"/>
                  </a:ext>
                </a:extLst>
              </a:tr>
              <a:tr h="480512">
                <a:tc vMerge="1">
                  <a:txBody>
                    <a:bodyPr/>
                    <a:lstStyle/>
                    <a:p>
                      <a:endParaRPr lang="en-US"/>
                    </a:p>
                  </a:txBody>
                  <a:tcPr marL="68580" marR="68580" marT="0" marB="0" anchor="ctr">
                    <a:solidFill>
                      <a:srgbClr val="E7F6B0"/>
                    </a:solidFill>
                  </a:tcPr>
                </a:tc>
                <a:tc>
                  <a:txBody>
                    <a:bodyPr/>
                    <a:lstStyle/>
                    <a:p>
                      <a:pPr algn="l">
                        <a:lnSpc>
                          <a:spcPct val="1000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menunjukkan</a:t>
                      </a:r>
                      <a:r>
                        <a:rPr lang="en-US" sz="1200" b="1">
                          <a:solidFill>
                            <a:schemeClr val="accent2">
                              <a:lumMod val="75000"/>
                            </a:schemeClr>
                          </a:solidFill>
                          <a:latin typeface="Arial" pitchFamily="34" charset="0"/>
                          <a:ea typeface="Calibri"/>
                          <a:cs typeface="Arial" pitchFamily="34" charset="0"/>
                        </a:rPr>
                        <a:t> hasil ……….</a:t>
                      </a:r>
                    </a:p>
                  </a:txBody>
                  <a:tcPr marL="68580" marR="68580" marT="0" marB="0" anchor="ctr">
                    <a:solidFill>
                      <a:srgbClr val="C5D8A0"/>
                    </a:solidFill>
                  </a:tcPr>
                </a:tc>
                <a:tc vMerge="1">
                  <a:txBody>
                    <a:bodyPr/>
                    <a:lstStyle/>
                    <a:p>
                      <a:endParaRPr lang="en-US"/>
                    </a:p>
                  </a:txBody>
                  <a:tcPr/>
                </a:tc>
                <a:tc>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kreatif</a:t>
                      </a:r>
                    </a:p>
                  </a:txBody>
                  <a:tcPr marL="68580" marR="68580" marT="0" marB="0" anchor="ctr">
                    <a:lnR w="12700" cap="flat" cmpd="sng" algn="ctr">
                      <a:solidFill>
                        <a:srgbClr val="FF0000"/>
                      </a:solidFill>
                      <a:prstDash val="solid"/>
                      <a:round/>
                      <a:headEnd type="none" w="med" len="med"/>
                      <a:tailEnd type="none" w="med" len="med"/>
                    </a:lnR>
                    <a:solidFill>
                      <a:srgbClr val="C5D8A0"/>
                    </a:solidFill>
                  </a:tcPr>
                </a:tc>
                <a:tc>
                  <a:txBody>
                    <a:bodyPr/>
                    <a:lstStyle/>
                    <a:p>
                      <a:pPr marL="0" indent="3175"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secara kreatif, sebagai wujud kemampuan beradaptasi</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C5D8A0">
                        <a:alpha val="80000"/>
                      </a:srgbClr>
                    </a:solidFill>
                  </a:tcPr>
                </a:tc>
                <a:extLst>
                  <a:ext uri="{0D108BD9-81ED-4DB2-BD59-A6C34878D82A}">
                    <a16:rowId xmlns:a16="http://schemas.microsoft.com/office/drawing/2014/main" val="10004"/>
                  </a:ext>
                </a:extLst>
              </a:tr>
              <a:tr h="480512">
                <a:tc vMerge="1">
                  <a:txBody>
                    <a:bodyPr/>
                    <a:lstStyle/>
                    <a:p>
                      <a:pPr algn="ctr">
                        <a:lnSpc>
                          <a:spcPct val="100000"/>
                        </a:lnSpc>
                        <a:spcAft>
                          <a:spcPts val="0"/>
                        </a:spcAft>
                        <a:tabLst>
                          <a:tab pos="2371725" algn="l"/>
                        </a:tabLst>
                      </a:pPr>
                      <a:endParaRPr lang="en-US" sz="1200" b="1">
                        <a:solidFill>
                          <a:schemeClr val="accent1">
                            <a:lumMod val="75000"/>
                          </a:schemeClr>
                        </a:solidFill>
                        <a:latin typeface="Arial" pitchFamily="34" charset="0"/>
                        <a:ea typeface="Calibri"/>
                        <a:cs typeface="Arial" pitchFamily="34" charset="0"/>
                      </a:endParaRPr>
                    </a:p>
                  </a:txBody>
                  <a:tcPr marL="68580" marR="68580" marT="0" marB="0" anchor="ctr">
                    <a:solidFill>
                      <a:srgbClr val="FFFF99"/>
                    </a:solidFill>
                  </a:tcPr>
                </a:tc>
                <a:tc>
                  <a:txBody>
                    <a:bodyPr/>
                    <a:lstStyle/>
                    <a:p>
                      <a:pPr algn="l">
                        <a:lnSpc>
                          <a:spcPct val="1000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dalam</a:t>
                      </a:r>
                      <a:r>
                        <a:rPr lang="en-US" sz="1200" b="1">
                          <a:solidFill>
                            <a:schemeClr val="accent2">
                              <a:lumMod val="75000"/>
                            </a:schemeClr>
                          </a:solidFill>
                          <a:latin typeface="Arial" pitchFamily="34" charset="0"/>
                          <a:ea typeface="Calibri"/>
                          <a:cs typeface="Arial" pitchFamily="34" charset="0"/>
                        </a:rPr>
                        <a:t> </a:t>
                      </a:r>
                      <a:r>
                        <a:rPr lang="en-US" sz="1200" b="1" err="1">
                          <a:solidFill>
                            <a:schemeClr val="accent2">
                              <a:lumMod val="75000"/>
                            </a:schemeClr>
                          </a:solidFill>
                          <a:latin typeface="Arial" pitchFamily="34" charset="0"/>
                          <a:ea typeface="Calibri"/>
                          <a:cs typeface="Arial" pitchFamily="34" charset="0"/>
                        </a:rPr>
                        <a:t>kondisi</a:t>
                      </a:r>
                      <a:endParaRPr lang="en-US" sz="1200" b="1">
                        <a:solidFill>
                          <a:schemeClr val="accent2">
                            <a:lumMod val="75000"/>
                          </a:schemeClr>
                        </a:solidFill>
                        <a:latin typeface="Arial" pitchFamily="34" charset="0"/>
                        <a:ea typeface="Calibri"/>
                        <a:cs typeface="Arial" pitchFamily="34" charset="0"/>
                      </a:endParaRPr>
                    </a:p>
                  </a:txBody>
                  <a:tcPr marL="68580" marR="68580" marT="0" marB="0" anchor="ctr">
                    <a:solidFill>
                      <a:srgbClr val="C5D8A0"/>
                    </a:solidFill>
                  </a:tcPr>
                </a:tc>
                <a:tc vMerge="1">
                  <a:txBody>
                    <a:bodyPr/>
                    <a:lstStyle/>
                    <a:p>
                      <a:pPr marL="0" indent="3175" algn="l">
                        <a:lnSpc>
                          <a:spcPct val="100000"/>
                        </a:lnSpc>
                        <a:spcAft>
                          <a:spcPts val="0"/>
                        </a:spcAft>
                        <a:tabLst>
                          <a:tab pos="2371725" algn="l"/>
                        </a:tabLst>
                      </a:pPr>
                      <a:endParaRPr lang="en-US" sz="1200" b="0">
                        <a:solidFill>
                          <a:schemeClr val="tx1"/>
                        </a:solidFill>
                        <a:latin typeface="Arial Narrow" pitchFamily="34" charset="0"/>
                        <a:ea typeface="Calibri"/>
                        <a:cs typeface="Arial" pitchFamily="34" charset="0"/>
                      </a:endParaRPr>
                    </a:p>
                  </a:txBody>
                  <a:tcPr marL="68580" marR="68580" marT="0" marB="0" anchor="ctr">
                    <a:solidFill>
                      <a:srgbClr val="FFFF99"/>
                    </a:solidFill>
                  </a:tcPr>
                </a:tc>
                <a:tc>
                  <a:txBody>
                    <a:bodyPr/>
                    <a:lstStyle/>
                    <a:p>
                      <a:pPr marL="0" indent="3175"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Lingkup lingkungan terbatas</a:t>
                      </a:r>
                    </a:p>
                  </a:txBody>
                  <a:tcPr marL="68580" marR="68580" marT="0" marB="0" anchor="ctr">
                    <a:lnR w="12700" cap="flat" cmpd="sng" algn="ctr">
                      <a:solidFill>
                        <a:srgbClr val="FF0000"/>
                      </a:solidFill>
                      <a:prstDash val="solid"/>
                      <a:round/>
                      <a:headEnd type="none" w="med" len="med"/>
                      <a:tailEnd type="none" w="med" len="med"/>
                    </a:lnR>
                    <a:solidFill>
                      <a:srgbClr val="C5D8A0"/>
                    </a:solidFill>
                  </a:tcPr>
                </a:tc>
                <a:tc>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terhadap masalah lingkungan yang dihadapi.</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C5D8A0">
                        <a:alpha val="80000"/>
                      </a:srgbClr>
                    </a:solidFill>
                  </a:tcPr>
                </a:tc>
                <a:extLst>
                  <a:ext uri="{0D108BD9-81ED-4DB2-BD59-A6C34878D82A}">
                    <a16:rowId xmlns:a16="http://schemas.microsoft.com/office/drawing/2014/main" val="10005"/>
                  </a:ext>
                </a:extLst>
              </a:tr>
              <a:tr h="695426">
                <a:tc rowSpan="3">
                  <a:txBody>
                    <a:bodyPr/>
                    <a:lstStyle/>
                    <a:p>
                      <a:pPr algn="ctr">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b</a:t>
                      </a:r>
                    </a:p>
                  </a:txBody>
                  <a:tcPr marL="68580" marR="68580" marT="0" marB="0" anchor="ctr">
                    <a:solidFill>
                      <a:srgbClr val="F8F6C8"/>
                    </a:solidFill>
                  </a:tcPr>
                </a:tc>
                <a:tc rowSpan="2">
                  <a:txBody>
                    <a:bodyPr/>
                    <a:lstStyle/>
                    <a:p>
                      <a:pPr algn="l">
                        <a:lnSpc>
                          <a:spcPct val="1000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Menguasai</a:t>
                      </a:r>
                      <a:r>
                        <a:rPr lang="en-US" sz="1200" b="1">
                          <a:solidFill>
                            <a:schemeClr val="accent2">
                              <a:lumMod val="75000"/>
                            </a:schemeClr>
                          </a:solidFill>
                          <a:latin typeface="Arial" pitchFamily="34" charset="0"/>
                          <a:ea typeface="Calibri"/>
                          <a:cs typeface="Arial" pitchFamily="34" charset="0"/>
                        </a:rPr>
                        <a:t> pengetahuan</a:t>
                      </a:r>
                    </a:p>
                  </a:txBody>
                  <a:tcPr marL="68580" marR="68580" marT="0" marB="0" anchor="ctr">
                    <a:solidFill>
                      <a:srgbClr val="F8F6C8"/>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tab pos="2371725" algn="l"/>
                        </a:tabLst>
                        <a:defRPr/>
                      </a:pPr>
                      <a:r>
                        <a:rPr lang="en-US" sz="1200" i="1">
                          <a:solidFill>
                            <a:schemeClr val="tx1"/>
                          </a:solidFill>
                          <a:latin typeface="Arial Narrow" pitchFamily="34" charset="0"/>
                          <a:ea typeface="Calibri"/>
                          <a:cs typeface="Arial" pitchFamily="34" charset="0"/>
                        </a:rPr>
                        <a:t>Menguasai </a:t>
                      </a:r>
                      <a:r>
                        <a:rPr lang="en-US" sz="1200" b="0" i="1">
                          <a:solidFill>
                            <a:schemeClr val="tx1"/>
                          </a:solidFill>
                          <a:latin typeface="Arial Narrow" pitchFamily="34" charset="0"/>
                          <a:ea typeface="Calibri"/>
                          <a:cs typeface="Arial" pitchFamily="34" charset="0"/>
                        </a:rPr>
                        <a:t>konsep teoritis bidang pengetahuan tertentu</a:t>
                      </a:r>
                      <a:r>
                        <a:rPr lang="en-US" sz="1200" b="0" i="1" baseline="0">
                          <a:solidFill>
                            <a:schemeClr val="tx1"/>
                          </a:solidFill>
                          <a:latin typeface="Arial Narrow" pitchFamily="34" charset="0"/>
                          <a:ea typeface="Calibri"/>
                          <a:cs typeface="Arial" pitchFamily="34" charset="0"/>
                        </a:rPr>
                        <a:t> secara umum</a:t>
                      </a:r>
                      <a:r>
                        <a:rPr lang="en-US" sz="1200" b="0" i="1">
                          <a:solidFill>
                            <a:schemeClr val="tx1"/>
                          </a:solidFill>
                          <a:latin typeface="Arial Narrow" pitchFamily="34" charset="0"/>
                          <a:ea typeface="Calibri"/>
                          <a:cs typeface="Arial" pitchFamily="34" charset="0"/>
                        </a:rPr>
                        <a:t> dan konsep teoritis bagian khusus dalam bidang</a:t>
                      </a:r>
                      <a:r>
                        <a:rPr lang="en-US" sz="1200" b="0" i="1" baseline="0">
                          <a:solidFill>
                            <a:schemeClr val="tx1"/>
                          </a:solidFill>
                          <a:latin typeface="Arial Narrow" pitchFamily="34" charset="0"/>
                          <a:ea typeface="Calibri"/>
                          <a:cs typeface="Arial" pitchFamily="34" charset="0"/>
                        </a:rPr>
                        <a:t> pengetahuan</a:t>
                      </a:r>
                      <a:r>
                        <a:rPr lang="en-US" sz="1200" b="0" i="1">
                          <a:solidFill>
                            <a:schemeClr val="tx1"/>
                          </a:solidFill>
                          <a:latin typeface="Arial Narrow" pitchFamily="34" charset="0"/>
                          <a:ea typeface="Calibri"/>
                          <a:cs typeface="Arial" pitchFamily="34" charset="0"/>
                        </a:rPr>
                        <a:t> tersebut</a:t>
                      </a:r>
                      <a:r>
                        <a:rPr lang="en-US" sz="1200" b="0" i="1" baseline="0">
                          <a:solidFill>
                            <a:schemeClr val="tx1"/>
                          </a:solidFill>
                          <a:latin typeface="Arial Narrow" pitchFamily="34" charset="0"/>
                          <a:ea typeface="Calibri"/>
                          <a:cs typeface="Arial" pitchFamily="34" charset="0"/>
                        </a:rPr>
                        <a:t> secara mendalam</a:t>
                      </a:r>
                      <a:r>
                        <a:rPr lang="en-US" sz="1200" b="0" i="1">
                          <a:solidFill>
                            <a:schemeClr val="tx1"/>
                          </a:solidFill>
                          <a:latin typeface="Arial Narrow" pitchFamily="34" charset="0"/>
                          <a:ea typeface="Calibri"/>
                          <a:cs typeface="Arial" pitchFamily="34" charset="0"/>
                        </a:rPr>
                        <a:t>, </a:t>
                      </a:r>
                      <a:r>
                        <a:rPr lang="en-US" sz="1200" b="1" i="1">
                          <a:solidFill>
                            <a:srgbClr val="660033"/>
                          </a:solidFill>
                          <a:effectLst/>
                          <a:latin typeface="Arial Narrow" pitchFamily="34" charset="0"/>
                          <a:ea typeface="Calibri"/>
                          <a:cs typeface="Arial" pitchFamily="34" charset="0"/>
                        </a:rPr>
                        <a:t>serta mampu memformulasikan penyelesaian masalah prosedural.</a:t>
                      </a:r>
                    </a:p>
                  </a:txBody>
                  <a:tcPr marL="68580" marR="68580" marT="0" marB="0" anchor="ctr">
                    <a:solidFill>
                      <a:srgbClr val="F8F6C8"/>
                    </a:solidFill>
                  </a:tcPr>
                </a:tc>
                <a:tc>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Teori arsitektur</a:t>
                      </a:r>
                      <a:r>
                        <a:rPr lang="en-US" sz="1200" b="0" baseline="0">
                          <a:solidFill>
                            <a:schemeClr val="tx1"/>
                          </a:solidFill>
                          <a:latin typeface="Arial Narrow" pitchFamily="34" charset="0"/>
                          <a:ea typeface="Calibri"/>
                          <a:cs typeface="Arial" pitchFamily="34" charset="0"/>
                        </a:rPr>
                        <a:t> dan teori </a:t>
                      </a:r>
                      <a:r>
                        <a:rPr lang="en-US" sz="1200" b="0">
                          <a:solidFill>
                            <a:schemeClr val="tx1"/>
                          </a:solidFill>
                          <a:latin typeface="Arial Narrow" pitchFamily="34" charset="0"/>
                          <a:ea typeface="Calibri"/>
                          <a:cs typeface="Arial" pitchFamily="34" charset="0"/>
                        </a:rPr>
                        <a:t>perancangan, Prinsip dan teknik perancangan arsitektur</a:t>
                      </a:r>
                    </a:p>
                  </a:txBody>
                  <a:tcPr marL="68580" marR="68580" marT="0" marB="0" anchor="ctr">
                    <a:lnR w="12700" cap="flat" cmpd="sng" algn="ctr">
                      <a:solidFill>
                        <a:srgbClr val="FF0000"/>
                      </a:solidFill>
                      <a:prstDash val="solid"/>
                      <a:round/>
                      <a:headEnd type="none" w="med" len="med"/>
                      <a:tailEnd type="none" w="med" len="med"/>
                    </a:lnR>
                    <a:solidFill>
                      <a:srgbClr val="F8F6C8"/>
                    </a:solidFill>
                  </a:tcPr>
                </a:tc>
                <a:tc>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Menguasai teori</a:t>
                      </a:r>
                      <a:r>
                        <a:rPr lang="en-US" sz="1200" b="0" baseline="0">
                          <a:solidFill>
                            <a:schemeClr val="tx1"/>
                          </a:solidFill>
                          <a:latin typeface="Arial Narrow" pitchFamily="34" charset="0"/>
                          <a:ea typeface="Calibri"/>
                          <a:cs typeface="Arial" pitchFamily="34" charset="0"/>
                        </a:rPr>
                        <a:t> arsitektur khususnya </a:t>
                      </a:r>
                      <a:r>
                        <a:rPr lang="en-US" sz="1200" b="0">
                          <a:solidFill>
                            <a:schemeClr val="tx1"/>
                          </a:solidFill>
                          <a:latin typeface="Arial Narrow" pitchFamily="34" charset="0"/>
                          <a:ea typeface="Calibri"/>
                          <a:cs typeface="Arial" pitchFamily="34" charset="0"/>
                        </a:rPr>
                        <a:t>prinsip dan teknik perancangan arsitektur, sehingga</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F8F6C8">
                        <a:alpha val="80000"/>
                      </a:srgbClr>
                    </a:solidFill>
                  </a:tcPr>
                </a:tc>
                <a:extLst>
                  <a:ext uri="{0D108BD9-81ED-4DB2-BD59-A6C34878D82A}">
                    <a16:rowId xmlns:a16="http://schemas.microsoft.com/office/drawing/2014/main" val="10006"/>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Merancang</a:t>
                      </a:r>
                      <a:r>
                        <a:rPr lang="en-US" sz="1200" b="0" baseline="0">
                          <a:solidFill>
                            <a:schemeClr val="tx1"/>
                          </a:solidFill>
                          <a:latin typeface="Arial Narrow" pitchFamily="34" charset="0"/>
                          <a:ea typeface="Calibri"/>
                          <a:cs typeface="Arial" pitchFamily="34" charset="0"/>
                        </a:rPr>
                        <a:t> dan </a:t>
                      </a:r>
                      <a:r>
                        <a:rPr lang="en-US" sz="1200" b="0">
                          <a:solidFill>
                            <a:schemeClr val="tx1"/>
                          </a:solidFill>
                          <a:latin typeface="Arial Narrow" pitchFamily="34" charset="0"/>
                          <a:ea typeface="Calibri"/>
                          <a:cs typeface="Arial" pitchFamily="34" charset="0"/>
                        </a:rPr>
                        <a:t>mengkomunikasikan rancangan lewat  bahasa arsitektural </a:t>
                      </a:r>
                      <a:r>
                        <a:rPr lang="en-US" sz="1200" b="0" baseline="0">
                          <a:solidFill>
                            <a:schemeClr val="tx1"/>
                          </a:solidFill>
                          <a:latin typeface="Arial Narrow" pitchFamily="34" charset="0"/>
                          <a:ea typeface="Calibri"/>
                          <a:cs typeface="Arial" pitchFamily="34" charset="0"/>
                        </a:rPr>
                        <a:t> dalam tema tertentu, dan mengembangkan pengetahuan  arsitektur</a:t>
                      </a:r>
                      <a:endParaRPr lang="en-US" sz="1200" b="0">
                        <a:solidFill>
                          <a:schemeClr val="tx1"/>
                        </a:solidFill>
                        <a:latin typeface="Arial Narrow" pitchFamily="34" charset="0"/>
                        <a:ea typeface="Calibri"/>
                        <a:cs typeface="Arial" pitchFamily="34" charset="0"/>
                      </a:endParaRPr>
                    </a:p>
                  </a:txBody>
                  <a:tcPr marL="68580" marR="68580" marT="0" marB="0" anchor="ctr">
                    <a:lnR w="12700" cap="flat" cmpd="sng" algn="ctr">
                      <a:solidFill>
                        <a:srgbClr val="FF0000"/>
                      </a:solidFill>
                      <a:prstDash val="solid"/>
                      <a:round/>
                      <a:headEnd type="none" w="med" len="med"/>
                      <a:tailEnd type="none" w="med" len="med"/>
                    </a:lnR>
                    <a:solidFill>
                      <a:srgbClr val="F8F6C8"/>
                    </a:solidFill>
                  </a:tcPr>
                </a:tc>
                <a:tc rowSpan="2">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mampu </a:t>
                      </a:r>
                      <a:r>
                        <a:rPr lang="en-US" sz="1200" b="0" baseline="0">
                          <a:solidFill>
                            <a:schemeClr val="tx1"/>
                          </a:solidFill>
                          <a:latin typeface="Arial Narrow" pitchFamily="34" charset="0"/>
                          <a:ea typeface="Calibri"/>
                          <a:cs typeface="Arial" pitchFamily="34" charset="0"/>
                        </a:rPr>
                        <a:t>menghasilkan rancangan dalam tema tertentu dan mengkomunikasikan secara  komunikatif arsitektural, serta mampu mengembangkan pengetahuan arsitektur.</a:t>
                      </a:r>
                      <a:endParaRPr lang="en-US" sz="1200" b="0">
                        <a:solidFill>
                          <a:schemeClr val="tx1"/>
                        </a:solidFill>
                        <a:latin typeface="Arial Narrow" pitchFamily="34" charset="0"/>
                        <a:ea typeface="Calibri"/>
                        <a:cs typeface="Arial" pitchFamily="34" charset="0"/>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F8F6C8">
                        <a:alpha val="80000"/>
                      </a:srgbClr>
                    </a:solidFill>
                  </a:tcPr>
                </a:tc>
                <a:extLst>
                  <a:ext uri="{0D108BD9-81ED-4DB2-BD59-A6C34878D82A}">
                    <a16:rowId xmlns:a16="http://schemas.microsoft.com/office/drawing/2014/main" val="10007"/>
                  </a:ext>
                </a:extLst>
              </a:tr>
              <a:tr h="965200">
                <a:tc vMerge="1">
                  <a:txBody>
                    <a:bodyPr/>
                    <a:lstStyle/>
                    <a:p>
                      <a:endParaRPr lang="en-US"/>
                    </a:p>
                  </a:txBody>
                  <a:tcPr marL="68580" marR="68580" marT="0" marB="0" anchor="ctr">
                    <a:solidFill>
                      <a:srgbClr val="F8F6C8"/>
                    </a:solidFill>
                  </a:tcPr>
                </a:tc>
                <a:tc>
                  <a:txBody>
                    <a:bodyPr/>
                    <a:lstStyle/>
                    <a:p>
                      <a:pPr algn="l">
                        <a:lnSpc>
                          <a:spcPts val="12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untuk</a:t>
                      </a:r>
                      <a:r>
                        <a:rPr lang="en-US" sz="1200" b="1">
                          <a:solidFill>
                            <a:schemeClr val="accent2">
                              <a:lumMod val="75000"/>
                            </a:schemeClr>
                          </a:solidFill>
                          <a:latin typeface="Arial" pitchFamily="34" charset="0"/>
                          <a:ea typeface="Calibri"/>
                          <a:cs typeface="Arial" pitchFamily="34" charset="0"/>
                        </a:rPr>
                        <a:t> dapat </a:t>
                      </a:r>
                      <a:r>
                        <a:rPr lang="en-US" sz="1200" b="1" err="1">
                          <a:solidFill>
                            <a:schemeClr val="accent2">
                              <a:lumMod val="75000"/>
                            </a:schemeClr>
                          </a:solidFill>
                          <a:latin typeface="Arial" pitchFamily="34" charset="0"/>
                          <a:ea typeface="Calibri"/>
                          <a:cs typeface="Arial" pitchFamily="34" charset="0"/>
                        </a:rPr>
                        <a:t>melakukan</a:t>
                      </a:r>
                      <a:endParaRPr lang="en-US" sz="1200" b="1">
                        <a:solidFill>
                          <a:schemeClr val="accent2">
                            <a:lumMod val="75000"/>
                          </a:schemeClr>
                        </a:solidFill>
                        <a:latin typeface="Arial" pitchFamily="34" charset="0"/>
                        <a:ea typeface="Calibri"/>
                        <a:cs typeface="Arial" pitchFamily="34" charset="0"/>
                      </a:endParaRPr>
                    </a:p>
                  </a:txBody>
                  <a:tcPr marL="68580" marR="68580" marT="0" marB="0" anchor="ctr">
                    <a:solidFill>
                      <a:srgbClr val="F8F6C8"/>
                    </a:solidFill>
                  </a:tcPr>
                </a:tc>
                <a:tc vMerge="1">
                  <a:txBody>
                    <a:bodyPr/>
                    <a:lstStyle/>
                    <a:p>
                      <a:endParaRPr lang="en-US"/>
                    </a:p>
                  </a:txBody>
                  <a:tcPr/>
                </a:tc>
                <a:tc vMerge="1">
                  <a:txBody>
                    <a:bodyPr/>
                    <a:lstStyle/>
                    <a:p>
                      <a:pPr marL="0" indent="0" algn="l">
                        <a:lnSpc>
                          <a:spcPct val="100000"/>
                        </a:lnSpc>
                        <a:spcAft>
                          <a:spcPts val="0"/>
                        </a:spcAft>
                        <a:tabLst>
                          <a:tab pos="2371725" algn="l"/>
                        </a:tabLst>
                      </a:pPr>
                      <a:endParaRPr lang="en-US" sz="1200" b="0">
                        <a:solidFill>
                          <a:schemeClr val="tx1"/>
                        </a:solidFill>
                        <a:latin typeface="Arial Narrow" pitchFamily="34" charset="0"/>
                        <a:ea typeface="Calibri"/>
                        <a:cs typeface="Arial" pitchFamily="34" charset="0"/>
                      </a:endParaRPr>
                    </a:p>
                  </a:txBody>
                  <a:tcPr marL="68580" marR="68580" marT="0" marB="0" anchor="ctr">
                    <a:solidFill>
                      <a:srgbClr val="FF9953">
                        <a:alpha val="69804"/>
                      </a:srgbClr>
                    </a:solidFill>
                  </a:tcPr>
                </a:tc>
                <a:tc vMerge="1">
                  <a:txBody>
                    <a:bodyPr/>
                    <a:lstStyle/>
                    <a:p>
                      <a:pPr marL="0" indent="0" algn="l">
                        <a:lnSpc>
                          <a:spcPct val="100000"/>
                        </a:lnSpc>
                        <a:spcAft>
                          <a:spcPts val="0"/>
                        </a:spcAft>
                        <a:tabLst>
                          <a:tab pos="2371725" algn="l"/>
                        </a:tabLst>
                      </a:pPr>
                      <a:endParaRPr lang="en-US" sz="1200" b="0">
                        <a:solidFill>
                          <a:schemeClr val="tx1"/>
                        </a:solidFill>
                        <a:latin typeface="Arial Narrow" pitchFamily="34" charset="0"/>
                        <a:ea typeface="Calibri"/>
                        <a:cs typeface="Arial" pitchFamily="34" charset="0"/>
                      </a:endParaRPr>
                    </a:p>
                  </a:txBody>
                  <a:tcPr marL="68580" marR="68580" marT="0" marB="0" anchor="ctr">
                    <a:solidFill>
                      <a:srgbClr val="FF9953">
                        <a:alpha val="69804"/>
                      </a:srgbClr>
                    </a:solidFill>
                  </a:tcPr>
                </a:tc>
                <a:extLst>
                  <a:ext uri="{0D108BD9-81ED-4DB2-BD59-A6C34878D82A}">
                    <a16:rowId xmlns:a16="http://schemas.microsoft.com/office/drawing/2014/main" val="10008"/>
                  </a:ext>
                </a:extLst>
              </a:tr>
              <a:tr h="1013193">
                <a:tc rowSpan="3">
                  <a:txBody>
                    <a:bodyPr/>
                    <a:lstStyle/>
                    <a:p>
                      <a:pPr algn="ctr">
                        <a:lnSpc>
                          <a:spcPts val="12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c</a:t>
                      </a:r>
                    </a:p>
                  </a:txBody>
                  <a:tcPr marL="68580" marR="68580" marT="0" marB="0" anchor="ctr">
                    <a:solidFill>
                      <a:srgbClr val="CBADD7">
                        <a:alpha val="69804"/>
                      </a:srgbClr>
                    </a:solidFill>
                  </a:tcPr>
                </a:tc>
                <a:tc rowSpan="2">
                  <a:txBody>
                    <a:bodyPr/>
                    <a:lstStyle/>
                    <a:p>
                      <a:pPr algn="l">
                        <a:lnSpc>
                          <a:spcPts val="12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Mampu</a:t>
                      </a:r>
                      <a:r>
                        <a:rPr lang="en-US" sz="1200" b="1">
                          <a:solidFill>
                            <a:schemeClr val="accent2">
                              <a:lumMod val="75000"/>
                            </a:schemeClr>
                          </a:solidFill>
                          <a:latin typeface="Arial" pitchFamily="34" charset="0"/>
                          <a:ea typeface="Calibri"/>
                          <a:cs typeface="Arial" pitchFamily="34" charset="0"/>
                        </a:rPr>
                        <a:t> </a:t>
                      </a:r>
                      <a:r>
                        <a:rPr lang="en-US" sz="1200" b="1" err="1">
                          <a:solidFill>
                            <a:schemeClr val="accent2">
                              <a:lumMod val="75000"/>
                            </a:schemeClr>
                          </a:solidFill>
                          <a:latin typeface="Arial" pitchFamily="34" charset="0"/>
                          <a:ea typeface="Calibri"/>
                          <a:cs typeface="Arial" pitchFamily="34" charset="0"/>
                        </a:rPr>
                        <a:t>mengelola</a:t>
                      </a:r>
                      <a:endParaRPr lang="en-US" sz="1200" b="1">
                        <a:solidFill>
                          <a:schemeClr val="accent2">
                            <a:lumMod val="75000"/>
                          </a:schemeClr>
                        </a:solidFill>
                        <a:latin typeface="Arial" pitchFamily="34" charset="0"/>
                        <a:ea typeface="Calibri"/>
                        <a:cs typeface="Arial"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CBADD7">
                        <a:alpha val="69804"/>
                      </a:srgbClr>
                    </a:solidFill>
                  </a:tcPr>
                </a:tc>
                <a:tc rowSpan="3">
                  <a:txBody>
                    <a:bodyPr/>
                    <a:lstStyle/>
                    <a:p>
                      <a:pPr marL="0" marR="0" indent="0" algn="l" defTabSz="914400" rtl="0" eaLnBrk="1" fontAlgn="auto" latinLnBrk="0" hangingPunct="1">
                        <a:lnSpc>
                          <a:spcPct val="100000"/>
                        </a:lnSpc>
                        <a:spcBef>
                          <a:spcPts val="0"/>
                        </a:spcBef>
                        <a:spcAft>
                          <a:spcPts val="0"/>
                        </a:spcAft>
                        <a:buClrTx/>
                        <a:buSzTx/>
                        <a:buFontTx/>
                        <a:buNone/>
                        <a:tabLst>
                          <a:tab pos="2371725" algn="l"/>
                        </a:tabLst>
                        <a:defRPr/>
                      </a:pPr>
                      <a:r>
                        <a:rPr lang="en-US" sz="1200" b="0" i="1">
                          <a:solidFill>
                            <a:srgbClr val="000000"/>
                          </a:solidFill>
                          <a:latin typeface="Arial Narrow" pitchFamily="34" charset="0"/>
                          <a:ea typeface="Calibri"/>
                          <a:cs typeface="Arial" pitchFamily="34" charset="0"/>
                        </a:rPr>
                        <a:t>Mampu mengambil keputusan strategis berdasarkan analisis informasi dan data, dan memberikan petunjuk dalam memilih berbagai alternatif solusi.</a:t>
                      </a:r>
                      <a:endParaRPr lang="en-US" sz="1200" b="0" i="1">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solidFill>
                      <a:srgbClr val="CBADD7">
                        <a:alpha val="69804"/>
                      </a:srgbClr>
                    </a:solidFill>
                  </a:tcPr>
                </a:tc>
                <a:tc>
                  <a:txBody>
                    <a:bodyPr/>
                    <a:lstStyle/>
                    <a:p>
                      <a:pPr marL="0" indent="0" algn="l">
                        <a:lnSpc>
                          <a:spcPct val="100000"/>
                        </a:lnSpc>
                        <a:spcAft>
                          <a:spcPts val="0"/>
                        </a:spcAft>
                        <a:tabLst>
                          <a:tab pos="2371725" algn="l"/>
                        </a:tabLst>
                      </a:pPr>
                      <a:r>
                        <a:rPr lang="en-US" sz="1200" b="0" dirty="0" err="1">
                          <a:solidFill>
                            <a:schemeClr val="tx1"/>
                          </a:solidFill>
                          <a:latin typeface="Arial Narrow" pitchFamily="34" charset="0"/>
                          <a:ea typeface="Calibri"/>
                          <a:cs typeface="Arial" pitchFamily="34" charset="0"/>
                        </a:rPr>
                        <a:t>mempertanggung</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jawabkan</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secara</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akademik</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dan</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mandiri</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serta</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dapat</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bekerja</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dalam</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kelompok</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kecil</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bidang</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perancangan</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dengan</a:t>
                      </a:r>
                      <a:r>
                        <a:rPr lang="en-US" sz="1200" b="0" dirty="0">
                          <a:solidFill>
                            <a:schemeClr val="tx1"/>
                          </a:solidFill>
                          <a:latin typeface="Arial Narrow" pitchFamily="34" charset="0"/>
                          <a:ea typeface="Calibri"/>
                          <a:cs typeface="Arial" pitchFamily="34" charset="0"/>
                        </a:rPr>
                        <a:t> </a:t>
                      </a:r>
                      <a:r>
                        <a:rPr lang="en-US" sz="1200" b="0" dirty="0" err="1">
                          <a:solidFill>
                            <a:schemeClr val="tx1"/>
                          </a:solidFill>
                          <a:latin typeface="Arial Narrow" pitchFamily="34" charset="0"/>
                          <a:ea typeface="Calibri"/>
                          <a:cs typeface="Arial" pitchFamily="34" charset="0"/>
                        </a:rPr>
                        <a:t>bimbingan</a:t>
                      </a:r>
                      <a:endParaRPr lang="en-US" sz="1200" b="0" dirty="0">
                        <a:solidFill>
                          <a:schemeClr val="tx1"/>
                        </a:solidFill>
                        <a:latin typeface="Arial Narrow" pitchFamily="34" charset="0"/>
                        <a:ea typeface="Calibri"/>
                        <a:cs typeface="Arial" pitchFamily="34" charset="0"/>
                      </a:endParaRPr>
                    </a:p>
                  </a:txBody>
                  <a:tcPr marL="68580" marR="68580" marT="0" marB="0" anchor="ctr">
                    <a:lnR w="12700" cap="flat" cmpd="sng" algn="ctr">
                      <a:solidFill>
                        <a:srgbClr val="FF0000"/>
                      </a:solidFill>
                      <a:prstDash val="solid"/>
                      <a:round/>
                      <a:headEnd type="none" w="med" len="med"/>
                      <a:tailEnd type="none" w="med" len="med"/>
                    </a:lnR>
                    <a:solidFill>
                      <a:srgbClr val="CBADD7">
                        <a:alpha val="69804"/>
                      </a:srgbClr>
                    </a:solidFill>
                  </a:tcPr>
                </a:tc>
                <a:tc>
                  <a:txBody>
                    <a:bodyPr/>
                    <a:lstStyle/>
                    <a:p>
                      <a:pPr marL="0" indent="0" algn="l">
                        <a:lnSpc>
                          <a:spcPct val="100000"/>
                        </a:lnSpc>
                        <a:spcAft>
                          <a:spcPts val="0"/>
                        </a:spcAft>
                        <a:tabLst>
                          <a:tab pos="2371725" algn="l"/>
                        </a:tabLst>
                      </a:pPr>
                      <a:r>
                        <a:rPr lang="en-US" sz="1200" b="0">
                          <a:solidFill>
                            <a:schemeClr val="tx1"/>
                          </a:solidFill>
                          <a:latin typeface="Arial Narrow" pitchFamily="34" charset="0"/>
                          <a:ea typeface="Calibri"/>
                          <a:cs typeface="Arial" pitchFamily="34" charset="0"/>
                        </a:rPr>
                        <a:t>Mampu mengambil keputusan desain  secara akademik  dan mandiri dalam memimpin kelompok kerja terbatas.</a:t>
                      </a: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solidFill>
                      <a:srgbClr val="CBADD7">
                        <a:alpha val="60000"/>
                      </a:srgbClr>
                    </a:solidFill>
                  </a:tcPr>
                </a:tc>
                <a:extLst>
                  <a:ext uri="{0D108BD9-81ED-4DB2-BD59-A6C34878D82A}">
                    <a16:rowId xmlns:a16="http://schemas.microsoft.com/office/drawing/2014/main" val="10009"/>
                  </a:ext>
                </a:extLst>
              </a:tr>
              <a:tr h="0">
                <a:tc vMerge="1">
                  <a:txBody>
                    <a:bodyPr/>
                    <a:lstStyle/>
                    <a:p>
                      <a:endParaRPr lang="en-US"/>
                    </a:p>
                  </a:txBody>
                  <a:tcPr/>
                </a:tc>
                <a:tc vMerge="1">
                  <a:txBody>
                    <a:bodyPr/>
                    <a:lstStyle/>
                    <a:p>
                      <a:endParaRPr lang="en-US"/>
                    </a:p>
                  </a:txBody>
                  <a:tcPr/>
                </a:tc>
                <a:tc vMerge="1">
                  <a:txBody>
                    <a:bodyPr/>
                    <a:lstStyle/>
                    <a:p>
                      <a:endParaRPr 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tab pos="2371725" algn="l"/>
                        </a:tabLst>
                        <a:defRPr/>
                      </a:pPr>
                      <a:r>
                        <a:rPr lang="en-US" sz="1200" b="0">
                          <a:solidFill>
                            <a:schemeClr val="tx1"/>
                          </a:solidFill>
                          <a:latin typeface="Arial Narrow" pitchFamily="34" charset="0"/>
                          <a:ea typeface="Calibri"/>
                          <a:cs typeface="Arial" pitchFamily="34" charset="0"/>
                        </a:rPr>
                        <a:t>Komunikatif, estetis,</a:t>
                      </a:r>
                      <a:r>
                        <a:rPr lang="en-US" sz="1200" b="0" baseline="0">
                          <a:solidFill>
                            <a:schemeClr val="tx1"/>
                          </a:solidFill>
                          <a:latin typeface="Arial Narrow" pitchFamily="34" charset="0"/>
                          <a:ea typeface="Calibri"/>
                          <a:cs typeface="Arial" pitchFamily="34" charset="0"/>
                        </a:rPr>
                        <a:t> etis, apresiatif, partisipatif</a:t>
                      </a:r>
                      <a:endParaRPr lang="en-US" sz="1200" b="0">
                        <a:solidFill>
                          <a:schemeClr val="tx1"/>
                        </a:solidFill>
                        <a:latin typeface="Arial Narrow" pitchFamily="34" charset="0"/>
                        <a:ea typeface="Calibri"/>
                        <a:cs typeface="Arial" pitchFamily="34" charset="0"/>
                      </a:endParaRPr>
                    </a:p>
                  </a:txBody>
                  <a:tcPr marL="68580" marR="68580" marT="0" marB="0" anchor="ctr">
                    <a:lnR w="12700" cap="flat" cmpd="sng" algn="ctr">
                      <a:solidFill>
                        <a:srgbClr val="FF0000"/>
                      </a:solidFill>
                      <a:prstDash val="solid"/>
                      <a:round/>
                      <a:headEnd type="none" w="med" len="med"/>
                      <a:tailEnd type="none" w="med" len="med"/>
                    </a:lnR>
                    <a:solidFill>
                      <a:srgbClr val="CBADD7">
                        <a:alpha val="69804"/>
                      </a:srgbClr>
                    </a:solidFill>
                  </a:tcPr>
                </a:tc>
                <a:tc rowSpan="2">
                  <a:txBody>
                    <a:bodyPr/>
                    <a:lstStyle/>
                    <a:p>
                      <a:pPr marL="0" marR="0" indent="3175" algn="l" defTabSz="914400" rtl="0" eaLnBrk="1" fontAlgn="auto" latinLnBrk="0" hangingPunct="1">
                        <a:lnSpc>
                          <a:spcPct val="100000"/>
                        </a:lnSpc>
                        <a:spcBef>
                          <a:spcPts val="0"/>
                        </a:spcBef>
                        <a:spcAft>
                          <a:spcPts val="0"/>
                        </a:spcAft>
                        <a:buClrTx/>
                        <a:buSzTx/>
                        <a:buFontTx/>
                        <a:buNone/>
                        <a:tabLst>
                          <a:tab pos="2371725" algn="l"/>
                        </a:tabLst>
                        <a:defRPr/>
                      </a:pPr>
                      <a:r>
                        <a:rPr lang="en-US" sz="1200" b="0">
                          <a:solidFill>
                            <a:schemeClr val="tx1"/>
                          </a:solidFill>
                          <a:latin typeface="Arial Narrow" pitchFamily="34" charset="0"/>
                          <a:ea typeface="Calibri"/>
                          <a:cs typeface="Arial" pitchFamily="34" charset="0"/>
                        </a:rPr>
                        <a:t>Memiliki sikap etis, estetis, apresiatif dan partisipatif</a:t>
                      </a:r>
                      <a:r>
                        <a:rPr lang="en-US" sz="1200" b="0" baseline="0">
                          <a:solidFill>
                            <a:schemeClr val="tx1"/>
                          </a:solidFill>
                          <a:latin typeface="Arial Narrow" pitchFamily="34" charset="0"/>
                          <a:ea typeface="Calibri"/>
                          <a:cs typeface="Arial" pitchFamily="34" charset="0"/>
                        </a:rPr>
                        <a:t> dalam merancang.</a:t>
                      </a:r>
                      <a:endParaRPr lang="en-US" sz="1200" b="0">
                        <a:solidFill>
                          <a:schemeClr val="tx1"/>
                        </a:solidFill>
                        <a:latin typeface="Arial Narrow" pitchFamily="34" charset="0"/>
                        <a:ea typeface="Calibri"/>
                        <a:cs typeface="Arial" pitchFamily="34" charset="0"/>
                      </a:endParaRPr>
                    </a:p>
                  </a:txBody>
                  <a:tcPr marL="68580" marR="68580" marT="0" marB="0" anchor="ct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B w="12700" cap="flat" cmpd="sng" algn="ctr">
                      <a:solidFill>
                        <a:srgbClr val="FF0000"/>
                      </a:solidFill>
                      <a:prstDash val="solid"/>
                      <a:round/>
                      <a:headEnd type="none" w="med" len="med"/>
                      <a:tailEnd type="none" w="med" len="med"/>
                    </a:lnB>
                    <a:solidFill>
                      <a:srgbClr val="CBADD7">
                        <a:alpha val="60000"/>
                      </a:srgbClr>
                    </a:solidFill>
                  </a:tcPr>
                </a:tc>
                <a:extLst>
                  <a:ext uri="{0D108BD9-81ED-4DB2-BD59-A6C34878D82A}">
                    <a16:rowId xmlns:a16="http://schemas.microsoft.com/office/drawing/2014/main" val="10010"/>
                  </a:ext>
                </a:extLst>
              </a:tr>
              <a:tr h="540950">
                <a:tc vMerge="1">
                  <a:txBody>
                    <a:bodyPr/>
                    <a:lstStyle/>
                    <a:p>
                      <a:pPr algn="ctr">
                        <a:lnSpc>
                          <a:spcPts val="1200"/>
                        </a:lnSpc>
                        <a:spcAft>
                          <a:spcPts val="0"/>
                        </a:spcAft>
                        <a:tabLst>
                          <a:tab pos="2371725" algn="l"/>
                        </a:tabLst>
                      </a:pPr>
                      <a:endParaRPr lang="en-US" sz="1200" b="1">
                        <a:solidFill>
                          <a:schemeClr val="accent1">
                            <a:lumMod val="75000"/>
                          </a:schemeClr>
                        </a:solidFill>
                        <a:latin typeface="Arial" pitchFamily="34" charset="0"/>
                        <a:ea typeface="Calibri"/>
                        <a:cs typeface="Arial" pitchFamily="34" charset="0"/>
                      </a:endParaRPr>
                    </a:p>
                  </a:txBody>
                  <a:tcPr marL="68580" marR="68580" marT="0" marB="0" anchor="ctr">
                    <a:solidFill>
                      <a:srgbClr val="AE78D6">
                        <a:alpha val="69804"/>
                      </a:srgbClr>
                    </a:solidFill>
                  </a:tcPr>
                </a:tc>
                <a:tc>
                  <a:txBody>
                    <a:bodyPr/>
                    <a:lstStyle/>
                    <a:p>
                      <a:pPr algn="l">
                        <a:lnSpc>
                          <a:spcPts val="1200"/>
                        </a:lnSpc>
                        <a:spcAft>
                          <a:spcPts val="0"/>
                        </a:spcAft>
                        <a:tabLst>
                          <a:tab pos="2371725" algn="l"/>
                        </a:tabLst>
                      </a:pPr>
                      <a:r>
                        <a:rPr lang="en-US" sz="1200" b="1" err="1">
                          <a:solidFill>
                            <a:schemeClr val="accent2">
                              <a:lumMod val="75000"/>
                            </a:schemeClr>
                          </a:solidFill>
                          <a:latin typeface="Arial" pitchFamily="34" charset="0"/>
                          <a:ea typeface="Calibri"/>
                          <a:cs typeface="Arial" pitchFamily="34" charset="0"/>
                        </a:rPr>
                        <a:t>dan</a:t>
                      </a:r>
                      <a:r>
                        <a:rPr lang="en-US" sz="1200" b="1">
                          <a:solidFill>
                            <a:schemeClr val="accent2">
                              <a:lumMod val="75000"/>
                            </a:schemeClr>
                          </a:solidFill>
                          <a:latin typeface="Arial" pitchFamily="34" charset="0"/>
                          <a:ea typeface="Calibri"/>
                          <a:cs typeface="Arial" pitchFamily="34" charset="0"/>
                        </a:rPr>
                        <a:t> </a:t>
                      </a:r>
                      <a:r>
                        <a:rPr lang="en-US" sz="1200" b="1" err="1">
                          <a:solidFill>
                            <a:schemeClr val="accent2">
                              <a:lumMod val="75000"/>
                            </a:schemeClr>
                          </a:solidFill>
                          <a:latin typeface="Arial" pitchFamily="34" charset="0"/>
                          <a:ea typeface="Calibri"/>
                          <a:cs typeface="Arial" pitchFamily="34" charset="0"/>
                        </a:rPr>
                        <a:t>memiliki</a:t>
                      </a:r>
                      <a:r>
                        <a:rPr lang="en-US" sz="1200" b="1">
                          <a:solidFill>
                            <a:schemeClr val="accent2">
                              <a:lumMod val="75000"/>
                            </a:schemeClr>
                          </a:solidFill>
                          <a:latin typeface="Arial" pitchFamily="34" charset="0"/>
                          <a:ea typeface="Calibri"/>
                          <a:cs typeface="Arial" pitchFamily="34" charset="0"/>
                        </a:rPr>
                        <a:t> </a:t>
                      </a:r>
                      <a:r>
                        <a:rPr lang="en-US" sz="1200" b="1" err="1">
                          <a:solidFill>
                            <a:schemeClr val="accent2">
                              <a:lumMod val="75000"/>
                            </a:schemeClr>
                          </a:solidFill>
                          <a:latin typeface="Arial" pitchFamily="34" charset="0"/>
                          <a:ea typeface="Calibri"/>
                          <a:cs typeface="Arial" pitchFamily="34" charset="0"/>
                        </a:rPr>
                        <a:t>sikap</a:t>
                      </a:r>
                      <a:endParaRPr lang="en-US" sz="1200" b="1">
                        <a:solidFill>
                          <a:schemeClr val="accent2">
                            <a:lumMod val="75000"/>
                          </a:schemeClr>
                        </a:solidFill>
                        <a:latin typeface="Arial" pitchFamily="34" charset="0"/>
                        <a:ea typeface="Calibri"/>
                        <a:cs typeface="Arial"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CBADD7">
                        <a:alpha val="69804"/>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2371725" algn="l"/>
                        </a:tabLst>
                        <a:defRPr/>
                      </a:pPr>
                      <a:endParaRPr lang="en-US" sz="1200" b="0">
                        <a:solidFill>
                          <a:schemeClr val="tx1"/>
                        </a:solidFill>
                        <a:latin typeface="Arial Narrow" pitchFamily="34" charset="0"/>
                        <a:ea typeface="Calibri"/>
                        <a:cs typeface="Arial" pitchFamily="34" charset="0"/>
                      </a:endParaRPr>
                    </a:p>
                  </a:txBody>
                  <a:tcPr marL="68580" marR="68580" marT="0" marB="0" anchor="ctr">
                    <a:solidFill>
                      <a:srgbClr val="954ECA">
                        <a:alpha val="69804"/>
                      </a:srgb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tab pos="2371725" algn="l"/>
                        </a:tabLst>
                        <a:defRPr/>
                      </a:pPr>
                      <a:endParaRPr lang="en-US" sz="1200" b="0">
                        <a:solidFill>
                          <a:schemeClr val="tx1"/>
                        </a:solidFill>
                        <a:latin typeface="Arial Narrow" pitchFamily="34" charset="0"/>
                        <a:ea typeface="Calibri"/>
                        <a:cs typeface="Arial" pitchFamily="34" charset="0"/>
                      </a:endParaRPr>
                    </a:p>
                  </a:txBody>
                  <a:tcPr marL="68580" marR="68580" marT="0" marB="0" anchor="ctr"/>
                </a:tc>
                <a:tc vMerge="1">
                  <a:txBody>
                    <a:bodyPr/>
                    <a:lstStyle/>
                    <a:p>
                      <a:pPr marL="0" marR="0" indent="3175" algn="l" defTabSz="914400" rtl="0" eaLnBrk="1" fontAlgn="auto" latinLnBrk="0" hangingPunct="1">
                        <a:lnSpc>
                          <a:spcPct val="100000"/>
                        </a:lnSpc>
                        <a:spcBef>
                          <a:spcPts val="0"/>
                        </a:spcBef>
                        <a:spcAft>
                          <a:spcPts val="0"/>
                        </a:spcAft>
                        <a:buClrTx/>
                        <a:buSzTx/>
                        <a:buFontTx/>
                        <a:buNone/>
                        <a:tabLst>
                          <a:tab pos="2371725" algn="l"/>
                        </a:tabLst>
                        <a:defRPr/>
                      </a:pPr>
                      <a:endParaRPr lang="en-US" sz="1200" b="0">
                        <a:solidFill>
                          <a:schemeClr val="tx1"/>
                        </a:solidFill>
                        <a:latin typeface="Arial Narrow" pitchFamily="34" charset="0"/>
                        <a:ea typeface="Calibri"/>
                        <a:cs typeface="Arial" pitchFamily="34" charset="0"/>
                      </a:endParaRPr>
                    </a:p>
                  </a:txBody>
                  <a:tcPr marL="68580" marR="68580" marT="0" marB="0" anchor="ctr">
                    <a:solidFill>
                      <a:srgbClr val="954ECA">
                        <a:alpha val="69804"/>
                      </a:srgbClr>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52539632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805355" y="395640"/>
          <a:ext cx="8581293" cy="6162594"/>
        </p:xfrm>
        <a:graphic>
          <a:graphicData uri="http://schemas.openxmlformats.org/drawingml/2006/table">
            <a:tbl>
              <a:tblPr firstRow="1" bandRow="1">
                <a:tableStyleId>{5C22544A-7EE6-4342-B048-85BDC9FD1C3A}</a:tableStyleId>
              </a:tblPr>
              <a:tblGrid>
                <a:gridCol w="439360">
                  <a:extLst>
                    <a:ext uri="{9D8B030D-6E8A-4147-A177-3AD203B41FA5}">
                      <a16:colId xmlns:a16="http://schemas.microsoft.com/office/drawing/2014/main" val="20000"/>
                    </a:ext>
                  </a:extLst>
                </a:gridCol>
                <a:gridCol w="2725871">
                  <a:extLst>
                    <a:ext uri="{9D8B030D-6E8A-4147-A177-3AD203B41FA5}">
                      <a16:colId xmlns:a16="http://schemas.microsoft.com/office/drawing/2014/main" val="20001"/>
                    </a:ext>
                  </a:extLst>
                </a:gridCol>
                <a:gridCol w="5416062">
                  <a:extLst>
                    <a:ext uri="{9D8B030D-6E8A-4147-A177-3AD203B41FA5}">
                      <a16:colId xmlns:a16="http://schemas.microsoft.com/office/drawing/2014/main" val="20002"/>
                    </a:ext>
                  </a:extLst>
                </a:gridCol>
              </a:tblGrid>
              <a:tr h="893743">
                <a:tc gridSpan="2">
                  <a:txBody>
                    <a:bodyPr/>
                    <a:lstStyle/>
                    <a:p>
                      <a:pPr algn="ctr">
                        <a:lnSpc>
                          <a:spcPct val="100000"/>
                        </a:lnSpc>
                        <a:spcAft>
                          <a:spcPts val="0"/>
                        </a:spcAft>
                        <a:tabLst>
                          <a:tab pos="2371725" algn="l"/>
                        </a:tabLst>
                      </a:pPr>
                      <a:r>
                        <a:rPr lang="en-US" sz="2000" b="1">
                          <a:solidFill>
                            <a:schemeClr val="bg1"/>
                          </a:solidFill>
                          <a:effectLst>
                            <a:outerShdw blurRad="38100" dist="38100" dir="2700000" algn="tl">
                              <a:srgbClr val="000000">
                                <a:alpha val="43137"/>
                              </a:srgbClr>
                            </a:outerShdw>
                          </a:effectLst>
                          <a:latin typeface="Calibri"/>
                          <a:ea typeface="Calibri"/>
                          <a:cs typeface="Times New Roman"/>
                        </a:rPr>
                        <a:t> UNSUR-UNSUR</a:t>
                      </a:r>
                      <a:r>
                        <a:rPr lang="en-US" sz="2000" b="1" baseline="0">
                          <a:solidFill>
                            <a:schemeClr val="bg1"/>
                          </a:solidFill>
                          <a:effectLst>
                            <a:outerShdw blurRad="38100" dist="38100" dir="2700000" algn="tl">
                              <a:srgbClr val="000000">
                                <a:alpha val="43137"/>
                              </a:srgbClr>
                            </a:outerShdw>
                          </a:effectLst>
                          <a:latin typeface="Calibri"/>
                          <a:ea typeface="Calibri"/>
                          <a:cs typeface="Times New Roman"/>
                        </a:rPr>
                        <a:t> </a:t>
                      </a:r>
                      <a:r>
                        <a:rPr lang="en-US" sz="2000" b="1">
                          <a:solidFill>
                            <a:schemeClr val="bg1"/>
                          </a:solidFill>
                          <a:effectLst>
                            <a:outerShdw blurRad="38100" dist="38100" dir="2700000" algn="tl">
                              <a:srgbClr val="000000">
                                <a:alpha val="43137"/>
                              </a:srgbClr>
                            </a:outerShdw>
                          </a:effectLst>
                          <a:latin typeface="Calibri"/>
                          <a:ea typeface="Calibri"/>
                          <a:cs typeface="Times New Roman"/>
                        </a:rPr>
                        <a:t>DESKRIPSI</a:t>
                      </a:r>
                      <a:endParaRPr lang="en-US" sz="2000" b="1" dirty="0">
                        <a:solidFill>
                          <a:schemeClr val="bg1"/>
                        </a:solidFill>
                        <a:effectLst>
                          <a:outerShdw blurRad="38100" dist="38100" dir="2700000" algn="tl">
                            <a:srgbClr val="000000">
                              <a:alpha val="43137"/>
                            </a:srgbClr>
                          </a:outerShdw>
                        </a:effectLst>
                        <a:latin typeface="Calibri"/>
                        <a:ea typeface="Calibri"/>
                        <a:cs typeface="Times New Roman"/>
                      </a:endParaRPr>
                    </a:p>
                  </a:txBody>
                  <a:tcPr marL="68580" marR="68580" marT="0" marB="0" anchor="ctr">
                    <a:solidFill>
                      <a:schemeClr val="bg2">
                        <a:lumMod val="50000"/>
                      </a:schemeClr>
                    </a:solidFill>
                  </a:tcPr>
                </a:tc>
                <a:tc hMerge="1">
                  <a:txBody>
                    <a:bodyPr/>
                    <a:lstStyle/>
                    <a:p>
                      <a:endParaRPr lang="en-US"/>
                    </a:p>
                  </a:txBody>
                  <a:tcPr/>
                </a:tc>
                <a:tc>
                  <a:txBody>
                    <a:bodyPr/>
                    <a:lstStyle/>
                    <a:p>
                      <a:pPr algn="ctr">
                        <a:lnSpc>
                          <a:spcPct val="100000"/>
                        </a:lnSpc>
                        <a:spcAft>
                          <a:spcPts val="0"/>
                        </a:spcAft>
                        <a:tabLst>
                          <a:tab pos="2371725" algn="l"/>
                        </a:tabLst>
                      </a:pPr>
                      <a:r>
                        <a:rPr lang="en-US" sz="2400" b="1">
                          <a:solidFill>
                            <a:schemeClr val="bg1"/>
                          </a:solidFill>
                          <a:effectLst>
                            <a:outerShdw blurRad="38100" dist="38100" dir="2700000" algn="tl">
                              <a:srgbClr val="000000">
                                <a:alpha val="43137"/>
                              </a:srgbClr>
                            </a:outerShdw>
                          </a:effectLst>
                          <a:latin typeface="Calibri"/>
                          <a:ea typeface="Calibri"/>
                          <a:cs typeface="Times New Roman"/>
                        </a:rPr>
                        <a:t>KETERANGAN</a:t>
                      </a:r>
                    </a:p>
                  </a:txBody>
                  <a:tcPr marL="68580" marR="68580"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10000"/>
                  </a:ext>
                </a:extLst>
              </a:tr>
              <a:tr h="480512">
                <a:tc rowSpan="4">
                  <a:txBody>
                    <a:bodyPr/>
                    <a:lstStyle/>
                    <a:p>
                      <a:pPr marL="342900" indent="-342900" algn="ctr">
                        <a:lnSpc>
                          <a:spcPct val="100000"/>
                        </a:lnSpc>
                        <a:spcAft>
                          <a:spcPts val="0"/>
                        </a:spcAft>
                        <a:buFont typeface="+mj-lt"/>
                        <a:buNone/>
                        <a:tabLst>
                          <a:tab pos="2371725" algn="l"/>
                        </a:tabLst>
                      </a:pPr>
                      <a:r>
                        <a:rPr lang="en-US" sz="1600" b="1">
                          <a:solidFill>
                            <a:schemeClr val="accent2">
                              <a:lumMod val="75000"/>
                            </a:schemeClr>
                          </a:solidFill>
                          <a:latin typeface="Arial" pitchFamily="34" charset="0"/>
                          <a:ea typeface="Calibri"/>
                          <a:cs typeface="Arial" pitchFamily="34" charset="0"/>
                        </a:rPr>
                        <a:t>1</a:t>
                      </a:r>
                    </a:p>
                  </a:txBody>
                  <a:tcPr marL="68580" marR="68580" marT="0" marB="0" anchor="ctr">
                    <a:solidFill>
                      <a:srgbClr val="C5D8A0"/>
                    </a:solidFill>
                  </a:tcPr>
                </a:tc>
                <a:tc>
                  <a:txBody>
                    <a:bodyPr/>
                    <a:lstStyle/>
                    <a:p>
                      <a:pPr algn="l">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a. Mampu</a:t>
                      </a:r>
                      <a:r>
                        <a:rPr lang="en-US" sz="1600" b="1" baseline="0">
                          <a:solidFill>
                            <a:schemeClr val="accent2">
                              <a:lumMod val="75000"/>
                            </a:schemeClr>
                          </a:solidFill>
                          <a:latin typeface="Arial" pitchFamily="34" charset="0"/>
                          <a:ea typeface="Calibri"/>
                          <a:cs typeface="Arial" pitchFamily="34" charset="0"/>
                        </a:rPr>
                        <a:t> melakukan</a:t>
                      </a:r>
                      <a:endParaRPr lang="en-US" sz="1600" b="1">
                        <a:solidFill>
                          <a:schemeClr val="accent2">
                            <a:lumMod val="75000"/>
                          </a:schemeClr>
                        </a:solidFill>
                        <a:latin typeface="Arial" pitchFamily="34" charset="0"/>
                        <a:ea typeface="Calibri"/>
                        <a:cs typeface="Arial" pitchFamily="34" charset="0"/>
                      </a:endParaRPr>
                    </a:p>
                  </a:txBody>
                  <a:tcPr marL="68580" marR="68580" marT="0" marB="0" anchor="ctr">
                    <a:solidFill>
                      <a:srgbClr val="C5D8A0"/>
                    </a:solidFill>
                  </a:tcPr>
                </a:tc>
                <a:tc>
                  <a:txBody>
                    <a:bodyPr/>
                    <a:lstStyle/>
                    <a:p>
                      <a:pPr algn="l"/>
                      <a:r>
                        <a:rPr lang="en-US" sz="1400">
                          <a:latin typeface="+mn-lt"/>
                          <a:cs typeface="Arial" pitchFamily="34" charset="0"/>
                        </a:rPr>
                        <a:t>Apa saja yang bisa dikerjakan saat ia lulus prodi ini (diturunkan dari 2b)</a:t>
                      </a:r>
                    </a:p>
                  </a:txBody>
                  <a:tcPr marL="68580" marR="68580" marT="0" marB="0" anchor="ctr">
                    <a:lnT w="28575" cap="flat" cmpd="sng" algn="ctr">
                      <a:solidFill>
                        <a:schemeClr val="bg1"/>
                      </a:solidFill>
                      <a:prstDash val="solid"/>
                      <a:round/>
                      <a:headEnd type="none" w="med" len="med"/>
                      <a:tailEnd type="none" w="med" len="med"/>
                    </a:lnT>
                    <a:solidFill>
                      <a:srgbClr val="C5D8A0"/>
                    </a:solidFill>
                  </a:tcPr>
                </a:tc>
                <a:extLst>
                  <a:ext uri="{0D108BD9-81ED-4DB2-BD59-A6C34878D82A}">
                    <a16:rowId xmlns:a16="http://schemas.microsoft.com/office/drawing/2014/main" val="10001"/>
                  </a:ext>
                </a:extLst>
              </a:tr>
              <a:tr h="480512">
                <a:tc vMerge="1">
                  <a:txBody>
                    <a:bodyPr/>
                    <a:lstStyle/>
                    <a:p>
                      <a:pPr algn="ctr">
                        <a:lnSpc>
                          <a:spcPct val="100000"/>
                        </a:lnSpc>
                        <a:spcAft>
                          <a:spcPts val="0"/>
                        </a:spcAft>
                        <a:tabLst>
                          <a:tab pos="2371725" algn="l"/>
                        </a:tabLst>
                      </a:pPr>
                      <a:endParaRPr lang="en-US" sz="1200" b="1">
                        <a:solidFill>
                          <a:schemeClr val="accent1">
                            <a:lumMod val="75000"/>
                          </a:schemeClr>
                        </a:solidFill>
                        <a:latin typeface="Arial" pitchFamily="34" charset="0"/>
                        <a:ea typeface="Calibri"/>
                        <a:cs typeface="Arial" pitchFamily="34" charset="0"/>
                      </a:endParaRPr>
                    </a:p>
                  </a:txBody>
                  <a:tcPr marL="68580" marR="68580" marT="0" marB="0" anchor="ctr">
                    <a:solidFill>
                      <a:srgbClr val="D8F1A1"/>
                    </a:solidFill>
                  </a:tcPr>
                </a:tc>
                <a:tc>
                  <a:txBody>
                    <a:bodyPr/>
                    <a:lstStyle/>
                    <a:p>
                      <a:pPr algn="l">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b. metode /cara</a:t>
                      </a:r>
                    </a:p>
                  </a:txBody>
                  <a:tcPr marL="68580" marR="68580" marT="0" marB="0" anchor="ctr">
                    <a:solidFill>
                      <a:srgbClr val="C5D8A0"/>
                    </a:solidFill>
                  </a:tcPr>
                </a:tc>
                <a:tc>
                  <a:txBody>
                    <a:bodyPr/>
                    <a:lstStyle/>
                    <a:p>
                      <a:pPr algn="l"/>
                      <a:r>
                        <a:rPr lang="en-US" sz="1400" baseline="0">
                          <a:latin typeface="+mn-lt"/>
                          <a:cs typeface="Arial" pitchFamily="34" charset="0"/>
                        </a:rPr>
                        <a:t>Diisi  metode yang digunakan dalam melakukan kegiatan di baris 1a</a:t>
                      </a:r>
                      <a:endParaRPr lang="en-US" sz="1400">
                        <a:latin typeface="+mn-lt"/>
                        <a:cs typeface="Arial" pitchFamily="34" charset="0"/>
                      </a:endParaRPr>
                    </a:p>
                  </a:txBody>
                  <a:tcPr marL="68580" marR="68580" marT="0" marB="0" anchor="ctr">
                    <a:solidFill>
                      <a:srgbClr val="C5D8A0"/>
                    </a:solidFill>
                  </a:tcPr>
                </a:tc>
                <a:extLst>
                  <a:ext uri="{0D108BD9-81ED-4DB2-BD59-A6C34878D82A}">
                    <a16:rowId xmlns:a16="http://schemas.microsoft.com/office/drawing/2014/main" val="10002"/>
                  </a:ext>
                </a:extLst>
              </a:tr>
              <a:tr h="480512">
                <a:tc vMerge="1">
                  <a:txBody>
                    <a:bodyPr/>
                    <a:lstStyle/>
                    <a:p>
                      <a:endParaRPr lang="en-US"/>
                    </a:p>
                  </a:txBody>
                  <a:tcPr marL="68580" marR="68580" marT="0" marB="0" anchor="ctr">
                    <a:solidFill>
                      <a:srgbClr val="E7F6B0"/>
                    </a:solidFill>
                  </a:tcPr>
                </a:tc>
                <a:tc>
                  <a:txBody>
                    <a:bodyPr/>
                    <a:lstStyle/>
                    <a:p>
                      <a:pPr algn="l">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c. kualitas</a:t>
                      </a:r>
                      <a:r>
                        <a:rPr lang="en-US" sz="1600" b="1" baseline="0">
                          <a:solidFill>
                            <a:schemeClr val="accent2">
                              <a:lumMod val="75000"/>
                            </a:schemeClr>
                          </a:solidFill>
                          <a:latin typeface="Arial" pitchFamily="34" charset="0"/>
                          <a:ea typeface="Calibri"/>
                          <a:cs typeface="Arial" pitchFamily="34" charset="0"/>
                        </a:rPr>
                        <a:t> </a:t>
                      </a:r>
                      <a:r>
                        <a:rPr lang="en-US" sz="1600" b="1">
                          <a:solidFill>
                            <a:schemeClr val="accent2">
                              <a:lumMod val="75000"/>
                            </a:schemeClr>
                          </a:solidFill>
                          <a:latin typeface="Arial" pitchFamily="34" charset="0"/>
                          <a:ea typeface="Calibri"/>
                          <a:cs typeface="Arial" pitchFamily="34" charset="0"/>
                        </a:rPr>
                        <a:t>hasil </a:t>
                      </a:r>
                    </a:p>
                  </a:txBody>
                  <a:tcPr marL="68580" marR="68580" marT="0" marB="0" anchor="ctr">
                    <a:solidFill>
                      <a:srgbClr val="C5D8A0"/>
                    </a:solidFill>
                  </a:tcPr>
                </a:tc>
                <a:tc>
                  <a:txBody>
                    <a:bodyPr/>
                    <a:lstStyle/>
                    <a:p>
                      <a:pPr marL="0" indent="0" algn="l">
                        <a:lnSpc>
                          <a:spcPct val="100000"/>
                        </a:lnSpc>
                        <a:spcAft>
                          <a:spcPts val="0"/>
                        </a:spcAft>
                        <a:tabLst>
                          <a:tab pos="2371725" algn="l"/>
                        </a:tabLst>
                      </a:pPr>
                      <a:r>
                        <a:rPr lang="en-US" sz="1400" b="0">
                          <a:solidFill>
                            <a:schemeClr val="tx1"/>
                          </a:solidFill>
                          <a:latin typeface="+mn-lt"/>
                          <a:ea typeface="Calibri"/>
                          <a:cs typeface="Arial" pitchFamily="34" charset="0"/>
                        </a:rPr>
                        <a:t>Sampai taraf apa hasil yang harus dikerjakan/dihasilkan.</a:t>
                      </a:r>
                    </a:p>
                  </a:txBody>
                  <a:tcPr marL="68580" marR="68580" marT="0" marB="0" anchor="ctr">
                    <a:solidFill>
                      <a:srgbClr val="C5D8A0"/>
                    </a:solidFill>
                  </a:tcPr>
                </a:tc>
                <a:extLst>
                  <a:ext uri="{0D108BD9-81ED-4DB2-BD59-A6C34878D82A}">
                    <a16:rowId xmlns:a16="http://schemas.microsoft.com/office/drawing/2014/main" val="10003"/>
                  </a:ext>
                </a:extLst>
              </a:tr>
              <a:tr h="480512">
                <a:tc vMerge="1">
                  <a:txBody>
                    <a:bodyPr/>
                    <a:lstStyle/>
                    <a:p>
                      <a:pPr algn="ctr">
                        <a:lnSpc>
                          <a:spcPct val="100000"/>
                        </a:lnSpc>
                        <a:spcAft>
                          <a:spcPts val="0"/>
                        </a:spcAft>
                        <a:tabLst>
                          <a:tab pos="2371725" algn="l"/>
                        </a:tabLst>
                      </a:pPr>
                      <a:endParaRPr lang="en-US" sz="1200" b="1">
                        <a:solidFill>
                          <a:schemeClr val="accent1">
                            <a:lumMod val="75000"/>
                          </a:schemeClr>
                        </a:solidFill>
                        <a:latin typeface="Arial" pitchFamily="34" charset="0"/>
                        <a:ea typeface="Calibri"/>
                        <a:cs typeface="Arial" pitchFamily="34" charset="0"/>
                      </a:endParaRPr>
                    </a:p>
                  </a:txBody>
                  <a:tcPr marL="68580" marR="68580" marT="0" marB="0" anchor="ctr">
                    <a:solidFill>
                      <a:srgbClr val="FFFF99"/>
                    </a:solidFill>
                  </a:tcPr>
                </a:tc>
                <a:tc>
                  <a:txBody>
                    <a:bodyPr/>
                    <a:lstStyle/>
                    <a:p>
                      <a:pPr algn="l">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d. kondisi</a:t>
                      </a:r>
                    </a:p>
                  </a:txBody>
                  <a:tcPr marL="68580" marR="68580" marT="0" marB="0" anchor="ctr">
                    <a:solidFill>
                      <a:srgbClr val="C5D8A0"/>
                    </a:solidFill>
                  </a:tcPr>
                </a:tc>
                <a:tc>
                  <a:txBody>
                    <a:bodyPr/>
                    <a:lstStyle/>
                    <a:p>
                      <a:pPr marL="0" indent="3175" algn="l">
                        <a:lnSpc>
                          <a:spcPct val="100000"/>
                        </a:lnSpc>
                        <a:spcAft>
                          <a:spcPts val="0"/>
                        </a:spcAft>
                        <a:tabLst>
                          <a:tab pos="2371725" algn="l"/>
                        </a:tabLst>
                      </a:pPr>
                      <a:r>
                        <a:rPr lang="en-US" sz="1400" b="0">
                          <a:solidFill>
                            <a:schemeClr val="tx1"/>
                          </a:solidFill>
                          <a:latin typeface="+mn-lt"/>
                          <a:ea typeface="Calibri"/>
                          <a:cs typeface="Arial" pitchFamily="34" charset="0"/>
                        </a:rPr>
                        <a:t>Dalam kondisi apa kemampuan (a) dilakukan,</a:t>
                      </a:r>
                      <a:r>
                        <a:rPr lang="en-US" sz="1400" b="0" baseline="0">
                          <a:solidFill>
                            <a:schemeClr val="tx1"/>
                          </a:solidFill>
                          <a:latin typeface="+mn-lt"/>
                          <a:ea typeface="Calibri"/>
                          <a:cs typeface="Arial" pitchFamily="34" charset="0"/>
                        </a:rPr>
                        <a:t> batas-batasnya.</a:t>
                      </a:r>
                      <a:endParaRPr lang="en-US" sz="1400" b="0">
                        <a:solidFill>
                          <a:schemeClr val="tx1"/>
                        </a:solidFill>
                        <a:latin typeface="+mn-lt"/>
                        <a:ea typeface="Calibri"/>
                        <a:cs typeface="Arial" pitchFamily="34" charset="0"/>
                      </a:endParaRPr>
                    </a:p>
                  </a:txBody>
                  <a:tcPr marL="68580" marR="68580" marT="0" marB="0" anchor="ctr">
                    <a:solidFill>
                      <a:srgbClr val="C5D8A0"/>
                    </a:solidFill>
                  </a:tcPr>
                </a:tc>
                <a:extLst>
                  <a:ext uri="{0D108BD9-81ED-4DB2-BD59-A6C34878D82A}">
                    <a16:rowId xmlns:a16="http://schemas.microsoft.com/office/drawing/2014/main" val="10004"/>
                  </a:ext>
                </a:extLst>
              </a:tr>
              <a:tr h="598569">
                <a:tc rowSpan="3">
                  <a:txBody>
                    <a:bodyPr/>
                    <a:lstStyle/>
                    <a:p>
                      <a:pPr marL="342900" indent="-342900" algn="ctr">
                        <a:lnSpc>
                          <a:spcPct val="100000"/>
                        </a:lnSpc>
                        <a:spcAft>
                          <a:spcPts val="0"/>
                        </a:spcAft>
                        <a:buFont typeface="+mj-lt"/>
                        <a:buNone/>
                        <a:tabLst>
                          <a:tab pos="2371725" algn="l"/>
                        </a:tabLst>
                      </a:pPr>
                      <a:r>
                        <a:rPr lang="en-US" sz="1600" b="1">
                          <a:solidFill>
                            <a:schemeClr val="accent2">
                              <a:lumMod val="75000"/>
                            </a:schemeClr>
                          </a:solidFill>
                          <a:latin typeface="Arial" pitchFamily="34" charset="0"/>
                          <a:ea typeface="Calibri"/>
                          <a:cs typeface="Arial" pitchFamily="34" charset="0"/>
                        </a:rPr>
                        <a:t>2</a:t>
                      </a:r>
                    </a:p>
                  </a:txBody>
                  <a:tcPr marL="68580" marR="68580" marT="0" marB="0" anchor="ctr">
                    <a:solidFill>
                      <a:srgbClr val="F8F6C8"/>
                    </a:solidFill>
                  </a:tcPr>
                </a:tc>
                <a:tc>
                  <a:txBody>
                    <a:bodyPr/>
                    <a:lstStyle/>
                    <a:p>
                      <a:pPr algn="l">
                        <a:lnSpc>
                          <a:spcPct val="1000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a. Menguasai  pengetahuan</a:t>
                      </a:r>
                    </a:p>
                  </a:txBody>
                  <a:tcPr marL="68580" marR="68580" marT="0" marB="0" anchor="ctr">
                    <a:solidFill>
                      <a:srgbClr val="F8F6C8"/>
                    </a:solidFill>
                  </a:tcPr>
                </a:tc>
                <a:tc rowSpan="2">
                  <a:txBody>
                    <a:bodyPr/>
                    <a:lstStyle/>
                    <a:p>
                      <a:pPr marL="0" indent="0" algn="l">
                        <a:lnSpc>
                          <a:spcPct val="100000"/>
                        </a:lnSpc>
                        <a:spcAft>
                          <a:spcPts val="0"/>
                        </a:spcAft>
                        <a:tabLst>
                          <a:tab pos="2371725" algn="l"/>
                        </a:tabLst>
                      </a:pPr>
                      <a:r>
                        <a:rPr lang="en-US" sz="1400" b="0">
                          <a:solidFill>
                            <a:schemeClr val="tx1"/>
                          </a:solidFill>
                          <a:latin typeface="+mn-lt"/>
                          <a:ea typeface="Calibri"/>
                          <a:cs typeface="Arial" pitchFamily="34" charset="0"/>
                        </a:rPr>
                        <a:t>Diisi</a:t>
                      </a:r>
                      <a:r>
                        <a:rPr lang="en-US" sz="1400" b="0" baseline="0">
                          <a:solidFill>
                            <a:schemeClr val="tx1"/>
                          </a:solidFill>
                          <a:latin typeface="+mn-lt"/>
                          <a:ea typeface="Calibri"/>
                          <a:cs typeface="Arial" pitchFamily="34" charset="0"/>
                        </a:rPr>
                        <a:t>  dengan cabang ilmu, atau IPTEKS yang harus dikuasai, untuk menunjang kemampuan pada (1a dan 2 b)</a:t>
                      </a:r>
                      <a:endParaRPr lang="en-US" sz="1400" b="0">
                        <a:solidFill>
                          <a:schemeClr val="tx1"/>
                        </a:solidFill>
                        <a:latin typeface="+mn-lt"/>
                        <a:ea typeface="Calibri"/>
                        <a:cs typeface="Arial" pitchFamily="34" charset="0"/>
                      </a:endParaRPr>
                    </a:p>
                  </a:txBody>
                  <a:tcPr marL="68580" marR="68580" marT="0" marB="0" anchor="ctr">
                    <a:solidFill>
                      <a:srgbClr val="F8F6C8"/>
                    </a:solidFill>
                  </a:tcPr>
                </a:tc>
                <a:extLst>
                  <a:ext uri="{0D108BD9-81ED-4DB2-BD59-A6C34878D82A}">
                    <a16:rowId xmlns:a16="http://schemas.microsoft.com/office/drawing/2014/main" val="10005"/>
                  </a:ext>
                </a:extLst>
              </a:tr>
              <a:tr h="0">
                <a:tc vMerge="1">
                  <a:txBody>
                    <a:bodyPr/>
                    <a:lstStyle/>
                    <a:p>
                      <a:endParaRPr lang="en-US"/>
                    </a:p>
                  </a:txBody>
                  <a:tcPr/>
                </a:tc>
                <a:tc rowSpan="2">
                  <a:txBody>
                    <a:bodyPr/>
                    <a:lstStyle/>
                    <a:p>
                      <a:pPr algn="l">
                        <a:lnSpc>
                          <a:spcPts val="12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b. untuk dapat </a:t>
                      </a:r>
                      <a:r>
                        <a:rPr lang="en-US" sz="1600" b="1" err="1">
                          <a:solidFill>
                            <a:schemeClr val="accent2">
                              <a:lumMod val="75000"/>
                            </a:schemeClr>
                          </a:solidFill>
                          <a:latin typeface="Arial" pitchFamily="34" charset="0"/>
                          <a:ea typeface="Calibri"/>
                          <a:cs typeface="Arial" pitchFamily="34" charset="0"/>
                        </a:rPr>
                        <a:t>melakukan</a:t>
                      </a:r>
                      <a:endParaRPr lang="en-US" sz="1600" b="1">
                        <a:solidFill>
                          <a:schemeClr val="accent2">
                            <a:lumMod val="75000"/>
                          </a:schemeClr>
                        </a:solidFill>
                        <a:latin typeface="Arial" pitchFamily="34" charset="0"/>
                        <a:ea typeface="Calibri"/>
                        <a:cs typeface="Arial" pitchFamily="34" charset="0"/>
                      </a:endParaRPr>
                    </a:p>
                  </a:txBody>
                  <a:tcPr marL="68580" marR="68580" marT="0" marB="0" anchor="ctr">
                    <a:solidFill>
                      <a:srgbClr val="F8F6C8"/>
                    </a:solidFill>
                  </a:tcPr>
                </a:tc>
                <a:tc vMerge="1">
                  <a:txBody>
                    <a:bodyPr/>
                    <a:lstStyle/>
                    <a:p>
                      <a:endParaRPr lang="en-US"/>
                    </a:p>
                  </a:txBody>
                  <a:tcPr/>
                </a:tc>
                <a:extLst>
                  <a:ext uri="{0D108BD9-81ED-4DB2-BD59-A6C34878D82A}">
                    <a16:rowId xmlns:a16="http://schemas.microsoft.com/office/drawing/2014/main" val="10006"/>
                  </a:ext>
                </a:extLst>
              </a:tr>
              <a:tr h="1117600">
                <a:tc vMerge="1">
                  <a:txBody>
                    <a:bodyPr/>
                    <a:lstStyle/>
                    <a:p>
                      <a:endParaRPr lang="en-US"/>
                    </a:p>
                  </a:txBody>
                  <a:tcPr/>
                </a:tc>
                <a:tc vMerge="1">
                  <a:txBody>
                    <a:bodyPr/>
                    <a:lstStyle/>
                    <a:p>
                      <a:endParaRPr lang="en-US"/>
                    </a:p>
                  </a:txBody>
                  <a:tcPr/>
                </a:tc>
                <a:tc>
                  <a:txBody>
                    <a:bodyPr/>
                    <a:lstStyle/>
                    <a:p>
                      <a:pPr marL="228600" indent="-228600" algn="l">
                        <a:lnSpc>
                          <a:spcPct val="100000"/>
                        </a:lnSpc>
                        <a:spcAft>
                          <a:spcPts val="0"/>
                        </a:spcAft>
                        <a:buAutoNum type="arabicPeriod"/>
                        <a:tabLst>
                          <a:tab pos="2371725" algn="l"/>
                        </a:tabLst>
                      </a:pPr>
                      <a:r>
                        <a:rPr lang="en-US" sz="1400" b="0">
                          <a:solidFill>
                            <a:schemeClr val="tx1"/>
                          </a:solidFill>
                          <a:latin typeface="+mn-lt"/>
                          <a:ea typeface="Calibri"/>
                          <a:cs typeface="Arial" pitchFamily="34" charset="0"/>
                        </a:rPr>
                        <a:t>Tetapkan peran yang diharapkan bisa dilakukan oleh lulusan yang baru lulus.</a:t>
                      </a:r>
                    </a:p>
                    <a:p>
                      <a:pPr marL="228600" indent="-228600" algn="l">
                        <a:lnSpc>
                          <a:spcPct val="100000"/>
                        </a:lnSpc>
                        <a:spcAft>
                          <a:spcPts val="0"/>
                        </a:spcAft>
                        <a:buAutoNum type="arabicPeriod"/>
                        <a:tabLst>
                          <a:tab pos="2371725" algn="l"/>
                        </a:tabLst>
                      </a:pPr>
                      <a:r>
                        <a:rPr lang="en-US" sz="1400" b="0">
                          <a:solidFill>
                            <a:schemeClr val="tx1"/>
                          </a:solidFill>
                          <a:latin typeface="+mn-lt"/>
                          <a:ea typeface="Calibri"/>
                          <a:cs typeface="Arial" pitchFamily="34" charset="0"/>
                        </a:rPr>
                        <a:t>Dengan peran tersebut  kemampuan  apa yang harus dimiliki,</a:t>
                      </a:r>
                      <a:r>
                        <a:rPr lang="en-US" sz="1400" b="0" baseline="0">
                          <a:solidFill>
                            <a:schemeClr val="tx1"/>
                          </a:solidFill>
                          <a:latin typeface="+mn-lt"/>
                          <a:ea typeface="Calibri"/>
                          <a:cs typeface="Arial" pitchFamily="34" charset="0"/>
                        </a:rPr>
                        <a:t> rumusan kemampuan inilah yang harus dituliskan pada baris (1)</a:t>
                      </a:r>
                      <a:r>
                        <a:rPr lang="en-US" sz="1400" b="0">
                          <a:solidFill>
                            <a:schemeClr val="tx1"/>
                          </a:solidFill>
                          <a:latin typeface="+mn-lt"/>
                          <a:ea typeface="Calibri"/>
                          <a:cs typeface="Arial" pitchFamily="34" charset="0"/>
                        </a:rPr>
                        <a:t> </a:t>
                      </a:r>
                    </a:p>
                  </a:txBody>
                  <a:tcPr marL="68580" marR="68580" marT="0" marB="0" anchor="ctr">
                    <a:solidFill>
                      <a:srgbClr val="F8F6C8"/>
                    </a:solidFill>
                  </a:tcPr>
                </a:tc>
                <a:extLst>
                  <a:ext uri="{0D108BD9-81ED-4DB2-BD59-A6C34878D82A}">
                    <a16:rowId xmlns:a16="http://schemas.microsoft.com/office/drawing/2014/main" val="10007"/>
                  </a:ext>
                </a:extLst>
              </a:tr>
              <a:tr h="685800">
                <a:tc rowSpan="2">
                  <a:txBody>
                    <a:bodyPr/>
                    <a:lstStyle/>
                    <a:p>
                      <a:pPr marL="342900" indent="-342900" algn="ctr">
                        <a:lnSpc>
                          <a:spcPts val="1200"/>
                        </a:lnSpc>
                        <a:spcAft>
                          <a:spcPts val="0"/>
                        </a:spcAft>
                        <a:buFont typeface="+mj-lt"/>
                        <a:buNone/>
                        <a:tabLst>
                          <a:tab pos="2371725" algn="l"/>
                        </a:tabLst>
                      </a:pPr>
                      <a:r>
                        <a:rPr lang="en-US" sz="1600" b="1">
                          <a:solidFill>
                            <a:schemeClr val="accent2">
                              <a:lumMod val="75000"/>
                            </a:schemeClr>
                          </a:solidFill>
                          <a:latin typeface="Arial" pitchFamily="34" charset="0"/>
                          <a:ea typeface="Calibri"/>
                          <a:cs typeface="Arial" pitchFamily="34" charset="0"/>
                        </a:rPr>
                        <a:t>3</a:t>
                      </a:r>
                    </a:p>
                  </a:txBody>
                  <a:tcPr marL="68580" marR="68580" marT="0" marB="0" anchor="ctr">
                    <a:solidFill>
                      <a:srgbClr val="CBADD7">
                        <a:alpha val="69804"/>
                      </a:srgbClr>
                    </a:solidFill>
                  </a:tcPr>
                </a:tc>
                <a:tc>
                  <a:txBody>
                    <a:bodyPr/>
                    <a:lstStyle/>
                    <a:p>
                      <a:pPr algn="l">
                        <a:lnSpc>
                          <a:spcPts val="12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a. Mampu </a:t>
                      </a:r>
                      <a:r>
                        <a:rPr lang="en-US" sz="1600" b="1" err="1">
                          <a:solidFill>
                            <a:schemeClr val="accent2">
                              <a:lumMod val="75000"/>
                            </a:schemeClr>
                          </a:solidFill>
                          <a:latin typeface="Arial" pitchFamily="34" charset="0"/>
                          <a:ea typeface="Calibri"/>
                          <a:cs typeface="Arial" pitchFamily="34" charset="0"/>
                        </a:rPr>
                        <a:t>mengelola</a:t>
                      </a:r>
                      <a:endParaRPr lang="en-US" sz="1600" b="1">
                        <a:solidFill>
                          <a:schemeClr val="accent2">
                            <a:lumMod val="75000"/>
                          </a:schemeClr>
                        </a:solidFill>
                        <a:latin typeface="Arial" pitchFamily="34" charset="0"/>
                        <a:ea typeface="Calibri"/>
                        <a:cs typeface="Arial"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CBADD7">
                        <a:alpha val="69804"/>
                      </a:srgbClr>
                    </a:solidFill>
                  </a:tcPr>
                </a:tc>
                <a:tc>
                  <a:txBody>
                    <a:bodyPr/>
                    <a:lstStyle/>
                    <a:p>
                      <a:pPr marL="0" indent="0" algn="l">
                        <a:lnSpc>
                          <a:spcPct val="100000"/>
                        </a:lnSpc>
                        <a:spcAft>
                          <a:spcPts val="0"/>
                        </a:spcAft>
                        <a:tabLst>
                          <a:tab pos="2371725" algn="l"/>
                        </a:tabLst>
                      </a:pPr>
                      <a:r>
                        <a:rPr lang="en-US" sz="1400" b="0">
                          <a:solidFill>
                            <a:schemeClr val="tx1"/>
                          </a:solidFill>
                          <a:latin typeface="+mn-lt"/>
                          <a:ea typeface="Calibri"/>
                          <a:cs typeface="Arial" pitchFamily="34" charset="0"/>
                        </a:rPr>
                        <a:t>Kemampuan manajerial dan tingkat</a:t>
                      </a:r>
                      <a:r>
                        <a:rPr lang="en-US" sz="1400" b="0" baseline="0">
                          <a:solidFill>
                            <a:schemeClr val="tx1"/>
                          </a:solidFill>
                          <a:latin typeface="+mn-lt"/>
                          <a:ea typeface="Calibri"/>
                          <a:cs typeface="Arial" pitchFamily="34" charset="0"/>
                        </a:rPr>
                        <a:t> tanggung jawab sesuai tingkat yang ada dalam rumusan generik KKNI(sesuai levelnya).</a:t>
                      </a:r>
                      <a:endParaRPr lang="en-US" sz="1400" b="0" dirty="0">
                        <a:solidFill>
                          <a:schemeClr val="tx1"/>
                        </a:solidFill>
                        <a:latin typeface="+mn-lt"/>
                        <a:ea typeface="Calibri"/>
                        <a:cs typeface="Arial" pitchFamily="34"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rgbClr val="CBADD7">
                        <a:alpha val="69804"/>
                      </a:srgbClr>
                    </a:solidFill>
                  </a:tcPr>
                </a:tc>
                <a:extLst>
                  <a:ext uri="{0D108BD9-81ED-4DB2-BD59-A6C34878D82A}">
                    <a16:rowId xmlns:a16="http://schemas.microsoft.com/office/drawing/2014/main" val="10008"/>
                  </a:ext>
                </a:extLst>
              </a:tr>
              <a:tr h="919434">
                <a:tc vMerge="1">
                  <a:txBody>
                    <a:bodyPr/>
                    <a:lstStyle/>
                    <a:p>
                      <a:endParaRPr lang="en-US"/>
                    </a:p>
                  </a:txBody>
                  <a:tcPr/>
                </a:tc>
                <a:tc>
                  <a:txBody>
                    <a:bodyPr/>
                    <a:lstStyle/>
                    <a:p>
                      <a:pPr algn="l">
                        <a:lnSpc>
                          <a:spcPts val="1200"/>
                        </a:lnSpc>
                        <a:spcAft>
                          <a:spcPts val="0"/>
                        </a:spcAft>
                        <a:tabLst>
                          <a:tab pos="2371725" algn="l"/>
                        </a:tabLst>
                      </a:pPr>
                      <a:r>
                        <a:rPr lang="en-US" sz="1600" b="1">
                          <a:solidFill>
                            <a:schemeClr val="accent2">
                              <a:lumMod val="75000"/>
                            </a:schemeClr>
                          </a:solidFill>
                          <a:latin typeface="Arial" pitchFamily="34" charset="0"/>
                          <a:ea typeface="Calibri"/>
                          <a:cs typeface="Arial" pitchFamily="34" charset="0"/>
                        </a:rPr>
                        <a:t>b. dan </a:t>
                      </a:r>
                      <a:r>
                        <a:rPr lang="en-US" sz="1600" b="1" err="1">
                          <a:solidFill>
                            <a:schemeClr val="accent2">
                              <a:lumMod val="75000"/>
                            </a:schemeClr>
                          </a:solidFill>
                          <a:latin typeface="Arial" pitchFamily="34" charset="0"/>
                          <a:ea typeface="Calibri"/>
                          <a:cs typeface="Arial" pitchFamily="34" charset="0"/>
                        </a:rPr>
                        <a:t>memiliki</a:t>
                      </a:r>
                      <a:r>
                        <a:rPr lang="en-US" sz="1600" b="1">
                          <a:solidFill>
                            <a:schemeClr val="accent2">
                              <a:lumMod val="75000"/>
                            </a:schemeClr>
                          </a:solidFill>
                          <a:latin typeface="Arial" pitchFamily="34" charset="0"/>
                          <a:ea typeface="Calibri"/>
                          <a:cs typeface="Arial" pitchFamily="34" charset="0"/>
                        </a:rPr>
                        <a:t> </a:t>
                      </a:r>
                      <a:r>
                        <a:rPr lang="en-US" sz="1600" b="1" err="1">
                          <a:solidFill>
                            <a:schemeClr val="accent2">
                              <a:lumMod val="75000"/>
                            </a:schemeClr>
                          </a:solidFill>
                          <a:latin typeface="Arial" pitchFamily="34" charset="0"/>
                          <a:ea typeface="Calibri"/>
                          <a:cs typeface="Arial" pitchFamily="34" charset="0"/>
                        </a:rPr>
                        <a:t>sikap</a:t>
                      </a:r>
                      <a:endParaRPr lang="en-US" sz="1600" b="1">
                        <a:solidFill>
                          <a:schemeClr val="accent2">
                            <a:lumMod val="75000"/>
                          </a:schemeClr>
                        </a:solidFill>
                        <a:latin typeface="Arial" pitchFamily="34" charset="0"/>
                        <a:ea typeface="Calibri"/>
                        <a:cs typeface="Arial" pitchFamily="34" charset="0"/>
                      </a:endParaRPr>
                    </a:p>
                  </a:txBody>
                  <a:tcPr marL="68580" marR="68580" marT="0" marB="0" anchor="ctr">
                    <a:lnR w="12700" cap="flat" cmpd="sng" algn="ctr">
                      <a:solidFill>
                        <a:schemeClr val="bg1"/>
                      </a:solidFill>
                      <a:prstDash val="solid"/>
                      <a:round/>
                      <a:headEnd type="none" w="med" len="med"/>
                      <a:tailEnd type="none" w="med" len="med"/>
                    </a:lnR>
                    <a:solidFill>
                      <a:srgbClr val="CBADD7">
                        <a:alpha val="69804"/>
                      </a:srgbClr>
                    </a:solidFill>
                  </a:tcPr>
                </a:tc>
                <a:tc>
                  <a:txBody>
                    <a:bodyPr/>
                    <a:lstStyle/>
                    <a:p>
                      <a:r>
                        <a:rPr lang="en-US" sz="1400">
                          <a:latin typeface="+mn-lt"/>
                        </a:rPr>
                        <a:t>Diisi jika ada syarat sikap (softskills) khusus untuk mampu melakukan peran</a:t>
                      </a:r>
                      <a:r>
                        <a:rPr lang="en-US" sz="1400" baseline="0">
                          <a:latin typeface="+mn-lt"/>
                        </a:rPr>
                        <a:t> yang ditulis pada </a:t>
                      </a:r>
                      <a:r>
                        <a:rPr lang="en-US" sz="1400">
                          <a:latin typeface="+mn-lt"/>
                        </a:rPr>
                        <a:t>(2b)</a:t>
                      </a:r>
                      <a:r>
                        <a:rPr lang="en-US" sz="1400" baseline="0">
                          <a:latin typeface="+mn-lt"/>
                        </a:rPr>
                        <a:t> atau sikap yang harus dimiliki untuk bisa menjalankan tugas (1a) dengan baik.</a:t>
                      </a:r>
                      <a:endParaRPr lang="en-US" sz="1400">
                        <a:latin typeface="+mn-lt"/>
                      </a:endParaRPr>
                    </a:p>
                  </a:txBody>
                  <a:tcPr marL="68580" marR="68580" marT="0" marB="0" anchor="ctr">
                    <a:lnL w="12700" cap="flat" cmpd="sng" algn="ctr">
                      <a:solidFill>
                        <a:schemeClr val="bg1"/>
                      </a:solidFill>
                      <a:prstDash val="solid"/>
                      <a:round/>
                      <a:headEnd type="none" w="med" len="med"/>
                      <a:tailEnd type="none" w="med" len="med"/>
                    </a:lnL>
                    <a:solidFill>
                      <a:srgbClr val="CBADD7">
                        <a:alpha val="69804"/>
                      </a:srgb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03753647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Table 15"/>
          <p:cNvGraphicFramePr>
            <a:graphicFrameLocks noGrp="1"/>
          </p:cNvGraphicFramePr>
          <p:nvPr>
            <p:extLst/>
          </p:nvPr>
        </p:nvGraphicFramePr>
        <p:xfrm>
          <a:off x="4572000" y="1251862"/>
          <a:ext cx="5791200" cy="5257800"/>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1158240">
                  <a:extLst>
                    <a:ext uri="{9D8B030D-6E8A-4147-A177-3AD203B41FA5}">
                      <a16:colId xmlns:a16="http://schemas.microsoft.com/office/drawing/2014/main" val="20000"/>
                    </a:ext>
                  </a:extLst>
                </a:gridCol>
                <a:gridCol w="1158240">
                  <a:extLst>
                    <a:ext uri="{9D8B030D-6E8A-4147-A177-3AD203B41FA5}">
                      <a16:colId xmlns:a16="http://schemas.microsoft.com/office/drawing/2014/main" val="20001"/>
                    </a:ext>
                  </a:extLst>
                </a:gridCol>
                <a:gridCol w="1158240">
                  <a:extLst>
                    <a:ext uri="{9D8B030D-6E8A-4147-A177-3AD203B41FA5}">
                      <a16:colId xmlns:a16="http://schemas.microsoft.com/office/drawing/2014/main" val="20002"/>
                    </a:ext>
                  </a:extLst>
                </a:gridCol>
                <a:gridCol w="1158240">
                  <a:extLst>
                    <a:ext uri="{9D8B030D-6E8A-4147-A177-3AD203B41FA5}">
                      <a16:colId xmlns:a16="http://schemas.microsoft.com/office/drawing/2014/main" val="20003"/>
                    </a:ext>
                  </a:extLst>
                </a:gridCol>
                <a:gridCol w="1158240">
                  <a:extLst>
                    <a:ext uri="{9D8B030D-6E8A-4147-A177-3AD203B41FA5}">
                      <a16:colId xmlns:a16="http://schemas.microsoft.com/office/drawing/2014/main" val="20004"/>
                    </a:ext>
                  </a:extLst>
                </a:gridCol>
              </a:tblGrid>
              <a:tr h="729342">
                <a:tc gridSpan="5">
                  <a:txBody>
                    <a:bodyPr/>
                    <a:lstStyle/>
                    <a:p>
                      <a:pPr algn="ctr">
                        <a:lnSpc>
                          <a:spcPct val="100000"/>
                        </a:lnSpc>
                        <a:spcAft>
                          <a:spcPts val="0"/>
                        </a:spcAft>
                        <a:tabLst>
                          <a:tab pos="2371725" algn="l"/>
                        </a:tabLst>
                      </a:pPr>
                      <a:r>
                        <a:rPr lang="en-US" sz="1800" b="1" dirty="0">
                          <a:solidFill>
                            <a:schemeClr val="bg1"/>
                          </a:solidFill>
                          <a:effectLst>
                            <a:outerShdw blurRad="38100" dist="38100" dir="2700000" algn="tl">
                              <a:srgbClr val="000000">
                                <a:alpha val="43137"/>
                              </a:srgbClr>
                            </a:outerShdw>
                          </a:effectLst>
                          <a:latin typeface="Arial" pitchFamily="34" charset="0"/>
                          <a:ea typeface="Calibri"/>
                          <a:cs typeface="Arial" pitchFamily="34" charset="0"/>
                        </a:rPr>
                        <a:t>CAPAIAN PEMBELAJARAN </a:t>
                      </a:r>
                    </a:p>
                    <a:p>
                      <a:pPr algn="ctr">
                        <a:lnSpc>
                          <a:spcPct val="100000"/>
                        </a:lnSpc>
                        <a:spcAft>
                          <a:spcPts val="0"/>
                        </a:spcAft>
                        <a:tabLst>
                          <a:tab pos="2371725" algn="l"/>
                        </a:tabLst>
                      </a:pPr>
                      <a:r>
                        <a:rPr lang="en-US" sz="1400" b="1" i="1" dirty="0">
                          <a:solidFill>
                            <a:schemeClr val="bg1"/>
                          </a:solidFill>
                          <a:effectLst>
                            <a:outerShdw blurRad="38100" dist="38100" dir="2700000" algn="tl">
                              <a:srgbClr val="000000">
                                <a:alpha val="43137"/>
                              </a:srgbClr>
                            </a:outerShdw>
                          </a:effectLst>
                          <a:latin typeface="Arial" pitchFamily="34" charset="0"/>
                          <a:ea typeface="Calibri"/>
                          <a:cs typeface="Arial" pitchFamily="34" charset="0"/>
                        </a:rPr>
                        <a:t>(learning outcomes)</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8866C"/>
                    </a:solidFill>
                  </a:tcPr>
                </a:tc>
                <a:tc hMerge="1">
                  <a:txBody>
                    <a:bodyPr/>
                    <a:lstStyle/>
                    <a:p>
                      <a:pPr algn="ctr">
                        <a:lnSpc>
                          <a:spcPct val="100000"/>
                        </a:lnSpc>
                        <a:spcAft>
                          <a:spcPts val="0"/>
                        </a:spcAft>
                        <a:tabLst>
                          <a:tab pos="2371725" algn="l"/>
                        </a:tabLst>
                      </a:pPr>
                      <a:endParaRPr lang="en-US" sz="2000" b="1" dirty="0">
                        <a:solidFill>
                          <a:srgbClr val="F9FBAF"/>
                        </a:solidFill>
                        <a:effectLst>
                          <a:outerShdw blurRad="38100" dist="38100" dir="2700000" algn="tl">
                            <a:srgbClr val="000000">
                              <a:alpha val="43137"/>
                            </a:srgbClr>
                          </a:out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cell3D prstMaterial="dkEdge">
                      <a:bevel prst="cross"/>
                      <a:lightRig rig="flood" dir="t"/>
                    </a:cell3D>
                    <a:solidFill>
                      <a:srgbClr val="FFC000"/>
                    </a:solidFill>
                  </a:tcPr>
                </a:tc>
                <a:tc hMerge="1">
                  <a:txBody>
                    <a:bodyPr/>
                    <a:lstStyle/>
                    <a:p>
                      <a:endParaRPr lang="en-US"/>
                    </a:p>
                  </a:txBody>
                  <a:tcPr/>
                </a:tc>
                <a:tc hMerge="1">
                  <a:txBody>
                    <a:bodyPr/>
                    <a:lstStyle/>
                    <a:p>
                      <a:pPr algn="ctr">
                        <a:lnSpc>
                          <a:spcPct val="100000"/>
                        </a:lnSpc>
                        <a:spcAft>
                          <a:spcPts val="0"/>
                        </a:spcAft>
                        <a:tabLst>
                          <a:tab pos="2371725" algn="l"/>
                        </a:tabLst>
                      </a:pPr>
                      <a:endParaRPr lang="en-US" sz="2400" b="1" dirty="0">
                        <a:solidFill>
                          <a:schemeClr val="tx1"/>
                        </a:solidFill>
                        <a:effectLst/>
                        <a:latin typeface="Calibri"/>
                        <a:ea typeface="Calibri"/>
                        <a:cs typeface="Times New Roman"/>
                      </a:endParaRPr>
                    </a:p>
                  </a:txBody>
                  <a:tcPr marL="68580" marR="68580" marT="0" marB="0" anchor="ctr">
                    <a:solidFill>
                      <a:schemeClr val="bg2">
                        <a:lumMod val="75000"/>
                      </a:schemeClr>
                    </a:solidFill>
                  </a:tcPr>
                </a:tc>
                <a:tc hMerge="1">
                  <a:txBody>
                    <a:bodyPr/>
                    <a:lstStyle/>
                    <a:p>
                      <a:pPr algn="ctr">
                        <a:lnSpc>
                          <a:spcPct val="100000"/>
                        </a:lnSpc>
                        <a:spcAft>
                          <a:spcPts val="0"/>
                        </a:spcAft>
                        <a:tabLst>
                          <a:tab pos="2371725" algn="l"/>
                        </a:tabLst>
                      </a:pPr>
                      <a:endParaRPr lang="en-US" sz="2400" b="1" dirty="0">
                        <a:solidFill>
                          <a:schemeClr val="tx1"/>
                        </a:solidFill>
                        <a:effectLst/>
                        <a:latin typeface="Calibri"/>
                        <a:ea typeface="Calibri"/>
                        <a:cs typeface="Times New Roman"/>
                      </a:endParaRPr>
                    </a:p>
                  </a:txBody>
                  <a:tcPr marL="68580" marR="68580" marT="0" marB="0" anchor="ctr">
                    <a:solidFill>
                      <a:schemeClr val="bg2">
                        <a:lumMod val="75000"/>
                      </a:schemeClr>
                    </a:solidFill>
                  </a:tcPr>
                </a:tc>
                <a:extLst>
                  <a:ext uri="{0D108BD9-81ED-4DB2-BD59-A6C34878D82A}">
                    <a16:rowId xmlns:a16="http://schemas.microsoft.com/office/drawing/2014/main" val="10000"/>
                  </a:ext>
                </a:extLst>
              </a:tr>
              <a:tr h="685800">
                <a:tc>
                  <a:txBody>
                    <a:bodyPr/>
                    <a:lstStyle/>
                    <a:p>
                      <a:pPr algn="ctr">
                        <a:lnSpc>
                          <a:spcPct val="100000"/>
                        </a:lnSpc>
                        <a:spcAft>
                          <a:spcPts val="0"/>
                        </a:spcAft>
                        <a:tabLst>
                          <a:tab pos="2371725" algn="l"/>
                        </a:tabLst>
                      </a:pPr>
                      <a:r>
                        <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D3 </a:t>
                      </a:r>
                      <a:r>
                        <a:rPr lang="en-US" sz="20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18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level 5</a:t>
                      </a:r>
                    </a:p>
                  </a:txBody>
                  <a:tcPr marL="68580" marR="6858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tabLst>
                          <a:tab pos="2371725" algn="l"/>
                        </a:tabLst>
                      </a:pPr>
                      <a:r>
                        <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S1 </a:t>
                      </a:r>
                      <a:r>
                        <a:rPr lang="en-US" sz="20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18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level 6</a:t>
                      </a:r>
                    </a:p>
                  </a:txBody>
                  <a:tcPr marL="68580" marR="68580" marT="0" marB="0" anchor="ctr">
                    <a:lnT w="28575"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tabLst>
                          <a:tab pos="2371725" algn="l"/>
                        </a:tabLst>
                      </a:pPr>
                      <a:r>
                        <a:rPr lang="en-US" sz="2000" b="1" dirty="0" err="1">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Profesi</a:t>
                      </a:r>
                      <a:r>
                        <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18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level 7</a:t>
                      </a:r>
                    </a:p>
                  </a:txBody>
                  <a:tcPr marL="68580" marR="68580" marT="0" marB="0" anchor="ctr">
                    <a:lnT w="28575"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tabLst>
                          <a:tab pos="2371725" algn="l"/>
                        </a:tabLst>
                      </a:pPr>
                      <a:r>
                        <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S2 </a:t>
                      </a:r>
                      <a:r>
                        <a:rPr lang="en-US" sz="20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18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level 8</a:t>
                      </a:r>
                    </a:p>
                  </a:txBody>
                  <a:tcPr marL="68580" marR="68580" marT="0" marB="0" anchor="ctr">
                    <a:lnT w="28575"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lumMod val="50000"/>
                      </a:schemeClr>
                    </a:solidFill>
                  </a:tcPr>
                </a:tc>
                <a:tc>
                  <a:txBody>
                    <a:bodyPr/>
                    <a:lstStyle/>
                    <a:p>
                      <a:pPr algn="ctr">
                        <a:lnSpc>
                          <a:spcPct val="100000"/>
                        </a:lnSpc>
                        <a:spcAft>
                          <a:spcPts val="0"/>
                        </a:spcAft>
                        <a:tabLst>
                          <a:tab pos="2371725" algn="l"/>
                        </a:tabLst>
                      </a:pPr>
                      <a:r>
                        <a:rPr lang="en-US" sz="2000" b="1" dirty="0">
                          <a:solidFill>
                            <a:srgbClr val="FFFF00"/>
                          </a:solidFill>
                          <a:effectLst>
                            <a:outerShdw blurRad="38100" dist="38100" dir="2700000" algn="tl">
                              <a:srgbClr val="000000">
                                <a:alpha val="43137"/>
                              </a:srgbClr>
                            </a:outerShdw>
                          </a:effectLst>
                          <a:latin typeface="Arial" pitchFamily="34" charset="0"/>
                          <a:ea typeface="Calibri"/>
                          <a:cs typeface="Arial" pitchFamily="34" charset="0"/>
                        </a:rPr>
                        <a:t>S3 </a:t>
                      </a:r>
                      <a:r>
                        <a:rPr lang="en-US" sz="2000" b="1" baseline="0"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  </a:t>
                      </a:r>
                      <a:r>
                        <a:rPr lang="en-US" sz="1800" b="1" dirty="0">
                          <a:solidFill>
                            <a:srgbClr val="FFC000"/>
                          </a:solidFill>
                          <a:effectLst>
                            <a:outerShdw blurRad="38100" dist="38100" dir="2700000" algn="tl">
                              <a:srgbClr val="000000">
                                <a:alpha val="43137"/>
                              </a:srgbClr>
                            </a:outerShdw>
                          </a:effectLst>
                          <a:latin typeface="Arial" pitchFamily="34" charset="0"/>
                          <a:ea typeface="Calibri"/>
                          <a:cs typeface="Arial" pitchFamily="34" charset="0"/>
                        </a:rPr>
                        <a:t>level 9</a:t>
                      </a:r>
                    </a:p>
                  </a:txBody>
                  <a:tcPr marL="68580" marR="68580" marT="0" marB="0" anchor="ctr">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1"/>
                  </a:ext>
                </a:extLst>
              </a:tr>
              <a:tr h="947058">
                <a:tc>
                  <a:txBody>
                    <a:bodyPr/>
                    <a:lstStyle/>
                    <a:p>
                      <a:pPr marL="111125" marR="0" indent="0" algn="ctr" defTabSz="914400" rtl="0" eaLnBrk="1" fontAlgn="auto" latinLnBrk="0" hangingPunct="1">
                        <a:lnSpc>
                          <a:spcPct val="100000"/>
                        </a:lnSpc>
                        <a:spcBef>
                          <a:spcPts val="0"/>
                        </a:spcBef>
                        <a:spcAft>
                          <a:spcPts val="0"/>
                        </a:spcAft>
                        <a:buClrTx/>
                        <a:buSzTx/>
                        <a:buFontTx/>
                        <a:buNone/>
                        <a:tabLst>
                          <a:tab pos="2371725" algn="l"/>
                        </a:tabLst>
                        <a:defRPr/>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FFFEB"/>
                    </a:solidFill>
                  </a:tcPr>
                </a:tc>
                <a:tc>
                  <a:txBody>
                    <a:bodyPr/>
                    <a:lstStyle/>
                    <a:p>
                      <a:pPr marL="111125" marR="0" indent="0" algn="ctr" defTabSz="914400" rtl="0" eaLnBrk="1" fontAlgn="auto" latinLnBrk="0" hangingPunct="1">
                        <a:lnSpc>
                          <a:spcPct val="100000"/>
                        </a:lnSpc>
                        <a:spcBef>
                          <a:spcPts val="0"/>
                        </a:spcBef>
                        <a:spcAft>
                          <a:spcPts val="0"/>
                        </a:spcAft>
                        <a:buClrTx/>
                        <a:buSzTx/>
                        <a:buFontTx/>
                        <a:buNone/>
                        <a:tabLst>
                          <a:tab pos="2371725" algn="l"/>
                        </a:tabLst>
                        <a:defRPr/>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FFFEB"/>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FFFEB"/>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FFFEB"/>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FFFEB"/>
                    </a:solidFill>
                  </a:tcPr>
                </a:tc>
                <a:extLst>
                  <a:ext uri="{0D108BD9-81ED-4DB2-BD59-A6C34878D82A}">
                    <a16:rowId xmlns:a16="http://schemas.microsoft.com/office/drawing/2014/main" val="10002"/>
                  </a:ext>
                </a:extLst>
              </a:tr>
              <a:tr h="548951">
                <a:tc>
                  <a:txBody>
                    <a:bodyPr/>
                    <a:lstStyle/>
                    <a:p>
                      <a:pPr marL="111125" marR="0" indent="0" algn="ctr" defTabSz="914400" rtl="0" eaLnBrk="1" fontAlgn="auto" latinLnBrk="0" hangingPunct="1">
                        <a:lnSpc>
                          <a:spcPct val="100000"/>
                        </a:lnSpc>
                        <a:spcBef>
                          <a:spcPts val="0"/>
                        </a:spcBef>
                        <a:spcAft>
                          <a:spcPts val="0"/>
                        </a:spcAft>
                        <a:buClrTx/>
                        <a:buSzTx/>
                        <a:buFontTx/>
                        <a:buNone/>
                        <a:tabLst>
                          <a:tab pos="2371725" algn="l"/>
                        </a:tabLst>
                        <a:defRPr/>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rgbClr val="FFFFD9"/>
                    </a:solidFill>
                  </a:tcPr>
                </a:tc>
                <a:tc>
                  <a:txBody>
                    <a:bodyPr/>
                    <a:lstStyle/>
                    <a:p>
                      <a:pPr marL="111125" marR="0" indent="0" algn="ctr" defTabSz="914400" rtl="0" eaLnBrk="1" fontAlgn="auto" latinLnBrk="0" hangingPunct="1">
                        <a:lnSpc>
                          <a:spcPct val="100000"/>
                        </a:lnSpc>
                        <a:spcBef>
                          <a:spcPts val="0"/>
                        </a:spcBef>
                        <a:spcAft>
                          <a:spcPts val="0"/>
                        </a:spcAft>
                        <a:buClrTx/>
                        <a:buSzTx/>
                        <a:buFontTx/>
                        <a:buNone/>
                        <a:tabLst>
                          <a:tab pos="2371725" algn="l"/>
                        </a:tabLst>
                        <a:defRPr/>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2">
                          <a:lumMod val="90000"/>
                        </a:schemeClr>
                      </a:solidFill>
                      <a:prstDash val="solid"/>
                      <a:round/>
                      <a:headEnd type="none" w="med" len="med"/>
                      <a:tailEnd type="none" w="med" len="med"/>
                    </a:lnT>
                    <a:lnB w="12700" cap="flat" cmpd="sng" algn="ctr">
                      <a:noFill/>
                      <a:prstDash val="solid"/>
                      <a:round/>
                      <a:headEnd type="none" w="med" len="med"/>
                      <a:tailEnd type="none" w="med" len="med"/>
                    </a:lnB>
                    <a:solidFill>
                      <a:srgbClr val="FFFFD9"/>
                    </a:solidFill>
                  </a:tcPr>
                </a:tc>
                <a:extLst>
                  <a:ext uri="{0D108BD9-81ED-4DB2-BD59-A6C34878D82A}">
                    <a16:rowId xmlns:a16="http://schemas.microsoft.com/office/drawing/2014/main" val="10003"/>
                  </a:ext>
                </a:extLst>
              </a:tr>
              <a:tr h="441649">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9"/>
                    </a:solidFill>
                  </a:tcPr>
                </a:tc>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9"/>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D9"/>
                    </a:solidFill>
                  </a:tcPr>
                </a:tc>
                <a:extLst>
                  <a:ext uri="{0D108BD9-81ED-4DB2-BD59-A6C34878D82A}">
                    <a16:rowId xmlns:a16="http://schemas.microsoft.com/office/drawing/2014/main" val="10004"/>
                  </a:ext>
                </a:extLst>
              </a:tr>
              <a:tr h="548951">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C4"/>
                    </a:solidFill>
                  </a:tcPr>
                </a:tc>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C4"/>
                    </a:solidFill>
                  </a:tcPr>
                </a:tc>
                <a:tc>
                  <a:txBody>
                    <a:bodyPr/>
                    <a:lstStyle/>
                    <a:p>
                      <a:pPr marL="111125" indent="0" algn="l">
                        <a:lnSpc>
                          <a:spcPct val="1000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C4"/>
                    </a:solidFill>
                  </a:tcPr>
                </a:tc>
                <a:tc>
                  <a:txBody>
                    <a:bodyPr/>
                    <a:lstStyle/>
                    <a:p>
                      <a:pPr marL="111125" indent="0" algn="l">
                        <a:lnSpc>
                          <a:spcPct val="1000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C4"/>
                    </a:solidFill>
                  </a:tcPr>
                </a:tc>
                <a:tc>
                  <a:txBody>
                    <a:bodyPr/>
                    <a:lstStyle/>
                    <a:p>
                      <a:pPr marL="111125" indent="0" algn="l">
                        <a:lnSpc>
                          <a:spcPct val="1000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CF8C4"/>
                    </a:solidFill>
                  </a:tcPr>
                </a:tc>
                <a:extLst>
                  <a:ext uri="{0D108BD9-81ED-4DB2-BD59-A6C34878D82A}">
                    <a16:rowId xmlns:a16="http://schemas.microsoft.com/office/drawing/2014/main" val="10005"/>
                  </a:ext>
                </a:extLst>
              </a:tr>
              <a:tr h="365449">
                <a:tc>
                  <a:txBody>
                    <a:bodyPr/>
                    <a:lstStyle/>
                    <a:p>
                      <a:pPr marL="111125" indent="0" algn="ctr">
                        <a:lnSpc>
                          <a:spcPts val="12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C4"/>
                    </a:solidFill>
                  </a:tcPr>
                </a:tc>
                <a:tc>
                  <a:txBody>
                    <a:bodyPr/>
                    <a:lstStyle/>
                    <a:p>
                      <a:pPr marL="111125" indent="0" algn="ctr">
                        <a:lnSpc>
                          <a:spcPts val="12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C4"/>
                    </a:solidFill>
                  </a:tcPr>
                </a:tc>
                <a:tc>
                  <a:txBody>
                    <a:bodyPr/>
                    <a:lstStyle/>
                    <a:p>
                      <a:pPr marL="111125" indent="0" algn="l">
                        <a:lnSpc>
                          <a:spcPts val="12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C4"/>
                    </a:solidFill>
                  </a:tcPr>
                </a:tc>
                <a:tc>
                  <a:txBody>
                    <a:bodyPr/>
                    <a:lstStyle/>
                    <a:p>
                      <a:pPr marL="111125" indent="0" algn="l">
                        <a:lnSpc>
                          <a:spcPts val="12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C4"/>
                    </a:solidFill>
                  </a:tcPr>
                </a:tc>
                <a:tc>
                  <a:txBody>
                    <a:bodyPr/>
                    <a:lstStyle/>
                    <a:p>
                      <a:pPr marL="111125" indent="0" algn="l">
                        <a:lnSpc>
                          <a:spcPts val="1200"/>
                        </a:lnSpc>
                        <a:spcAft>
                          <a:spcPts val="0"/>
                        </a:spcAft>
                        <a:tabLst>
                          <a:tab pos="2371725" algn="l"/>
                        </a:tabLst>
                      </a:pPr>
                      <a:endParaRPr lang="en-US" sz="1800" b="1" dirty="0">
                        <a:solidFill>
                          <a:schemeClr val="tx1"/>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CF8C4"/>
                    </a:solidFill>
                  </a:tcPr>
                </a:tc>
                <a:extLst>
                  <a:ext uri="{0D108BD9-81ED-4DB2-BD59-A6C34878D82A}">
                    <a16:rowId xmlns:a16="http://schemas.microsoft.com/office/drawing/2014/main" val="10006"/>
                  </a:ext>
                </a:extLst>
              </a:tr>
              <a:tr h="548951">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BF6B3"/>
                    </a:solidFill>
                  </a:tcPr>
                </a:tc>
                <a:tc>
                  <a:txBody>
                    <a:bodyPr/>
                    <a:lstStyle/>
                    <a:p>
                      <a:pPr marL="111125" indent="0" algn="ctr">
                        <a:lnSpc>
                          <a:spcPct val="100000"/>
                        </a:lnSpc>
                        <a:spcAft>
                          <a:spcPts val="0"/>
                        </a:spcAft>
                        <a:tabLst>
                          <a:tab pos="2371725" algn="l"/>
                        </a:tabLst>
                      </a:pPr>
                      <a:endParaRPr lang="en-US" sz="2400" b="1" dirty="0">
                        <a:solidFill>
                          <a:schemeClr val="tx1"/>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BF6B3"/>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BF6B3"/>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BF6B3"/>
                    </a:solidFill>
                  </a:tcPr>
                </a:tc>
                <a:tc>
                  <a:txBody>
                    <a:bodyPr/>
                    <a:lstStyle/>
                    <a:p>
                      <a:pPr marL="111125" indent="0" algn="l">
                        <a:lnSpc>
                          <a:spcPct val="1000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FBF6B3"/>
                    </a:solidFill>
                  </a:tcPr>
                </a:tc>
                <a:extLst>
                  <a:ext uri="{0D108BD9-81ED-4DB2-BD59-A6C34878D82A}">
                    <a16:rowId xmlns:a16="http://schemas.microsoft.com/office/drawing/2014/main" val="10007"/>
                  </a:ext>
                </a:extLst>
              </a:tr>
              <a:tr h="441649">
                <a:tc>
                  <a:txBody>
                    <a:bodyPr/>
                    <a:lstStyle/>
                    <a:p>
                      <a:pPr marL="111125" indent="0" algn="ctr">
                        <a:lnSpc>
                          <a:spcPts val="1200"/>
                        </a:lnSpc>
                        <a:spcAft>
                          <a:spcPts val="0"/>
                        </a:spcAft>
                        <a:tabLst>
                          <a:tab pos="2371725" algn="l"/>
                        </a:tabLst>
                      </a:pPr>
                      <a:endParaRPr lang="en-US" sz="2400" b="1" dirty="0">
                        <a:solidFill>
                          <a:schemeClr val="bg2">
                            <a:lumMod val="25000"/>
                          </a:schemeClr>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BF6B3"/>
                    </a:solidFill>
                  </a:tcPr>
                </a:tc>
                <a:tc>
                  <a:txBody>
                    <a:bodyPr/>
                    <a:lstStyle/>
                    <a:p>
                      <a:pPr marL="111125" indent="0" algn="ctr">
                        <a:lnSpc>
                          <a:spcPts val="1200"/>
                        </a:lnSpc>
                        <a:spcAft>
                          <a:spcPts val="0"/>
                        </a:spcAft>
                        <a:tabLst>
                          <a:tab pos="2371725" algn="l"/>
                        </a:tabLst>
                      </a:pPr>
                      <a:endParaRPr lang="en-US" sz="2400" b="1" dirty="0">
                        <a:solidFill>
                          <a:schemeClr val="bg2">
                            <a:lumMod val="25000"/>
                          </a:schemeClr>
                        </a:solidFill>
                        <a:effectLst/>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BF6B3"/>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BF6B3"/>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BF6B3"/>
                    </a:solidFill>
                  </a:tcPr>
                </a:tc>
                <a:tc>
                  <a:txBody>
                    <a:bodyPr/>
                    <a:lstStyle/>
                    <a:p>
                      <a:pPr marL="111125" indent="0" algn="l">
                        <a:lnSpc>
                          <a:spcPts val="1200"/>
                        </a:lnSpc>
                        <a:spcAft>
                          <a:spcPts val="0"/>
                        </a:spcAft>
                        <a:tabLst>
                          <a:tab pos="2371725" algn="l"/>
                        </a:tabLst>
                      </a:pPr>
                      <a:endParaRPr lang="en-US" sz="1800" b="1" dirty="0">
                        <a:solidFill>
                          <a:schemeClr val="accent1">
                            <a:lumMod val="75000"/>
                          </a:schemeClr>
                        </a:solidFill>
                        <a:latin typeface="Arial" pitchFamily="34" charset="0"/>
                        <a:ea typeface="Calibri"/>
                        <a:cs typeface="Arial" pitchFamily="34" charset="0"/>
                      </a:endParaRPr>
                    </a:p>
                  </a:txBody>
                  <a:tcPr marL="68580" marR="68580" marT="0" marB="0" anchor="ctr">
                    <a:lnL w="12700" cap="flat" cmpd="sng" algn="ctr">
                      <a:solidFill>
                        <a:schemeClr val="bg2">
                          <a:lumMod val="90000"/>
                        </a:schemeClr>
                      </a:solidFill>
                      <a:prstDash val="solid"/>
                      <a:round/>
                      <a:headEnd type="none" w="med" len="med"/>
                      <a:tailEnd type="none" w="med" len="med"/>
                    </a:lnL>
                    <a:lnR w="12700" cap="flat" cmpd="sng" algn="ctr">
                      <a:solidFill>
                        <a:schemeClr val="bg2">
                          <a:lumMod val="9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90000"/>
                        </a:schemeClr>
                      </a:solidFill>
                      <a:prstDash val="solid"/>
                      <a:round/>
                      <a:headEnd type="none" w="med" len="med"/>
                      <a:tailEnd type="none" w="med" len="med"/>
                    </a:lnB>
                    <a:solidFill>
                      <a:srgbClr val="FBF6B3"/>
                    </a:solidFill>
                  </a:tcPr>
                </a:tc>
                <a:extLst>
                  <a:ext uri="{0D108BD9-81ED-4DB2-BD59-A6C34878D82A}">
                    <a16:rowId xmlns:a16="http://schemas.microsoft.com/office/drawing/2014/main" val="10008"/>
                  </a:ext>
                </a:extLst>
              </a:tr>
            </a:tbl>
          </a:graphicData>
        </a:graphic>
      </p:graphicFrame>
      <p:sp>
        <p:nvSpPr>
          <p:cNvPr id="2" name="Title 1"/>
          <p:cNvSpPr>
            <a:spLocks noGrp="1"/>
          </p:cNvSpPr>
          <p:nvPr>
            <p:ph type="title"/>
          </p:nvPr>
        </p:nvSpPr>
        <p:spPr>
          <a:xfrm>
            <a:off x="1905000" y="185058"/>
            <a:ext cx="8382000" cy="838200"/>
          </a:xfrm>
          <a:no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2000" b="1" dirty="0">
                <a:ln w="11430"/>
                <a:solidFill>
                  <a:schemeClr val="bg2">
                    <a:lumMod val="50000"/>
                  </a:schemeClr>
                </a:solidFill>
                <a:effectLst>
                  <a:outerShdw blurRad="50800" dist="39000" dir="5460000" algn="tl">
                    <a:srgbClr val="000000">
                      <a:alpha val="38000"/>
                    </a:srgbClr>
                  </a:outerShdw>
                </a:effectLst>
              </a:rPr>
              <a:t>DIPERLUKAN KEJELASAN PERBEDAAN RUMUSAN CAPAIAN PEMBELAJARAN LULUSAN UNTUK SETIAP JENIS DAN STRATA PENDIDIKAN</a:t>
            </a:r>
          </a:p>
        </p:txBody>
      </p:sp>
      <p:graphicFrame>
        <p:nvGraphicFramePr>
          <p:cNvPr id="4" name="Table 3"/>
          <p:cNvGraphicFramePr>
            <a:graphicFrameLocks noGrp="1"/>
          </p:cNvGraphicFramePr>
          <p:nvPr>
            <p:extLst/>
          </p:nvPr>
        </p:nvGraphicFramePr>
        <p:xfrm>
          <a:off x="1905001" y="1277262"/>
          <a:ext cx="2561167" cy="5232400"/>
        </p:xfrm>
        <a:graphic>
          <a:graphicData uri="http://schemas.openxmlformats.org/drawingml/2006/table">
            <a:tbl>
              <a:tblPr firstRow="1" bandRow="1">
                <a:effectLst>
                  <a:innerShdw blurRad="63500" dist="50800" dir="16200000">
                    <a:prstClr val="black">
                      <a:alpha val="50000"/>
                    </a:prstClr>
                  </a:innerShdw>
                </a:effectLst>
                <a:tableStyleId>{5C22544A-7EE6-4342-B048-85BDC9FD1C3A}</a:tableStyleId>
              </a:tblPr>
              <a:tblGrid>
                <a:gridCol w="2561167">
                  <a:extLst>
                    <a:ext uri="{9D8B030D-6E8A-4147-A177-3AD203B41FA5}">
                      <a16:colId xmlns:a16="http://schemas.microsoft.com/office/drawing/2014/main" val="20000"/>
                    </a:ext>
                  </a:extLst>
                </a:gridCol>
              </a:tblGrid>
              <a:tr h="1371600">
                <a:tc>
                  <a:txBody>
                    <a:bodyPr/>
                    <a:lstStyle/>
                    <a:p>
                      <a:pPr algn="ctr">
                        <a:lnSpc>
                          <a:spcPct val="100000"/>
                        </a:lnSpc>
                        <a:spcAft>
                          <a:spcPts val="0"/>
                        </a:spcAft>
                        <a:tabLst>
                          <a:tab pos="2371725" algn="l"/>
                        </a:tabLst>
                      </a:pPr>
                      <a:r>
                        <a:rPr lang="en-US" sz="1800" b="1" cap="none" spc="0" dirty="0">
                          <a:ln w="1905"/>
                          <a:solidFill>
                            <a:schemeClr val="bg1"/>
                          </a:solidFill>
                          <a:effectLst>
                            <a:innerShdw blurRad="69850" dist="43180" dir="5400000">
                              <a:srgbClr val="000000">
                                <a:alpha val="65000"/>
                              </a:srgbClr>
                            </a:innerShdw>
                          </a:effectLst>
                          <a:latin typeface="Arial" pitchFamily="34" charset="0"/>
                          <a:ea typeface="Calibri"/>
                          <a:cs typeface="Arial" pitchFamily="34" charset="0"/>
                        </a:rPr>
                        <a:t>PARAMETER</a:t>
                      </a:r>
                      <a:r>
                        <a:rPr lang="en-US" sz="1800" b="1" cap="none" spc="0" dirty="0">
                          <a:ln w="1905"/>
                          <a:solidFill>
                            <a:srgbClr val="FFFF00"/>
                          </a:solidFill>
                          <a:effectLst>
                            <a:innerShdw blurRad="69850" dist="43180" dir="5400000">
                              <a:srgbClr val="000000">
                                <a:alpha val="65000"/>
                              </a:srgbClr>
                            </a:innerShdw>
                          </a:effectLst>
                          <a:latin typeface="Arial" pitchFamily="34" charset="0"/>
                          <a:ea typeface="Calibri"/>
                          <a:cs typeface="Arial" pitchFamily="34" charset="0"/>
                        </a:rPr>
                        <a:t> </a:t>
                      </a:r>
                      <a:r>
                        <a:rPr lang="en-US" sz="1800" b="1" cap="none" spc="0" dirty="0" err="1">
                          <a:ln w="1905"/>
                          <a:solidFill>
                            <a:schemeClr val="bg1"/>
                          </a:solidFill>
                          <a:effectLst>
                            <a:innerShdw blurRad="69850" dist="43180" dir="5400000">
                              <a:srgbClr val="000000">
                                <a:alpha val="65000"/>
                              </a:srgbClr>
                            </a:innerShdw>
                          </a:effectLst>
                          <a:latin typeface="Arial" pitchFamily="34" charset="0"/>
                          <a:ea typeface="Calibri"/>
                          <a:cs typeface="Arial" pitchFamily="34" charset="0"/>
                        </a:rPr>
                        <a:t>DESKRIPSI</a:t>
                      </a:r>
                      <a:endParaRPr lang="en-US" sz="1800" b="1" cap="none" spc="0" dirty="0">
                        <a:ln w="1905"/>
                        <a:solidFill>
                          <a:schemeClr val="bg1"/>
                        </a:solidFill>
                        <a:effectLst>
                          <a:innerShdw blurRad="69850" dist="43180" dir="5400000">
                            <a:srgbClr val="000000">
                              <a:alpha val="65000"/>
                            </a:srgbClr>
                          </a:innerShdw>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cell3D prstMaterial="dkEdge">
                      <a:bevel/>
                      <a:lightRig rig="flood" dir="t"/>
                    </a:cell3D>
                    <a:solidFill>
                      <a:srgbClr val="98866C"/>
                    </a:solidFill>
                  </a:tcPr>
                </a:tc>
                <a:extLst>
                  <a:ext uri="{0D108BD9-81ED-4DB2-BD59-A6C34878D82A}">
                    <a16:rowId xmlns:a16="http://schemas.microsoft.com/office/drawing/2014/main" val="10000"/>
                  </a:ext>
                </a:extLst>
              </a:tr>
              <a:tr h="965200">
                <a:tc>
                  <a:txBody>
                    <a:bodyPr/>
                    <a:lstStyle/>
                    <a:p>
                      <a:pPr algn="ctr">
                        <a:lnSpc>
                          <a:spcPct val="100000"/>
                        </a:lnSpc>
                        <a:spcAft>
                          <a:spcPts val="0"/>
                        </a:spcAft>
                        <a:tabLst>
                          <a:tab pos="742950" algn="l"/>
                          <a:tab pos="2371725" algn="l"/>
                        </a:tabLst>
                      </a:pPr>
                      <a:r>
                        <a:rPr lang="en-US" sz="1600" b="1" dirty="0">
                          <a:solidFill>
                            <a:schemeClr val="tx1"/>
                          </a:solidFill>
                          <a:effectLst/>
                          <a:latin typeface="Arial" pitchFamily="34" charset="0"/>
                          <a:ea typeface="Calibri"/>
                          <a:cs typeface="Arial" pitchFamily="34" charset="0"/>
                        </a:rPr>
                        <a:t>SIKAP DAN                         TATA NILAI</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65200">
                <a:tc>
                  <a:txBody>
                    <a:bodyPr/>
                    <a:lstStyle/>
                    <a:p>
                      <a:pPr algn="ctr">
                        <a:lnSpc>
                          <a:spcPct val="100000"/>
                        </a:lnSpc>
                        <a:spcAft>
                          <a:spcPts val="0"/>
                        </a:spcAft>
                        <a:tabLst>
                          <a:tab pos="742950" algn="l"/>
                          <a:tab pos="2371725" algn="l"/>
                        </a:tabLst>
                      </a:pPr>
                      <a:r>
                        <a:rPr lang="en-US" sz="1600" b="1" dirty="0">
                          <a:solidFill>
                            <a:schemeClr val="tx1"/>
                          </a:solidFill>
                          <a:effectLst/>
                          <a:latin typeface="Arial" pitchFamily="34" charset="0"/>
                          <a:ea typeface="Calibri"/>
                          <a:cs typeface="Arial" pitchFamily="34" charset="0"/>
                        </a:rPr>
                        <a:t>KEMAMPUAN</a:t>
                      </a:r>
                      <a:r>
                        <a:rPr lang="en-US" sz="1600" b="1" baseline="0" dirty="0">
                          <a:solidFill>
                            <a:schemeClr val="tx1"/>
                          </a:solidFill>
                          <a:effectLst/>
                          <a:latin typeface="Arial" pitchFamily="34" charset="0"/>
                          <a:ea typeface="Calibri"/>
                          <a:cs typeface="Arial" pitchFamily="34" charset="0"/>
                        </a:rPr>
                        <a:t> DI BIDANG KERJA</a:t>
                      </a:r>
                      <a:endParaRPr lang="en-US" sz="16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2"/>
                      </a:solidFill>
                      <a:prstDash val="solid"/>
                      <a:round/>
                      <a:headEnd type="none" w="med" len="med"/>
                      <a:tailEnd type="none" w="med" len="med"/>
                    </a:lnT>
                    <a:solidFill>
                      <a:srgbClr val="FFFFD9"/>
                    </a:solidFill>
                  </a:tcPr>
                </a:tc>
                <a:extLst>
                  <a:ext uri="{0D108BD9-81ED-4DB2-BD59-A6C34878D82A}">
                    <a16:rowId xmlns:a16="http://schemas.microsoft.com/office/drawing/2014/main" val="10002"/>
                  </a:ext>
                </a:extLst>
              </a:tr>
              <a:tr h="965200">
                <a:tc>
                  <a:txBody>
                    <a:bodyPr/>
                    <a:lstStyle/>
                    <a:p>
                      <a:pPr algn="ctr">
                        <a:lnSpc>
                          <a:spcPct val="100000"/>
                        </a:lnSpc>
                        <a:spcAft>
                          <a:spcPts val="0"/>
                        </a:spcAft>
                        <a:tabLst>
                          <a:tab pos="2371725" algn="l"/>
                        </a:tabLst>
                      </a:pPr>
                      <a:r>
                        <a:rPr lang="en-US" sz="1600" b="1" dirty="0">
                          <a:solidFill>
                            <a:schemeClr val="tx1"/>
                          </a:solidFill>
                          <a:effectLst/>
                          <a:latin typeface="Arial" pitchFamily="34" charset="0"/>
                          <a:ea typeface="Calibri"/>
                          <a:cs typeface="Arial" pitchFamily="34" charset="0"/>
                        </a:rPr>
                        <a:t>PENGETAHUAN</a:t>
                      </a:r>
                      <a:r>
                        <a:rPr lang="en-US" sz="1600" b="1" baseline="0" dirty="0">
                          <a:solidFill>
                            <a:schemeClr val="tx1"/>
                          </a:solidFill>
                          <a:effectLst/>
                          <a:latin typeface="Arial" pitchFamily="34" charset="0"/>
                          <a:ea typeface="Calibri"/>
                          <a:cs typeface="Arial" pitchFamily="34" charset="0"/>
                        </a:rPr>
                        <a:t>        YANG DIKUASAI  </a:t>
                      </a:r>
                      <a:endParaRPr lang="en-US" sz="16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FCF8C4"/>
                    </a:solidFill>
                  </a:tcPr>
                </a:tc>
                <a:extLst>
                  <a:ext uri="{0D108BD9-81ED-4DB2-BD59-A6C34878D82A}">
                    <a16:rowId xmlns:a16="http://schemas.microsoft.com/office/drawing/2014/main" val="10003"/>
                  </a:ext>
                </a:extLst>
              </a:tr>
              <a:tr h="965200">
                <a:tc>
                  <a:txBody>
                    <a:bodyPr/>
                    <a:lstStyle/>
                    <a:p>
                      <a:pPr algn="ctr">
                        <a:lnSpc>
                          <a:spcPct val="100000"/>
                        </a:lnSpc>
                        <a:spcAft>
                          <a:spcPts val="0"/>
                        </a:spcAft>
                        <a:tabLst>
                          <a:tab pos="2371725" algn="l"/>
                        </a:tabLst>
                      </a:pPr>
                      <a:r>
                        <a:rPr lang="en-US" sz="1600" b="1" dirty="0">
                          <a:solidFill>
                            <a:schemeClr val="tx1"/>
                          </a:solidFill>
                          <a:effectLst/>
                          <a:latin typeface="Arial" pitchFamily="34" charset="0"/>
                          <a:ea typeface="Calibri"/>
                          <a:cs typeface="Arial" pitchFamily="34" charset="0"/>
                        </a:rPr>
                        <a:t>KEWENANGAN</a:t>
                      </a:r>
                      <a:r>
                        <a:rPr lang="en-US" sz="1600" b="1" baseline="0" dirty="0">
                          <a:solidFill>
                            <a:schemeClr val="tx1"/>
                          </a:solidFill>
                          <a:effectLst/>
                          <a:latin typeface="Arial" pitchFamily="34" charset="0"/>
                          <a:ea typeface="Calibri"/>
                          <a:cs typeface="Arial" pitchFamily="34" charset="0"/>
                        </a:rPr>
                        <a:t> </a:t>
                      </a:r>
                      <a:r>
                        <a:rPr lang="en-US" sz="1600" b="1" baseline="0" dirty="0" err="1">
                          <a:solidFill>
                            <a:schemeClr val="tx1"/>
                          </a:solidFill>
                          <a:effectLst/>
                          <a:latin typeface="Arial" pitchFamily="34" charset="0"/>
                          <a:ea typeface="Calibri"/>
                          <a:cs typeface="Arial" pitchFamily="34" charset="0"/>
                        </a:rPr>
                        <a:t>dan</a:t>
                      </a:r>
                      <a:r>
                        <a:rPr lang="en-US" sz="1600" b="1" baseline="0" dirty="0">
                          <a:solidFill>
                            <a:schemeClr val="tx1"/>
                          </a:solidFill>
                          <a:effectLst/>
                          <a:latin typeface="Arial" pitchFamily="34" charset="0"/>
                          <a:ea typeface="Calibri"/>
                          <a:cs typeface="Arial" pitchFamily="34" charset="0"/>
                        </a:rPr>
                        <a:t> TANGGUNG JAWAB</a:t>
                      </a:r>
                      <a:endParaRPr lang="en-US" sz="1600" b="1" dirty="0">
                        <a:solidFill>
                          <a:schemeClr val="tx1"/>
                        </a:solidFill>
                        <a:effectLst/>
                        <a:latin typeface="Arial" pitchFamily="34" charset="0"/>
                        <a:ea typeface="Calibri"/>
                        <a:cs typeface="Arial" pitchFamily="34"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accent3">
                          <a:lumMod val="40000"/>
                          <a:lumOff val="60000"/>
                        </a:schemeClr>
                      </a:solidFill>
                      <a:prstDash val="solid"/>
                      <a:round/>
                      <a:headEnd type="none" w="med" len="med"/>
                      <a:tailEnd type="none" w="med" len="med"/>
                    </a:lnB>
                    <a:solidFill>
                      <a:srgbClr val="FBF6B3"/>
                    </a:solidFill>
                  </a:tcPr>
                </a:tc>
                <a:extLst>
                  <a:ext uri="{0D108BD9-81ED-4DB2-BD59-A6C34878D82A}">
                    <a16:rowId xmlns:a16="http://schemas.microsoft.com/office/drawing/2014/main" val="10004"/>
                  </a:ext>
                </a:extLst>
              </a:tr>
            </a:tbl>
          </a:graphicData>
        </a:graphic>
      </p:graphicFrame>
      <p:sp>
        <p:nvSpPr>
          <p:cNvPr id="12" name="TextBox 11"/>
          <p:cNvSpPr txBox="1"/>
          <p:nvPr/>
        </p:nvSpPr>
        <p:spPr>
          <a:xfrm>
            <a:off x="8686800" y="6553200"/>
            <a:ext cx="1852620" cy="261610"/>
          </a:xfrm>
          <a:prstGeom prst="rect">
            <a:avLst/>
          </a:prstGeom>
          <a:noFill/>
        </p:spPr>
        <p:txBody>
          <a:bodyPr wrap="square" rtlCol="0">
            <a:spAutoFit/>
          </a:bodyPr>
          <a:lstStyle/>
          <a:p>
            <a:pPr defTabSz="914400"/>
            <a:r>
              <a:rPr lang="en-US" sz="1100" b="1" dirty="0">
                <a:solidFill>
                  <a:prstClr val="black"/>
                </a:solidFill>
                <a:latin typeface="Calibri"/>
              </a:rPr>
              <a:t>endrotomoits@yahoo.com</a:t>
            </a:r>
          </a:p>
        </p:txBody>
      </p:sp>
      <p:grpSp>
        <p:nvGrpSpPr>
          <p:cNvPr id="18" name="Group 17"/>
          <p:cNvGrpSpPr/>
          <p:nvPr/>
        </p:nvGrpSpPr>
        <p:grpSpPr>
          <a:xfrm>
            <a:off x="4767946" y="2786747"/>
            <a:ext cx="5159825" cy="724475"/>
            <a:chOff x="3243945" y="2666870"/>
            <a:chExt cx="5159825" cy="724475"/>
          </a:xfrm>
        </p:grpSpPr>
        <p:sp>
          <p:nvSpPr>
            <p:cNvPr id="14" name="Isosceles Triangle 13"/>
            <p:cNvSpPr/>
            <p:nvPr/>
          </p:nvSpPr>
          <p:spPr>
            <a:xfrm rot="5400000">
              <a:off x="3036803" y="2874012"/>
              <a:ext cx="724475" cy="310192"/>
            </a:xfrm>
            <a:prstGeom prst="triangle">
              <a:avLst/>
            </a:prstGeom>
            <a:solidFill>
              <a:srgbClr val="FFDC6D"/>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ln>
                  <a:solidFill>
                    <a:srgbClr val="FF0000"/>
                  </a:solidFill>
                </a:ln>
                <a:solidFill>
                  <a:prstClr val="white"/>
                </a:solidFill>
                <a:latin typeface="Calibri"/>
              </a:endParaRPr>
            </a:p>
          </p:txBody>
        </p:sp>
        <p:sp>
          <p:nvSpPr>
            <p:cNvPr id="17" name="Rectangle 16"/>
            <p:cNvSpPr/>
            <p:nvPr/>
          </p:nvSpPr>
          <p:spPr>
            <a:xfrm>
              <a:off x="3614058" y="2822670"/>
              <a:ext cx="4789712" cy="400110"/>
            </a:xfrm>
            <a:prstGeom prst="rect">
              <a:avLst/>
            </a:prstGeom>
          </p:spPr>
          <p:txBody>
            <a:bodyPr wrap="square">
              <a:spAutoFit/>
            </a:bodyPr>
            <a:lstStyle/>
            <a:p>
              <a:pPr indent="1588" defTabSz="914400">
                <a:tabLst>
                  <a:tab pos="2371725" algn="l"/>
                </a:tabLst>
                <a:defRPr/>
              </a:pPr>
              <a:r>
                <a:rPr lang="en-US" sz="2000" b="1" dirty="0" err="1">
                  <a:solidFill>
                    <a:srgbClr val="C00000"/>
                  </a:solidFill>
                  <a:latin typeface="Calibri"/>
                  <a:ea typeface="Calibri"/>
                  <a:cs typeface="Arial" pitchFamily="34" charset="0"/>
                </a:rPr>
                <a:t>Mengacu</a:t>
              </a:r>
              <a:r>
                <a:rPr lang="en-US" sz="2000" b="1" dirty="0">
                  <a:solidFill>
                    <a:srgbClr val="C00000"/>
                  </a:solidFill>
                  <a:latin typeface="Calibri"/>
                  <a:ea typeface="Calibri"/>
                  <a:cs typeface="Arial" pitchFamily="34" charset="0"/>
                </a:rPr>
                <a:t> </a:t>
              </a:r>
              <a:r>
                <a:rPr lang="en-US" sz="2000" b="1" dirty="0" err="1">
                  <a:solidFill>
                    <a:srgbClr val="C00000"/>
                  </a:solidFill>
                  <a:latin typeface="Calibri"/>
                  <a:ea typeface="Calibri"/>
                  <a:cs typeface="Arial" pitchFamily="34" charset="0"/>
                </a:rPr>
                <a:t>pada</a:t>
              </a:r>
              <a:r>
                <a:rPr lang="en-US" sz="2000" b="1" dirty="0">
                  <a:solidFill>
                    <a:srgbClr val="C00000"/>
                  </a:solidFill>
                  <a:latin typeface="Calibri"/>
                  <a:ea typeface="Calibri"/>
                  <a:cs typeface="Arial" pitchFamily="34" charset="0"/>
                </a:rPr>
                <a:t> </a:t>
              </a:r>
              <a:r>
                <a:rPr lang="en-US" sz="2000" b="1" dirty="0" err="1">
                  <a:solidFill>
                    <a:srgbClr val="C00000"/>
                  </a:solidFill>
                  <a:latin typeface="Calibri"/>
                  <a:ea typeface="Calibri"/>
                  <a:cs typeface="Arial" pitchFamily="34" charset="0"/>
                </a:rPr>
                <a:t>deskripsi</a:t>
              </a:r>
              <a:r>
                <a:rPr lang="en-US" sz="2000" b="1" dirty="0">
                  <a:solidFill>
                    <a:srgbClr val="C00000"/>
                  </a:solidFill>
                  <a:latin typeface="Calibri"/>
                  <a:ea typeface="Calibri"/>
                  <a:cs typeface="Arial" pitchFamily="34" charset="0"/>
                </a:rPr>
                <a:t> </a:t>
              </a:r>
              <a:r>
                <a:rPr lang="en-US" sz="2000" b="1" dirty="0" err="1">
                  <a:solidFill>
                    <a:srgbClr val="C00000"/>
                  </a:solidFill>
                  <a:latin typeface="Calibri"/>
                  <a:ea typeface="Calibri"/>
                  <a:cs typeface="Arial" pitchFamily="34" charset="0"/>
                </a:rPr>
                <a:t>umum</a:t>
              </a:r>
              <a:r>
                <a:rPr lang="en-US" sz="2000" b="1" dirty="0">
                  <a:solidFill>
                    <a:srgbClr val="C00000"/>
                  </a:solidFill>
                  <a:latin typeface="Calibri"/>
                  <a:ea typeface="Calibri"/>
                  <a:cs typeface="Arial" pitchFamily="34" charset="0"/>
                </a:rPr>
                <a:t> KKNI</a:t>
              </a:r>
            </a:p>
          </p:txBody>
        </p:sp>
      </p:grpSp>
      <p:grpSp>
        <p:nvGrpSpPr>
          <p:cNvPr id="3" name="Group 11"/>
          <p:cNvGrpSpPr/>
          <p:nvPr/>
        </p:nvGrpSpPr>
        <p:grpSpPr>
          <a:xfrm>
            <a:off x="4752838" y="3722919"/>
            <a:ext cx="4856488" cy="2701923"/>
            <a:chOff x="3228837" y="2792228"/>
            <a:chExt cx="4856488" cy="3269327"/>
          </a:xfrm>
        </p:grpSpPr>
        <p:sp>
          <p:nvSpPr>
            <p:cNvPr id="6" name="Isosceles Triangle 5"/>
            <p:cNvSpPr/>
            <p:nvPr/>
          </p:nvSpPr>
          <p:spPr>
            <a:xfrm rot="5400000">
              <a:off x="2904841" y="3119271"/>
              <a:ext cx="964277" cy="310192"/>
            </a:xfrm>
            <a:prstGeom prst="triangl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7" name="Isosceles Triangle 6"/>
            <p:cNvSpPr/>
            <p:nvPr/>
          </p:nvSpPr>
          <p:spPr>
            <a:xfrm rot="5400000">
              <a:off x="2901794" y="5424321"/>
              <a:ext cx="964277" cy="310192"/>
            </a:xfrm>
            <a:prstGeom prst="triangl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8" name="Isosceles Triangle 7"/>
            <p:cNvSpPr/>
            <p:nvPr/>
          </p:nvSpPr>
          <p:spPr>
            <a:xfrm rot="5400000">
              <a:off x="2901794" y="4278752"/>
              <a:ext cx="964277" cy="310192"/>
            </a:xfrm>
            <a:prstGeom prst="triangle">
              <a:avLst/>
            </a:prstGeom>
            <a:solidFill>
              <a:srgbClr val="FFC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9" name="Rectangle 8"/>
            <p:cNvSpPr/>
            <p:nvPr/>
          </p:nvSpPr>
          <p:spPr>
            <a:xfrm>
              <a:off x="3570513" y="3021333"/>
              <a:ext cx="3317062" cy="484133"/>
            </a:xfrm>
            <a:prstGeom prst="rect">
              <a:avLst/>
            </a:prstGeom>
            <a:noFill/>
            <a:effectLst/>
          </p:spPr>
          <p:txBody>
            <a:bodyPr wrap="none" lIns="91440" tIns="45720" rIns="91440" bIns="45720">
              <a:spAutoFit/>
            </a:bodyPr>
            <a:lstStyle/>
            <a:p>
              <a:pPr algn="ctr" defTabSz="914400"/>
              <a:r>
                <a:rPr lang="en-US" sz="2000" b="1" dirty="0" err="1">
                  <a:ln w="1905"/>
                  <a:solidFill>
                    <a:prstClr val="black"/>
                  </a:solidFill>
                  <a:latin typeface="Calibri"/>
                </a:rPr>
                <a:t>Diturunkan</a:t>
              </a:r>
              <a:r>
                <a:rPr lang="en-US" sz="2000" b="1" dirty="0">
                  <a:ln w="1905"/>
                  <a:solidFill>
                    <a:prstClr val="black"/>
                  </a:solidFill>
                  <a:latin typeface="Calibri"/>
                </a:rPr>
                <a:t> </a:t>
              </a:r>
              <a:r>
                <a:rPr lang="en-US" sz="2000" b="1" dirty="0" err="1">
                  <a:ln w="1905"/>
                  <a:solidFill>
                    <a:prstClr val="black"/>
                  </a:solidFill>
                  <a:latin typeface="Calibri"/>
                </a:rPr>
                <a:t>dari</a:t>
              </a:r>
              <a:r>
                <a:rPr lang="en-US" sz="2000" b="1" dirty="0">
                  <a:ln w="1905"/>
                  <a:solidFill>
                    <a:prstClr val="black"/>
                  </a:solidFill>
                  <a:latin typeface="Calibri"/>
                </a:rPr>
                <a:t> </a:t>
              </a:r>
              <a:r>
                <a:rPr lang="en-US" sz="2000" b="1" dirty="0" err="1">
                  <a:ln w="1905"/>
                  <a:solidFill>
                    <a:prstClr val="black"/>
                  </a:solidFill>
                  <a:latin typeface="Calibri"/>
                </a:rPr>
                <a:t>profil</a:t>
              </a:r>
              <a:r>
                <a:rPr lang="en-US" sz="2000" b="1" dirty="0">
                  <a:ln w="1905"/>
                  <a:solidFill>
                    <a:prstClr val="black"/>
                  </a:solidFill>
                  <a:latin typeface="Calibri"/>
                </a:rPr>
                <a:t> </a:t>
              </a:r>
              <a:r>
                <a:rPr lang="en-US" sz="2000" b="1" dirty="0" err="1">
                  <a:ln w="1905"/>
                  <a:solidFill>
                    <a:prstClr val="black"/>
                  </a:solidFill>
                  <a:latin typeface="Calibri"/>
                </a:rPr>
                <a:t>lulusan</a:t>
              </a:r>
              <a:endParaRPr lang="en-US" sz="2000" b="1" dirty="0">
                <a:ln w="1905"/>
                <a:solidFill>
                  <a:prstClr val="black"/>
                </a:solidFill>
                <a:latin typeface="Calibri"/>
              </a:endParaRPr>
            </a:p>
          </p:txBody>
        </p:sp>
        <p:sp>
          <p:nvSpPr>
            <p:cNvPr id="10" name="Rectangle 9"/>
            <p:cNvSpPr/>
            <p:nvPr/>
          </p:nvSpPr>
          <p:spPr>
            <a:xfrm>
              <a:off x="3592281" y="4180445"/>
              <a:ext cx="3660617" cy="484133"/>
            </a:xfrm>
            <a:prstGeom prst="rect">
              <a:avLst/>
            </a:prstGeom>
            <a:noFill/>
            <a:effectLst/>
          </p:spPr>
          <p:txBody>
            <a:bodyPr wrap="none" lIns="91440" tIns="45720" rIns="91440" bIns="45720">
              <a:spAutoFit/>
            </a:bodyPr>
            <a:lstStyle/>
            <a:p>
              <a:pPr algn="ctr" defTabSz="914400"/>
              <a:r>
                <a:rPr lang="en-US" sz="2000" b="1" dirty="0" err="1">
                  <a:ln w="1905"/>
                  <a:solidFill>
                    <a:prstClr val="black"/>
                  </a:solidFill>
                  <a:effectLst>
                    <a:innerShdw blurRad="69850" dist="43180" dir="5400000">
                      <a:srgbClr val="000000">
                        <a:alpha val="65000"/>
                      </a:srgbClr>
                    </a:innerShdw>
                  </a:effectLst>
                  <a:latin typeface="Calibri"/>
                </a:rPr>
                <a:t>Kesesuaian</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dengan</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rumpun</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ilmu</a:t>
              </a:r>
              <a:endParaRPr lang="en-US" sz="2000" b="1" dirty="0">
                <a:ln w="1905"/>
                <a:solidFill>
                  <a:prstClr val="black"/>
                </a:solidFill>
                <a:effectLst>
                  <a:innerShdw blurRad="69850" dist="43180" dir="5400000">
                    <a:srgbClr val="000000">
                      <a:alpha val="65000"/>
                    </a:srgbClr>
                  </a:innerShdw>
                </a:effectLst>
                <a:latin typeface="Calibri"/>
              </a:endParaRPr>
            </a:p>
          </p:txBody>
        </p:sp>
        <p:sp>
          <p:nvSpPr>
            <p:cNvPr id="11" name="Rectangle 10"/>
            <p:cNvSpPr/>
            <p:nvPr/>
          </p:nvSpPr>
          <p:spPr>
            <a:xfrm>
              <a:off x="3581400" y="5326381"/>
              <a:ext cx="4503925" cy="484133"/>
            </a:xfrm>
            <a:prstGeom prst="rect">
              <a:avLst/>
            </a:prstGeom>
            <a:noFill/>
          </p:spPr>
          <p:txBody>
            <a:bodyPr wrap="none" lIns="91440" tIns="45720" rIns="91440" bIns="45720">
              <a:spAutoFit/>
            </a:bodyPr>
            <a:lstStyle/>
            <a:p>
              <a:pPr algn="ctr" defTabSz="914400"/>
              <a:r>
                <a:rPr lang="en-US" sz="2000" b="1" dirty="0" err="1">
                  <a:ln w="1905"/>
                  <a:solidFill>
                    <a:prstClr val="black"/>
                  </a:solidFill>
                  <a:effectLst>
                    <a:innerShdw blurRad="69850" dist="43180" dir="5400000">
                      <a:srgbClr val="000000">
                        <a:alpha val="65000"/>
                      </a:srgbClr>
                    </a:innerShdw>
                  </a:effectLst>
                  <a:latin typeface="Calibri"/>
                </a:rPr>
                <a:t>Lingkup</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tanggung</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jawab</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bidang</a:t>
              </a:r>
              <a:r>
                <a:rPr lang="en-US" sz="2000" b="1" dirty="0">
                  <a:ln w="1905"/>
                  <a:solidFill>
                    <a:prstClr val="black"/>
                  </a:solidFill>
                  <a:effectLst>
                    <a:innerShdw blurRad="69850" dist="43180" dir="5400000">
                      <a:srgbClr val="000000">
                        <a:alpha val="65000"/>
                      </a:srgbClr>
                    </a:innerShdw>
                  </a:effectLst>
                  <a:latin typeface="Calibri"/>
                </a:rPr>
                <a:t> </a:t>
              </a:r>
              <a:r>
                <a:rPr lang="en-US" sz="2000" b="1" dirty="0" err="1">
                  <a:ln w="1905"/>
                  <a:solidFill>
                    <a:prstClr val="black"/>
                  </a:solidFill>
                  <a:effectLst>
                    <a:innerShdw blurRad="69850" dist="43180" dir="5400000">
                      <a:srgbClr val="000000">
                        <a:alpha val="65000"/>
                      </a:srgbClr>
                    </a:innerShdw>
                  </a:effectLst>
                  <a:latin typeface="Calibri"/>
                </a:rPr>
                <a:t>keahlian</a:t>
              </a:r>
              <a:endParaRPr lang="en-US" sz="2000" b="1" dirty="0">
                <a:ln w="1905"/>
                <a:solidFill>
                  <a:prstClr val="black"/>
                </a:solidFill>
                <a:effectLst>
                  <a:innerShdw blurRad="69850" dist="43180" dir="5400000">
                    <a:srgbClr val="000000">
                      <a:alpha val="65000"/>
                    </a:srgbClr>
                  </a:innerShdw>
                </a:effectLst>
                <a:latin typeface="Calibri"/>
              </a:endParaRPr>
            </a:p>
          </p:txBody>
        </p:sp>
      </p:grpSp>
    </p:spTree>
    <p:extLst>
      <p:ext uri="{BB962C8B-B14F-4D97-AF65-F5344CB8AC3E}">
        <p14:creationId xmlns:p14="http://schemas.microsoft.com/office/powerpoint/2010/main" val="47649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strips(downRigh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28800" y="457200"/>
          <a:ext cx="8458200" cy="6019801"/>
        </p:xfrm>
        <a:graphic>
          <a:graphicData uri="http://schemas.openxmlformats.org/drawingml/2006/table">
            <a:tbl>
              <a:tblPr>
                <a:tableStyleId>{69C7853C-536D-4A76-A0AE-DD22124D55A5}</a:tableStyleId>
              </a:tblPr>
              <a:tblGrid>
                <a:gridCol w="1219200">
                  <a:extLst>
                    <a:ext uri="{9D8B030D-6E8A-4147-A177-3AD203B41FA5}">
                      <a16:colId xmlns:a16="http://schemas.microsoft.com/office/drawing/2014/main" val="20000"/>
                    </a:ext>
                  </a:extLst>
                </a:gridCol>
                <a:gridCol w="7239000">
                  <a:extLst>
                    <a:ext uri="{9D8B030D-6E8A-4147-A177-3AD203B41FA5}">
                      <a16:colId xmlns:a16="http://schemas.microsoft.com/office/drawing/2014/main" val="20001"/>
                    </a:ext>
                  </a:extLst>
                </a:gridCol>
              </a:tblGrid>
              <a:tr h="738382">
                <a:tc>
                  <a:txBody>
                    <a:bodyPr/>
                    <a:lstStyle/>
                    <a:p>
                      <a:pPr algn="ctr" fontAlgn="b"/>
                      <a:r>
                        <a:rPr lang="en-US" sz="2400" b="1" i="0" u="none" strike="noStrike" dirty="0">
                          <a:solidFill>
                            <a:srgbClr val="000000"/>
                          </a:solidFill>
                          <a:latin typeface="Calibri"/>
                        </a:rPr>
                        <a:t>LEVEL</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tc>
                  <a:txBody>
                    <a:bodyPr/>
                    <a:lstStyle/>
                    <a:p>
                      <a:pPr marL="233363" indent="0" algn="ctr" fontAlgn="b"/>
                      <a:r>
                        <a:rPr lang="en-US" sz="2400" b="1" i="0" u="none" strike="noStrike" dirty="0">
                          <a:solidFill>
                            <a:schemeClr val="tx1"/>
                          </a:solidFill>
                          <a:latin typeface="Calibri"/>
                        </a:rPr>
                        <a:t>KATA KUNCI GRADASI PENGETAHUAN</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484577">
                <a:tc>
                  <a:txBody>
                    <a:bodyPr/>
                    <a:lstStyle/>
                    <a:p>
                      <a:pPr algn="ctr"/>
                      <a:r>
                        <a:rPr lang="en-US" sz="2000" b="1" dirty="0"/>
                        <a:t>9</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6538" indent="0"/>
                      <a:r>
                        <a:rPr lang="en-US" sz="1800" dirty="0" err="1">
                          <a:latin typeface="Arial" pitchFamily="34" charset="0"/>
                          <a:cs typeface="Arial" pitchFamily="34" charset="0"/>
                        </a:rPr>
                        <a:t>fasafah</a:t>
                      </a:r>
                      <a:r>
                        <a:rPr lang="en-US" sz="1800" dirty="0">
                          <a:latin typeface="Arial" pitchFamily="34" charset="0"/>
                          <a:cs typeface="Arial" pitchFamily="34" charset="0"/>
                        </a:rPr>
                        <a:t> </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1"/>
                  </a:ext>
                </a:extLst>
              </a:tr>
              <a:tr h="425391">
                <a:tc>
                  <a:txBody>
                    <a:bodyPr/>
                    <a:lstStyle/>
                    <a:p>
                      <a:pPr algn="ctr"/>
                      <a:r>
                        <a:rPr lang="en-US" sz="2000" b="1" dirty="0"/>
                        <a:t>8</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6538" indent="0"/>
                      <a:r>
                        <a:rPr lang="en-US" sz="1800" dirty="0" err="1">
                          <a:latin typeface="Arial" pitchFamily="34" charset="0"/>
                          <a:cs typeface="Arial" pitchFamily="34" charset="0"/>
                        </a:rPr>
                        <a:t>Teori</a:t>
                      </a:r>
                      <a:endParaRPr lang="en-US" sz="1800" dirty="0">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2"/>
                  </a:ext>
                </a:extLst>
              </a:tr>
              <a:tr h="433643">
                <a:tc>
                  <a:txBody>
                    <a:bodyPr/>
                    <a:lstStyle/>
                    <a:p>
                      <a:pPr algn="ctr"/>
                      <a:r>
                        <a:rPr lang="en-US" sz="2000" b="1" dirty="0"/>
                        <a:t>7</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6538" indent="0"/>
                      <a:r>
                        <a:rPr lang="en-US" sz="1800" dirty="0" err="1">
                          <a:latin typeface="Arial" pitchFamily="34" charset="0"/>
                          <a:cs typeface="Arial" pitchFamily="34" charset="0"/>
                        </a:rPr>
                        <a:t>Teori</a:t>
                      </a:r>
                      <a:endParaRPr lang="en-US" sz="1800" dirty="0">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3"/>
                  </a:ext>
                </a:extLst>
              </a:tr>
              <a:tr h="1042585">
                <a:tc>
                  <a:txBody>
                    <a:bodyPr/>
                    <a:lstStyle/>
                    <a:p>
                      <a:pPr algn="ctr" fontAlgn="b"/>
                      <a:r>
                        <a:rPr lang="en-US" sz="2000" b="1" u="none" strike="noStrike" dirty="0"/>
                        <a:t>6</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en-US" sz="1800" u="none" strike="noStrike" dirty="0" err="1">
                          <a:latin typeface="Arial" pitchFamily="34" charset="0"/>
                          <a:cs typeface="Arial" pitchFamily="34" charset="0"/>
                        </a:rPr>
                        <a:t>konsep</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teoritis</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bidang</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tertentu</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secara</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umum</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dan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konsep</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teoritis</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bagian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khusus</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dalam</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bidang</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tersebut</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secara</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mendalam</a:t>
                      </a:r>
                      <a:endParaRPr lang="en-US" sz="1800" b="0" i="0" u="none" strike="noStrike" dirty="0">
                        <a:solidFill>
                          <a:srgbClr val="953735"/>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4"/>
                  </a:ext>
                </a:extLst>
              </a:tr>
              <a:tr h="488273">
                <a:tc>
                  <a:txBody>
                    <a:bodyPr/>
                    <a:lstStyle/>
                    <a:p>
                      <a:pPr algn="ctr" fontAlgn="b"/>
                      <a:r>
                        <a:rPr lang="en-US" sz="2000" b="1" u="none" strike="noStrike" dirty="0"/>
                        <a:t>5</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en-US" sz="1800" u="none" strike="noStrike" dirty="0" err="1">
                          <a:latin typeface="Arial" pitchFamily="34" charset="0"/>
                          <a:cs typeface="Arial" pitchFamily="34" charset="0"/>
                        </a:rPr>
                        <a:t>konsep</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teoritis</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bidang</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tertentu</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secara</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umum</a:t>
                      </a:r>
                      <a:endParaRPr lang="en-US" sz="1800" b="1" i="0" u="none" strike="noStrike" dirty="0">
                        <a:solidFill>
                          <a:srgbClr val="000000"/>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5"/>
                  </a:ext>
                </a:extLst>
              </a:tr>
              <a:tr h="558776">
                <a:tc>
                  <a:txBody>
                    <a:bodyPr/>
                    <a:lstStyle/>
                    <a:p>
                      <a:pPr algn="ctr" fontAlgn="b"/>
                      <a:r>
                        <a:rPr lang="en-US" sz="2000" b="1" u="none" strike="noStrike" dirty="0"/>
                        <a:t>4</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nn-NO" sz="1800" u="none" strike="noStrike" dirty="0">
                          <a:latin typeface="Arial" pitchFamily="34" charset="0"/>
                          <a:cs typeface="Arial" pitchFamily="34" charset="0"/>
                        </a:rPr>
                        <a:t>prinsip dasar bidang keahlian tertentu </a:t>
                      </a:r>
                      <a:endParaRPr lang="nn-NO" sz="1800" b="1" i="0" u="none" strike="noStrike" dirty="0">
                        <a:solidFill>
                          <a:srgbClr val="000000"/>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6"/>
                  </a:ext>
                </a:extLst>
              </a:tr>
              <a:tr h="695564">
                <a:tc>
                  <a:txBody>
                    <a:bodyPr/>
                    <a:lstStyle/>
                    <a:p>
                      <a:pPr algn="ctr" fontAlgn="b"/>
                      <a:r>
                        <a:rPr lang="en-US" sz="2000" b="1" u="none" strike="noStrike" dirty="0"/>
                        <a:t>3</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nn-NO" sz="1800" u="none" strike="noStrike" dirty="0">
                          <a:latin typeface="Arial" pitchFamily="34" charset="0"/>
                          <a:cs typeface="Arial" pitchFamily="34" charset="0"/>
                        </a:rPr>
                        <a:t>pengetahuan operasional  yang lengkap, prinsip-prinsip serta konsep umum </a:t>
                      </a:r>
                      <a:endParaRPr lang="nn-NO" sz="1800" b="0" i="0" u="none" strike="noStrike" dirty="0">
                        <a:solidFill>
                          <a:srgbClr val="17375E"/>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7"/>
                  </a:ext>
                </a:extLst>
              </a:tr>
              <a:tr h="695564">
                <a:tc>
                  <a:txBody>
                    <a:bodyPr/>
                    <a:lstStyle/>
                    <a:p>
                      <a:pPr algn="ctr" fontAlgn="b"/>
                      <a:r>
                        <a:rPr lang="en-US" sz="2000" b="1" u="none" strike="noStrike" dirty="0"/>
                        <a:t>2</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operasional</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dasar</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dan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faktual</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bidang</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kerja</a:t>
                      </a:r>
                      <a:r>
                        <a:rPr lang="en-US" sz="1800" u="none" strike="noStrike" dirty="0">
                          <a:latin typeface="Arial" pitchFamily="34" charset="0"/>
                          <a:cs typeface="Arial" pitchFamily="34" charset="0"/>
                        </a:rPr>
                        <a:t> yang </a:t>
                      </a:r>
                      <a:r>
                        <a:rPr lang="en-US" sz="1800" u="none" strike="noStrike" dirty="0" err="1">
                          <a:latin typeface="Arial" pitchFamily="34" charset="0"/>
                          <a:cs typeface="Arial" pitchFamily="34" charset="0"/>
                        </a:rPr>
                        <a:t>spesifik</a:t>
                      </a:r>
                      <a:endParaRPr lang="en-US" sz="1800" b="0" i="0" u="none" strike="noStrike" dirty="0">
                        <a:solidFill>
                          <a:srgbClr val="4A452A"/>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8"/>
                  </a:ext>
                </a:extLst>
              </a:tr>
              <a:tr h="457046">
                <a:tc>
                  <a:txBody>
                    <a:bodyPr/>
                    <a:lstStyle/>
                    <a:p>
                      <a:pPr algn="ctr" fontAlgn="b"/>
                      <a:r>
                        <a:rPr lang="en-US" sz="2000" b="1" u="none" strike="noStrike" dirty="0"/>
                        <a:t>1</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en-US" sz="1800" u="none" strike="noStrike" dirty="0" err="1">
                          <a:latin typeface="Arial" pitchFamily="34" charset="0"/>
                          <a:cs typeface="Arial" pitchFamily="34" charset="0"/>
                        </a:rPr>
                        <a:t>pengetahuan</a:t>
                      </a:r>
                      <a:r>
                        <a:rPr lang="en-US" sz="1800" u="none" strike="noStrike" dirty="0">
                          <a:latin typeface="Arial" pitchFamily="34" charset="0"/>
                          <a:cs typeface="Arial" pitchFamily="34" charset="0"/>
                        </a:rPr>
                        <a:t> </a:t>
                      </a:r>
                      <a:r>
                        <a:rPr lang="en-US" sz="1800" u="none" strike="noStrike" dirty="0" err="1">
                          <a:latin typeface="Arial" pitchFamily="34" charset="0"/>
                          <a:cs typeface="Arial" pitchFamily="34" charset="0"/>
                        </a:rPr>
                        <a:t>faktual</a:t>
                      </a:r>
                      <a:endParaRPr lang="en-US" sz="1800" b="0" i="0" u="none" strike="noStrike" dirty="0">
                        <a:solidFill>
                          <a:srgbClr val="4A452A"/>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7740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828800" y="457199"/>
          <a:ext cx="8458200" cy="6019798"/>
        </p:xfrm>
        <a:graphic>
          <a:graphicData uri="http://schemas.openxmlformats.org/drawingml/2006/table">
            <a:tbl>
              <a:tblPr>
                <a:tableStyleId>{69C7853C-536D-4A76-A0AE-DD22124D55A5}</a:tableStyleId>
              </a:tblPr>
              <a:tblGrid>
                <a:gridCol w="10668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738382">
                <a:tc>
                  <a:txBody>
                    <a:bodyPr/>
                    <a:lstStyle/>
                    <a:p>
                      <a:pPr algn="ctr" fontAlgn="b"/>
                      <a:r>
                        <a:rPr lang="en-US" sz="2400" b="1" i="0" u="none" strike="noStrike" cap="none" spc="0" dirty="0">
                          <a:ln w="1905"/>
                          <a:solidFill>
                            <a:srgbClr val="FFFF00"/>
                          </a:solidFill>
                          <a:effectLst>
                            <a:innerShdw blurRad="69850" dist="43180" dir="5400000">
                              <a:srgbClr val="000000">
                                <a:alpha val="65000"/>
                              </a:srgbClr>
                            </a:innerShdw>
                          </a:effectLst>
                          <a:latin typeface="Calibri"/>
                        </a:rPr>
                        <a:t>LEVEL</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223A"/>
                    </a:solidFill>
                  </a:tcPr>
                </a:tc>
                <a:tc>
                  <a:txBody>
                    <a:bodyPr/>
                    <a:lstStyle/>
                    <a:p>
                      <a:pPr marL="233363" indent="0" algn="ctr" fontAlgn="b"/>
                      <a:r>
                        <a:rPr lang="en-US" sz="2400" b="1" i="0" u="none" strike="noStrike" cap="none" spc="0" dirty="0">
                          <a:ln w="1905"/>
                          <a:solidFill>
                            <a:srgbClr val="FFFF00"/>
                          </a:solidFill>
                          <a:effectLst>
                            <a:innerShdw blurRad="69850" dist="43180" dir="5400000">
                              <a:srgbClr val="000000">
                                <a:alpha val="65000"/>
                              </a:srgbClr>
                            </a:innerShdw>
                          </a:effectLst>
                          <a:latin typeface="Calibri"/>
                        </a:rPr>
                        <a:t>KATA KUNCI GRADASI KEMAMPUAN</a:t>
                      </a:r>
                      <a:r>
                        <a:rPr lang="en-US" sz="2400" b="1" i="0" u="none" strike="noStrike" cap="none" spc="0" baseline="0" dirty="0">
                          <a:ln w="1905"/>
                          <a:solidFill>
                            <a:srgbClr val="FFFF00"/>
                          </a:solidFill>
                          <a:effectLst>
                            <a:innerShdw blurRad="69850" dist="43180" dir="5400000">
                              <a:srgbClr val="000000">
                                <a:alpha val="65000"/>
                              </a:srgbClr>
                            </a:innerShdw>
                          </a:effectLst>
                          <a:latin typeface="Calibri"/>
                        </a:rPr>
                        <a:t> KERJA</a:t>
                      </a:r>
                      <a:endParaRPr lang="en-US" sz="2400" b="1" i="0" u="none" strike="noStrike" cap="none" spc="0" dirty="0">
                        <a:ln w="1905"/>
                        <a:solidFill>
                          <a:srgbClr val="FFFF00"/>
                        </a:solidFill>
                        <a:effectLst>
                          <a:innerShdw blurRad="69850" dist="43180" dir="5400000">
                            <a:srgbClr val="000000">
                              <a:alpha val="65000"/>
                            </a:srgbClr>
                          </a:innerShdw>
                        </a:effectLst>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2D223A"/>
                    </a:solidFill>
                  </a:tcPr>
                </a:tc>
                <a:extLst>
                  <a:ext uri="{0D108BD9-81ED-4DB2-BD59-A6C34878D82A}">
                    <a16:rowId xmlns:a16="http://schemas.microsoft.com/office/drawing/2014/main" val="10000"/>
                  </a:ext>
                </a:extLst>
              </a:tr>
              <a:tr h="586824">
                <a:tc>
                  <a:txBody>
                    <a:bodyPr/>
                    <a:lstStyle/>
                    <a:p>
                      <a:pPr algn="ctr"/>
                      <a:r>
                        <a:rPr lang="en-US" sz="2000" b="1" dirty="0"/>
                        <a:t>9</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6538" indent="0"/>
                      <a:r>
                        <a:rPr lang="en-US" sz="1800" b="0" dirty="0" err="1">
                          <a:solidFill>
                            <a:schemeClr val="bg2">
                              <a:lumMod val="10000"/>
                            </a:schemeClr>
                          </a:solidFill>
                          <a:latin typeface="Arial" pitchFamily="34" charset="0"/>
                          <a:cs typeface="Arial" pitchFamily="34" charset="0"/>
                        </a:rPr>
                        <a:t>Pendalaman</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dan</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perluasan</a:t>
                      </a:r>
                      <a:r>
                        <a:rPr lang="en-US" sz="1800" b="0" baseline="0" dirty="0">
                          <a:solidFill>
                            <a:schemeClr val="bg2">
                              <a:lumMod val="10000"/>
                            </a:schemeClr>
                          </a:solidFill>
                          <a:latin typeface="Arial" pitchFamily="34" charset="0"/>
                          <a:cs typeface="Arial" pitchFamily="34" charset="0"/>
                        </a:rPr>
                        <a:t> I</a:t>
                      </a:r>
                      <a:r>
                        <a:rPr lang="en-US" sz="1800" b="0" dirty="0">
                          <a:solidFill>
                            <a:schemeClr val="bg2">
                              <a:lumMod val="10000"/>
                            </a:schemeClr>
                          </a:solidFill>
                          <a:latin typeface="Arial" pitchFamily="34" charset="0"/>
                          <a:cs typeface="Arial" pitchFamily="34" charset="0"/>
                        </a:rPr>
                        <a:t>PTEKS,</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riset</a:t>
                      </a:r>
                      <a:r>
                        <a:rPr lang="en-US" sz="1800" b="0" baseline="0" dirty="0">
                          <a:solidFill>
                            <a:schemeClr val="bg2">
                              <a:lumMod val="10000"/>
                            </a:schemeClr>
                          </a:solidFill>
                          <a:latin typeface="Arial" pitchFamily="34" charset="0"/>
                          <a:cs typeface="Arial" pitchFamily="34" charset="0"/>
                        </a:rPr>
                        <a:t> multi-</a:t>
                      </a:r>
                      <a:r>
                        <a:rPr lang="en-US" sz="1800" b="0" baseline="0" dirty="0" err="1">
                          <a:solidFill>
                            <a:schemeClr val="bg2">
                              <a:lumMod val="10000"/>
                            </a:schemeClr>
                          </a:solidFill>
                          <a:latin typeface="Arial" pitchFamily="34" charset="0"/>
                          <a:cs typeface="Arial" pitchFamily="34" charset="0"/>
                        </a:rPr>
                        <a:t>transdisiplin</a:t>
                      </a:r>
                      <a:endParaRPr lang="en-US" sz="1800" b="0" dirty="0">
                        <a:solidFill>
                          <a:schemeClr val="bg2">
                            <a:lumMod val="10000"/>
                          </a:schemeClr>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1"/>
                  </a:ext>
                </a:extLst>
              </a:tr>
              <a:tr h="586824">
                <a:tc>
                  <a:txBody>
                    <a:bodyPr/>
                    <a:lstStyle/>
                    <a:p>
                      <a:pPr algn="ctr"/>
                      <a:r>
                        <a:rPr lang="en-US" sz="2000" b="1" dirty="0"/>
                        <a:t>8</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6538" indent="0" algn="l"/>
                      <a:r>
                        <a:rPr lang="en-US" sz="1800" b="0" dirty="0" err="1">
                          <a:solidFill>
                            <a:srgbClr val="C00000"/>
                          </a:solidFill>
                          <a:latin typeface="Arial" pitchFamily="34" charset="0"/>
                          <a:cs typeface="Arial" pitchFamily="34" charset="0"/>
                        </a:rPr>
                        <a:t>Mengembangkan</a:t>
                      </a:r>
                      <a:r>
                        <a:rPr lang="en-US" sz="1800" b="0" dirty="0">
                          <a:solidFill>
                            <a:srgbClr val="C00000"/>
                          </a:solidFill>
                          <a:latin typeface="Arial" pitchFamily="34" charset="0"/>
                          <a:cs typeface="Arial" pitchFamily="34" charset="0"/>
                        </a:rPr>
                        <a:t> IPTEKS </a:t>
                      </a:r>
                      <a:r>
                        <a:rPr lang="en-US" sz="1800" b="0" dirty="0" err="1">
                          <a:solidFill>
                            <a:srgbClr val="C00000"/>
                          </a:solidFill>
                          <a:latin typeface="Arial" pitchFamily="34" charset="0"/>
                          <a:cs typeface="Arial" pitchFamily="34" charset="0"/>
                        </a:rPr>
                        <a:t>melalui</a:t>
                      </a:r>
                      <a:r>
                        <a:rPr lang="en-US" sz="1800" b="0" dirty="0">
                          <a:solidFill>
                            <a:srgbClr val="C00000"/>
                          </a:solidFill>
                          <a:latin typeface="Arial" pitchFamily="34" charset="0"/>
                          <a:cs typeface="Arial" pitchFamily="34" charset="0"/>
                        </a:rPr>
                        <a:t> </a:t>
                      </a:r>
                      <a:r>
                        <a:rPr lang="en-US" sz="1800" b="0" dirty="0" err="1">
                          <a:solidFill>
                            <a:srgbClr val="C00000"/>
                          </a:solidFill>
                          <a:latin typeface="Arial" pitchFamily="34" charset="0"/>
                          <a:cs typeface="Arial" pitchFamily="34" charset="0"/>
                        </a:rPr>
                        <a:t>riset</a:t>
                      </a:r>
                      <a:r>
                        <a:rPr lang="en-US" sz="1800" b="0" dirty="0">
                          <a:solidFill>
                            <a:srgbClr val="C00000"/>
                          </a:solidFill>
                          <a:latin typeface="Arial" pitchFamily="34" charset="0"/>
                          <a:cs typeface="Arial" pitchFamily="34" charset="0"/>
                        </a:rPr>
                        <a:t> inter/multi </a:t>
                      </a:r>
                      <a:r>
                        <a:rPr lang="en-US" sz="1800" b="0" dirty="0" err="1">
                          <a:solidFill>
                            <a:srgbClr val="C00000"/>
                          </a:solidFill>
                          <a:latin typeface="Arial" pitchFamily="34" charset="0"/>
                          <a:cs typeface="Arial" pitchFamily="34" charset="0"/>
                        </a:rPr>
                        <a:t>disiplin</a:t>
                      </a:r>
                      <a:r>
                        <a:rPr lang="en-US" sz="1800" b="0" dirty="0">
                          <a:solidFill>
                            <a:srgbClr val="C00000"/>
                          </a:solidFill>
                          <a:latin typeface="Arial" pitchFamily="34" charset="0"/>
                          <a:cs typeface="Arial" pitchFamily="34" charset="0"/>
                        </a:rPr>
                        <a:t>, </a:t>
                      </a:r>
                      <a:r>
                        <a:rPr lang="en-US" sz="1800" b="0" dirty="0" err="1">
                          <a:solidFill>
                            <a:srgbClr val="C00000"/>
                          </a:solidFill>
                          <a:latin typeface="Arial" pitchFamily="34" charset="0"/>
                          <a:cs typeface="Arial" pitchFamily="34" charset="0"/>
                        </a:rPr>
                        <a:t>inovasi</a:t>
                      </a:r>
                      <a:r>
                        <a:rPr lang="en-US" sz="1800" b="0" dirty="0">
                          <a:solidFill>
                            <a:srgbClr val="C00000"/>
                          </a:solidFill>
                          <a:latin typeface="Arial" pitchFamily="34" charset="0"/>
                          <a:cs typeface="Arial" pitchFamily="34" charset="0"/>
                        </a:rPr>
                        <a:t>, </a:t>
                      </a:r>
                      <a:r>
                        <a:rPr lang="en-US" sz="1800" b="0" dirty="0" err="1">
                          <a:solidFill>
                            <a:srgbClr val="C00000"/>
                          </a:solidFill>
                          <a:latin typeface="Arial" pitchFamily="34" charset="0"/>
                          <a:cs typeface="Arial" pitchFamily="34" charset="0"/>
                        </a:rPr>
                        <a:t>teruji</a:t>
                      </a:r>
                      <a:r>
                        <a:rPr lang="en-US" sz="1800" b="0" dirty="0">
                          <a:solidFill>
                            <a:srgbClr val="C00000"/>
                          </a:solidFill>
                          <a:latin typeface="Arial" pitchFamily="34" charset="0"/>
                          <a:cs typeface="Arial" pitchFamily="34" charset="0"/>
                        </a:rPr>
                        <a:t>.</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2"/>
                  </a:ext>
                </a:extLst>
              </a:tr>
              <a:tr h="586824">
                <a:tc>
                  <a:txBody>
                    <a:bodyPr/>
                    <a:lstStyle/>
                    <a:p>
                      <a:pPr algn="ctr"/>
                      <a:r>
                        <a:rPr lang="en-US" sz="2000" b="1" dirty="0"/>
                        <a:t>7</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6538" indent="0"/>
                      <a:r>
                        <a:rPr lang="en-US" sz="1800" b="0" dirty="0" err="1">
                          <a:solidFill>
                            <a:schemeClr val="bg2">
                              <a:lumMod val="10000"/>
                            </a:schemeClr>
                          </a:solidFill>
                          <a:latin typeface="Arial" pitchFamily="34" charset="0"/>
                          <a:cs typeface="Arial" pitchFamily="34" charset="0"/>
                        </a:rPr>
                        <a:t>Mengelola</a:t>
                      </a:r>
                      <a:r>
                        <a:rPr lang="en-US" sz="1800" b="0" dirty="0">
                          <a:solidFill>
                            <a:schemeClr val="bg2">
                              <a:lumMod val="10000"/>
                            </a:schemeClr>
                          </a:solidFill>
                          <a:latin typeface="Arial" pitchFamily="34" charset="0"/>
                          <a:cs typeface="Arial" pitchFamily="34" charset="0"/>
                        </a:rPr>
                        <a:t> </a:t>
                      </a:r>
                      <a:r>
                        <a:rPr lang="en-US" sz="1800" b="0" dirty="0" err="1">
                          <a:solidFill>
                            <a:schemeClr val="bg2">
                              <a:lumMod val="10000"/>
                            </a:schemeClr>
                          </a:solidFill>
                          <a:latin typeface="Arial" pitchFamily="34" charset="0"/>
                          <a:cs typeface="Arial" pitchFamily="34" charset="0"/>
                        </a:rPr>
                        <a:t>sumber</a:t>
                      </a:r>
                      <a:r>
                        <a:rPr lang="en-US" sz="1800" b="0" dirty="0">
                          <a:solidFill>
                            <a:schemeClr val="bg2">
                              <a:lumMod val="10000"/>
                            </a:schemeClr>
                          </a:solidFill>
                          <a:latin typeface="Arial" pitchFamily="34" charset="0"/>
                          <a:cs typeface="Arial" pitchFamily="34" charset="0"/>
                        </a:rPr>
                        <a:t> </a:t>
                      </a:r>
                      <a:r>
                        <a:rPr lang="en-US" sz="1800" b="0" dirty="0" err="1">
                          <a:solidFill>
                            <a:schemeClr val="bg2">
                              <a:lumMod val="10000"/>
                            </a:schemeClr>
                          </a:solidFill>
                          <a:latin typeface="Arial" pitchFamily="34" charset="0"/>
                          <a:cs typeface="Arial" pitchFamily="34" charset="0"/>
                        </a:rPr>
                        <a:t>daya</a:t>
                      </a:r>
                      <a:r>
                        <a:rPr lang="en-US" sz="1800" b="0" dirty="0">
                          <a:solidFill>
                            <a:schemeClr val="bg2">
                              <a:lumMod val="10000"/>
                            </a:schemeClr>
                          </a:solidFill>
                          <a:latin typeface="Arial" pitchFamily="34" charset="0"/>
                          <a:cs typeface="Arial" pitchFamily="34" charset="0"/>
                        </a:rPr>
                        <a:t>, </a:t>
                      </a:r>
                      <a:r>
                        <a:rPr lang="en-US" sz="1800" b="0" dirty="0" err="1">
                          <a:solidFill>
                            <a:schemeClr val="bg2">
                              <a:lumMod val="10000"/>
                            </a:schemeClr>
                          </a:solidFill>
                          <a:latin typeface="Arial" pitchFamily="34" charset="0"/>
                          <a:cs typeface="Arial" pitchFamily="34" charset="0"/>
                        </a:rPr>
                        <a:t>menerapkan</a:t>
                      </a:r>
                      <a:r>
                        <a:rPr lang="en-US" sz="1800" b="0" dirty="0">
                          <a:solidFill>
                            <a:schemeClr val="bg2">
                              <a:lumMod val="10000"/>
                            </a:schemeClr>
                          </a:solidFill>
                          <a:latin typeface="Arial" pitchFamily="34" charset="0"/>
                          <a:cs typeface="Arial" pitchFamily="34" charset="0"/>
                        </a:rPr>
                        <a:t>,</a:t>
                      </a:r>
                      <a:r>
                        <a:rPr lang="en-US" sz="1800" b="0" baseline="0" dirty="0">
                          <a:solidFill>
                            <a:schemeClr val="bg2">
                              <a:lumMod val="10000"/>
                            </a:schemeClr>
                          </a:solidFill>
                          <a:latin typeface="Arial" pitchFamily="34" charset="0"/>
                          <a:cs typeface="Arial" pitchFamily="34" charset="0"/>
                        </a:rPr>
                        <a:t> minimal </a:t>
                      </a:r>
                      <a:r>
                        <a:rPr lang="en-US" sz="1800" b="0" baseline="0" dirty="0" err="1">
                          <a:solidFill>
                            <a:schemeClr val="bg2">
                              <a:lumMod val="10000"/>
                            </a:schemeClr>
                          </a:solidFill>
                          <a:latin typeface="Arial" pitchFamily="34" charset="0"/>
                          <a:cs typeface="Arial" pitchFamily="34" charset="0"/>
                        </a:rPr>
                        <a:t>setara</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standar</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profesi</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mengevaluasi</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pengembangan</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strategis</a:t>
                      </a:r>
                      <a:r>
                        <a:rPr lang="en-US" sz="1800" b="0" baseline="0" dirty="0">
                          <a:solidFill>
                            <a:schemeClr val="bg2">
                              <a:lumMod val="10000"/>
                            </a:schemeClr>
                          </a:solidFill>
                          <a:latin typeface="Arial" pitchFamily="34" charset="0"/>
                          <a:cs typeface="Arial" pitchFamily="34" charset="0"/>
                        </a:rPr>
                        <a:t> </a:t>
                      </a:r>
                      <a:r>
                        <a:rPr lang="en-US" sz="1800" b="0" baseline="0" dirty="0" err="1">
                          <a:solidFill>
                            <a:schemeClr val="bg2">
                              <a:lumMod val="10000"/>
                            </a:schemeClr>
                          </a:solidFill>
                          <a:latin typeface="Arial" pitchFamily="34" charset="0"/>
                          <a:cs typeface="Arial" pitchFamily="34" charset="0"/>
                        </a:rPr>
                        <a:t>organisasi</a:t>
                      </a:r>
                      <a:r>
                        <a:rPr lang="en-US" sz="1800" b="0" baseline="0" dirty="0">
                          <a:solidFill>
                            <a:schemeClr val="bg2">
                              <a:lumMod val="10000"/>
                            </a:schemeClr>
                          </a:solidFill>
                          <a:latin typeface="Arial" pitchFamily="34" charset="0"/>
                          <a:cs typeface="Arial" pitchFamily="34" charset="0"/>
                        </a:rPr>
                        <a:t>.</a:t>
                      </a:r>
                      <a:endParaRPr lang="en-US" sz="1800" b="0" dirty="0">
                        <a:solidFill>
                          <a:schemeClr val="bg2">
                            <a:lumMod val="10000"/>
                          </a:schemeClr>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3"/>
                  </a:ext>
                </a:extLst>
              </a:tr>
              <a:tr h="586824">
                <a:tc>
                  <a:txBody>
                    <a:bodyPr/>
                    <a:lstStyle/>
                    <a:p>
                      <a:pPr algn="ctr" fontAlgn="b"/>
                      <a:r>
                        <a:rPr lang="en-US" sz="2000" b="1" u="none" strike="noStrike" dirty="0"/>
                        <a:t>6</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en-US" sz="1800" b="0" i="0" u="none" strike="noStrike" dirty="0" err="1">
                          <a:solidFill>
                            <a:srgbClr val="C00000"/>
                          </a:solidFill>
                          <a:latin typeface="Arial" pitchFamily="34" charset="0"/>
                          <a:cs typeface="Arial" pitchFamily="34" charset="0"/>
                        </a:rPr>
                        <a:t>Mengaplikasikan</a:t>
                      </a:r>
                      <a:r>
                        <a:rPr lang="en-US" sz="1800" b="0" i="0" u="none" strike="noStrike" dirty="0">
                          <a:solidFill>
                            <a:srgbClr val="C00000"/>
                          </a:solidFill>
                          <a:latin typeface="Arial" pitchFamily="34" charset="0"/>
                          <a:cs typeface="Arial" pitchFamily="34" charset="0"/>
                        </a:rPr>
                        <a:t>,</a:t>
                      </a:r>
                      <a:r>
                        <a:rPr lang="en-US" sz="1800" b="0" i="0" u="none" strike="noStrike" baseline="0" dirty="0">
                          <a:solidFill>
                            <a:srgbClr val="C00000"/>
                          </a:solidFill>
                          <a:latin typeface="Arial" pitchFamily="34" charset="0"/>
                          <a:cs typeface="Arial" pitchFamily="34" charset="0"/>
                        </a:rPr>
                        <a:t> </a:t>
                      </a:r>
                      <a:r>
                        <a:rPr lang="en-US" sz="1800" b="0" i="0" u="none" strike="noStrike" baseline="0" dirty="0" err="1">
                          <a:solidFill>
                            <a:srgbClr val="C00000"/>
                          </a:solidFill>
                          <a:latin typeface="Arial" pitchFamily="34" charset="0"/>
                          <a:cs typeface="Arial" pitchFamily="34" charset="0"/>
                        </a:rPr>
                        <a:t>mengkaji</a:t>
                      </a:r>
                      <a:r>
                        <a:rPr lang="en-US" sz="1800" b="0" i="0" u="none" strike="noStrike" dirty="0">
                          <a:solidFill>
                            <a:srgbClr val="C00000"/>
                          </a:solidFill>
                          <a:latin typeface="Arial" pitchFamily="34" charset="0"/>
                          <a:cs typeface="Arial" pitchFamily="34" charset="0"/>
                        </a:rPr>
                        <a:t>, </a:t>
                      </a:r>
                      <a:r>
                        <a:rPr lang="en-US" sz="1800" b="0" i="0" u="none" strike="noStrike" dirty="0" err="1">
                          <a:solidFill>
                            <a:srgbClr val="C00000"/>
                          </a:solidFill>
                          <a:latin typeface="Arial" pitchFamily="34" charset="0"/>
                          <a:cs typeface="Arial" pitchFamily="34" charset="0"/>
                        </a:rPr>
                        <a:t>mebuat</a:t>
                      </a:r>
                      <a:r>
                        <a:rPr lang="en-US" sz="1800" b="0" i="0" u="none" strike="noStrike" dirty="0">
                          <a:solidFill>
                            <a:srgbClr val="C00000"/>
                          </a:solidFill>
                          <a:latin typeface="Arial" pitchFamily="34" charset="0"/>
                          <a:cs typeface="Arial" pitchFamily="34" charset="0"/>
                        </a:rPr>
                        <a:t> </a:t>
                      </a:r>
                      <a:r>
                        <a:rPr lang="en-US" sz="1800" b="0" i="0" u="none" strike="noStrike" dirty="0" err="1">
                          <a:solidFill>
                            <a:srgbClr val="C00000"/>
                          </a:solidFill>
                          <a:latin typeface="Arial" pitchFamily="34" charset="0"/>
                          <a:cs typeface="Arial" pitchFamily="34" charset="0"/>
                        </a:rPr>
                        <a:t>desain</a:t>
                      </a:r>
                      <a:r>
                        <a:rPr lang="en-US" sz="1800" b="0" i="0" u="none" strike="noStrike" dirty="0">
                          <a:solidFill>
                            <a:srgbClr val="C00000"/>
                          </a:solidFill>
                          <a:latin typeface="Arial" pitchFamily="34" charset="0"/>
                          <a:cs typeface="Arial" pitchFamily="34" charset="0"/>
                        </a:rPr>
                        <a:t>, </a:t>
                      </a:r>
                      <a:r>
                        <a:rPr lang="en-US" sz="1800" b="0" i="0" u="none" strike="noStrike" dirty="0" err="1">
                          <a:solidFill>
                            <a:srgbClr val="C00000"/>
                          </a:solidFill>
                          <a:latin typeface="Arial" pitchFamily="34" charset="0"/>
                          <a:cs typeface="Arial" pitchFamily="34" charset="0"/>
                        </a:rPr>
                        <a:t>memanfaatkan</a:t>
                      </a:r>
                      <a:r>
                        <a:rPr lang="en-US" sz="1800" b="0" i="0" u="none" strike="noStrike" dirty="0">
                          <a:solidFill>
                            <a:srgbClr val="C00000"/>
                          </a:solidFill>
                          <a:latin typeface="Arial" pitchFamily="34" charset="0"/>
                          <a:cs typeface="Arial" pitchFamily="34" charset="0"/>
                        </a:rPr>
                        <a:t> IPTEKS</a:t>
                      </a: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4"/>
                  </a:ext>
                </a:extLst>
              </a:tr>
              <a:tr h="586824">
                <a:tc>
                  <a:txBody>
                    <a:bodyPr/>
                    <a:lstStyle/>
                    <a:p>
                      <a:pPr algn="ctr" fontAlgn="b"/>
                      <a:r>
                        <a:rPr lang="en-US" sz="2000" b="1" u="none" strike="noStrike" dirty="0"/>
                        <a:t>5</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en-US" sz="1800" b="0" dirty="0" err="1">
                          <a:solidFill>
                            <a:schemeClr val="bg2">
                              <a:lumMod val="10000"/>
                            </a:schemeClr>
                          </a:solidFill>
                          <a:latin typeface="Arial" pitchFamily="34" charset="0"/>
                          <a:ea typeface="Calibri"/>
                          <a:cs typeface="Arial" pitchFamily="34" charset="0"/>
                        </a:rPr>
                        <a:t>menyelesaikan</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pekerjaan</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berlingkup</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luas</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memilih</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berbagai</a:t>
                      </a:r>
                      <a:r>
                        <a:rPr lang="en-US" sz="1800" b="0" dirty="0">
                          <a:solidFill>
                            <a:schemeClr val="bg2">
                              <a:lumMod val="10000"/>
                            </a:schemeClr>
                          </a:solidFill>
                          <a:latin typeface="Arial" pitchFamily="34" charset="0"/>
                          <a:ea typeface="Calibri"/>
                          <a:cs typeface="Arial" pitchFamily="34" charset="0"/>
                        </a:rPr>
                        <a:t> </a:t>
                      </a:r>
                      <a:r>
                        <a:rPr lang="en-US" sz="1800" b="0" dirty="0" err="1">
                          <a:solidFill>
                            <a:schemeClr val="bg2">
                              <a:lumMod val="10000"/>
                            </a:schemeClr>
                          </a:solidFill>
                          <a:latin typeface="Arial" pitchFamily="34" charset="0"/>
                          <a:ea typeface="Calibri"/>
                          <a:cs typeface="Arial" pitchFamily="34" charset="0"/>
                        </a:rPr>
                        <a:t>metode</a:t>
                      </a:r>
                      <a:r>
                        <a:rPr lang="en-US" sz="1800" b="0" dirty="0">
                          <a:solidFill>
                            <a:schemeClr val="bg2">
                              <a:lumMod val="10000"/>
                            </a:schemeClr>
                          </a:solidFill>
                          <a:latin typeface="Arial" pitchFamily="34" charset="0"/>
                          <a:ea typeface="Calibri"/>
                          <a:cs typeface="Arial" pitchFamily="34" charset="0"/>
                        </a:rPr>
                        <a:t> </a:t>
                      </a:r>
                      <a:endParaRPr lang="en-US" sz="1800" b="0" i="0" u="none" strike="noStrike" dirty="0">
                        <a:solidFill>
                          <a:schemeClr val="bg2">
                            <a:lumMod val="10000"/>
                          </a:schemeClr>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5"/>
                  </a:ext>
                </a:extLst>
              </a:tr>
              <a:tr h="586824">
                <a:tc>
                  <a:txBody>
                    <a:bodyPr/>
                    <a:lstStyle/>
                    <a:p>
                      <a:pPr algn="ctr" fontAlgn="b"/>
                      <a:r>
                        <a:rPr lang="en-US" sz="2000" b="1" u="none" strike="noStrike" dirty="0"/>
                        <a:t>4</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en-US" sz="1800" b="0" dirty="0" err="1">
                          <a:solidFill>
                            <a:srgbClr val="C00000"/>
                          </a:solidFill>
                          <a:latin typeface="Arial" pitchFamily="34" charset="0"/>
                          <a:ea typeface="Calibri"/>
                          <a:cs typeface="Arial" pitchFamily="34" charset="0"/>
                        </a:rPr>
                        <a:t>menyelesaikan</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tugas</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berlingkup</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luas</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dan</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kasus</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spesifik</a:t>
                      </a:r>
                      <a:r>
                        <a:rPr lang="en-US" sz="1800" b="0" dirty="0">
                          <a:solidFill>
                            <a:srgbClr val="C00000"/>
                          </a:solidFill>
                          <a:latin typeface="Arial" pitchFamily="34" charset="0"/>
                          <a:ea typeface="Calibri"/>
                          <a:cs typeface="Arial" pitchFamily="34" charset="0"/>
                        </a:rPr>
                        <a:t> , </a:t>
                      </a:r>
                      <a:r>
                        <a:rPr lang="en-US" sz="1800" b="0" dirty="0" err="1">
                          <a:solidFill>
                            <a:srgbClr val="C00000"/>
                          </a:solidFill>
                          <a:latin typeface="Arial" pitchFamily="34" charset="0"/>
                          <a:ea typeface="Calibri"/>
                          <a:cs typeface="Arial" pitchFamily="34" charset="0"/>
                        </a:rPr>
                        <a:t>memilih</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metode</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baku</a:t>
                      </a:r>
                      <a:endParaRPr lang="nn-NO" sz="1800" b="0" i="0" u="none" strike="noStrike" dirty="0">
                        <a:solidFill>
                          <a:srgbClr val="C00000"/>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6"/>
                  </a:ext>
                </a:extLst>
              </a:tr>
              <a:tr h="586824">
                <a:tc>
                  <a:txBody>
                    <a:bodyPr/>
                    <a:lstStyle/>
                    <a:p>
                      <a:pPr algn="ctr" fontAlgn="b"/>
                      <a:r>
                        <a:rPr lang="en-US" sz="2000" b="1" u="none" strike="noStrike" dirty="0"/>
                        <a:t>3</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en-US" sz="1800" b="0" kern="1200" dirty="0" err="1">
                          <a:solidFill>
                            <a:schemeClr val="bg2">
                              <a:lumMod val="10000"/>
                            </a:schemeClr>
                          </a:solidFill>
                          <a:latin typeface="Arial" pitchFamily="34" charset="0"/>
                          <a:ea typeface="+mn-ea"/>
                          <a:cs typeface="Arial" pitchFamily="34" charset="0"/>
                        </a:rPr>
                        <a:t>melaksanakan</a:t>
                      </a:r>
                      <a:r>
                        <a:rPr lang="en-US" sz="1800" b="0" kern="1200" dirty="0">
                          <a:solidFill>
                            <a:schemeClr val="bg2">
                              <a:lumMod val="10000"/>
                            </a:schemeClr>
                          </a:solidFill>
                          <a:latin typeface="Arial" pitchFamily="34" charset="0"/>
                          <a:ea typeface="+mn-ea"/>
                          <a:cs typeface="Arial" pitchFamily="34" charset="0"/>
                        </a:rPr>
                        <a:t> </a:t>
                      </a:r>
                      <a:r>
                        <a:rPr lang="en-US" sz="1800" b="0" kern="1200" dirty="0" err="1">
                          <a:solidFill>
                            <a:schemeClr val="bg2">
                              <a:lumMod val="10000"/>
                            </a:schemeClr>
                          </a:solidFill>
                          <a:latin typeface="Arial" pitchFamily="34" charset="0"/>
                          <a:ea typeface="+mn-ea"/>
                          <a:cs typeface="Arial" pitchFamily="34" charset="0"/>
                        </a:rPr>
                        <a:t>serangkaian</a:t>
                      </a:r>
                      <a:r>
                        <a:rPr lang="en-US" sz="1800" b="0" kern="1200" dirty="0">
                          <a:solidFill>
                            <a:schemeClr val="bg2">
                              <a:lumMod val="10000"/>
                            </a:schemeClr>
                          </a:solidFill>
                          <a:latin typeface="Arial" pitchFamily="34" charset="0"/>
                          <a:ea typeface="+mn-ea"/>
                          <a:cs typeface="Arial" pitchFamily="34" charset="0"/>
                        </a:rPr>
                        <a:t> </a:t>
                      </a:r>
                      <a:r>
                        <a:rPr lang="en-US" sz="1800" b="0" kern="1200" dirty="0" err="1">
                          <a:solidFill>
                            <a:schemeClr val="bg2">
                              <a:lumMod val="10000"/>
                            </a:schemeClr>
                          </a:solidFill>
                          <a:latin typeface="Arial" pitchFamily="34" charset="0"/>
                          <a:ea typeface="+mn-ea"/>
                          <a:cs typeface="Arial" pitchFamily="34" charset="0"/>
                        </a:rPr>
                        <a:t>tugas</a:t>
                      </a:r>
                      <a:r>
                        <a:rPr lang="en-US" sz="1800" b="0" kern="1200" dirty="0">
                          <a:solidFill>
                            <a:schemeClr val="bg2">
                              <a:lumMod val="10000"/>
                            </a:schemeClr>
                          </a:solidFill>
                          <a:latin typeface="Arial" pitchFamily="34" charset="0"/>
                          <a:ea typeface="+mn-ea"/>
                          <a:cs typeface="Arial" pitchFamily="34" charset="0"/>
                        </a:rPr>
                        <a:t> </a:t>
                      </a:r>
                      <a:r>
                        <a:rPr lang="en-US" sz="1800" b="0" kern="1200" dirty="0" err="1">
                          <a:solidFill>
                            <a:schemeClr val="bg2">
                              <a:lumMod val="10000"/>
                            </a:schemeClr>
                          </a:solidFill>
                          <a:latin typeface="Arial" pitchFamily="34" charset="0"/>
                          <a:ea typeface="+mn-ea"/>
                          <a:cs typeface="Arial" pitchFamily="34" charset="0"/>
                        </a:rPr>
                        <a:t>spesifik</a:t>
                      </a:r>
                      <a:r>
                        <a:rPr lang="en-US" sz="1800" b="0" kern="1200" dirty="0">
                          <a:solidFill>
                            <a:schemeClr val="bg2">
                              <a:lumMod val="10000"/>
                            </a:schemeClr>
                          </a:solidFill>
                          <a:latin typeface="Arial" pitchFamily="34" charset="0"/>
                          <a:ea typeface="+mn-ea"/>
                          <a:cs typeface="Arial" pitchFamily="34" charset="0"/>
                        </a:rPr>
                        <a:t>, </a:t>
                      </a:r>
                      <a:endParaRPr lang="nn-NO" sz="1800" b="0" i="0" u="none" strike="noStrike" dirty="0">
                        <a:solidFill>
                          <a:schemeClr val="bg2">
                            <a:lumMod val="10000"/>
                          </a:schemeClr>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7"/>
                  </a:ext>
                </a:extLst>
              </a:tr>
              <a:tr h="586824">
                <a:tc>
                  <a:txBody>
                    <a:bodyPr/>
                    <a:lstStyle/>
                    <a:p>
                      <a:pPr algn="ctr" fontAlgn="b"/>
                      <a:r>
                        <a:rPr lang="en-US" sz="2000" b="1" u="none" strike="noStrike" dirty="0"/>
                        <a:t>2</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tc>
                  <a:txBody>
                    <a:bodyPr/>
                    <a:lstStyle/>
                    <a:p>
                      <a:pPr marL="233363" indent="0" algn="l" fontAlgn="b"/>
                      <a:r>
                        <a:rPr lang="en-US" sz="1800" b="0" dirty="0" err="1">
                          <a:solidFill>
                            <a:srgbClr val="C00000"/>
                          </a:solidFill>
                          <a:latin typeface="Arial" pitchFamily="34" charset="0"/>
                          <a:ea typeface="Calibri"/>
                          <a:cs typeface="Arial" pitchFamily="34" charset="0"/>
                        </a:rPr>
                        <a:t>melaksanakan</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satu</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tugas</a:t>
                      </a:r>
                      <a:r>
                        <a:rPr lang="en-US" sz="1800" b="0" dirty="0">
                          <a:solidFill>
                            <a:srgbClr val="C00000"/>
                          </a:solidFill>
                          <a:latin typeface="Arial" pitchFamily="34" charset="0"/>
                          <a:ea typeface="Calibri"/>
                          <a:cs typeface="Arial" pitchFamily="34" charset="0"/>
                        </a:rPr>
                        <a:t> </a:t>
                      </a:r>
                      <a:r>
                        <a:rPr lang="en-US" sz="1800" b="0" dirty="0" err="1">
                          <a:solidFill>
                            <a:srgbClr val="C00000"/>
                          </a:solidFill>
                          <a:latin typeface="Arial" pitchFamily="34" charset="0"/>
                          <a:ea typeface="Calibri"/>
                          <a:cs typeface="Arial" pitchFamily="34" charset="0"/>
                        </a:rPr>
                        <a:t>spesifik</a:t>
                      </a:r>
                      <a:endParaRPr lang="en-US" sz="1800" b="0" i="0" u="none" strike="noStrike" dirty="0">
                        <a:solidFill>
                          <a:srgbClr val="C00000"/>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2EDCE"/>
                    </a:solidFill>
                  </a:tcPr>
                </a:tc>
                <a:extLst>
                  <a:ext uri="{0D108BD9-81ED-4DB2-BD59-A6C34878D82A}">
                    <a16:rowId xmlns:a16="http://schemas.microsoft.com/office/drawing/2014/main" val="10008"/>
                  </a:ext>
                </a:extLst>
              </a:tr>
              <a:tr h="586824">
                <a:tc>
                  <a:txBody>
                    <a:bodyPr/>
                    <a:lstStyle/>
                    <a:p>
                      <a:pPr algn="ctr" fontAlgn="b"/>
                      <a:r>
                        <a:rPr lang="en-US" sz="2000" b="1" u="none" strike="noStrike" dirty="0"/>
                        <a:t>1</a:t>
                      </a:r>
                      <a:endParaRPr lang="en-US" sz="2000" b="1" i="0" u="none" strike="noStrike" dirty="0">
                        <a:solidFill>
                          <a:srgbClr val="000000"/>
                        </a:solidFill>
                        <a:latin typeface="Calibri"/>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tc>
                  <a:txBody>
                    <a:bodyPr/>
                    <a:lstStyle/>
                    <a:p>
                      <a:pPr marL="233363" indent="0" algn="l" fontAlgn="b"/>
                      <a:r>
                        <a:rPr lang="en-US" sz="1800" b="0" dirty="0" err="1">
                          <a:solidFill>
                            <a:schemeClr val="bg2">
                              <a:lumMod val="10000"/>
                            </a:schemeClr>
                          </a:solidFill>
                          <a:effectLst/>
                          <a:latin typeface="Arial" pitchFamily="34" charset="0"/>
                          <a:ea typeface="Calibri"/>
                          <a:cs typeface="Arial" pitchFamily="34" charset="0"/>
                        </a:rPr>
                        <a:t>melaksanakan</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tugas</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sederhana</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terbatas</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bersifat</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rutin</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dibawah</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pengawasan</a:t>
                      </a:r>
                      <a:r>
                        <a:rPr lang="en-US" sz="1800" b="0" dirty="0">
                          <a:solidFill>
                            <a:schemeClr val="bg2">
                              <a:lumMod val="10000"/>
                            </a:schemeClr>
                          </a:solidFill>
                          <a:effectLst/>
                          <a:latin typeface="Arial" pitchFamily="34" charset="0"/>
                          <a:ea typeface="Calibri"/>
                          <a:cs typeface="Arial" pitchFamily="34" charset="0"/>
                        </a:rPr>
                        <a:t> </a:t>
                      </a:r>
                      <a:r>
                        <a:rPr lang="en-US" sz="1800" b="0" dirty="0" err="1">
                          <a:solidFill>
                            <a:schemeClr val="bg2">
                              <a:lumMod val="10000"/>
                            </a:schemeClr>
                          </a:solidFill>
                          <a:effectLst/>
                          <a:latin typeface="Arial" pitchFamily="34" charset="0"/>
                          <a:ea typeface="Calibri"/>
                          <a:cs typeface="Arial" pitchFamily="34" charset="0"/>
                        </a:rPr>
                        <a:t>langsung</a:t>
                      </a:r>
                      <a:endParaRPr lang="en-US" sz="1800" b="0" i="0" u="none" strike="noStrike" dirty="0">
                        <a:solidFill>
                          <a:schemeClr val="bg2">
                            <a:lumMod val="10000"/>
                          </a:schemeClr>
                        </a:solidFill>
                        <a:latin typeface="Arial" pitchFamily="34" charset="0"/>
                        <a:cs typeface="Arial" pitchFamily="34" charset="0"/>
                      </a:endParaRPr>
                    </a:p>
                  </a:txBody>
                  <a:tcPr marL="1336" marR="1336" marT="1336"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6E1BA"/>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2863996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Lo = </a:t>
            </a:r>
            <a:r>
              <a:rPr lang="en-GB" dirty="0" err="1"/>
              <a:t>cp</a:t>
            </a:r>
            <a:r>
              <a:rPr lang="en-GB" dirty="0"/>
              <a:t>, </a:t>
            </a:r>
            <a:r>
              <a:rPr lang="en-GB" dirty="0" err="1"/>
              <a:t>capaian</a:t>
            </a:r>
            <a:r>
              <a:rPr lang="en-GB" dirty="0"/>
              <a:t> </a:t>
            </a:r>
            <a:r>
              <a:rPr lang="en-GB" dirty="0" err="1"/>
              <a:t>pembelajaran</a:t>
            </a:r>
            <a:endParaRPr lang="en-GB" dirty="0"/>
          </a:p>
        </p:txBody>
      </p:sp>
      <p:sp>
        <p:nvSpPr>
          <p:cNvPr id="3" name="Content Placeholder 2"/>
          <p:cNvSpPr>
            <a:spLocks noGrp="1"/>
          </p:cNvSpPr>
          <p:nvPr>
            <p:ph sz="quarter" idx="13"/>
          </p:nvPr>
        </p:nvSpPr>
        <p:spPr/>
        <p:txBody>
          <a:bodyPr/>
          <a:lstStyle/>
          <a:p>
            <a:r>
              <a:rPr lang="en-GB" dirty="0"/>
              <a:t>SERANGKAIAN PERNYATAAN KOMPETENSI/KEMAMPUAN YANG DIPEROLEH LULUSAN SECARA UMUM DAN KHUSUS UNTUK BEKAL IMPLEMENTASI DI DUNIA PEKERJAAN</a:t>
            </a:r>
          </a:p>
          <a:p>
            <a:r>
              <a:rPr lang="en-GB" dirty="0"/>
              <a:t>HARUS TERUJI DAN DENGAN INSTRUMEN PENILAIAN YANG DAPAT DIPERTANGGUNGGUGATKAN</a:t>
            </a:r>
          </a:p>
          <a:p>
            <a:r>
              <a:rPr lang="en-GB" dirty="0"/>
              <a:t> TIDAK DAPAT HANYA MENIRU DARI KAMPUS LAIN TANPA MEMIIKI KEMAMPUAN UNTUK MEMBERIKAN PROSES PENCAPAIANNYA</a:t>
            </a:r>
          </a:p>
          <a:p>
            <a:r>
              <a:rPr lang="en-GB" dirty="0"/>
              <a:t>TERUKUR</a:t>
            </a:r>
          </a:p>
          <a:p>
            <a:r>
              <a:rPr lang="en-GB" dirty="0"/>
              <a:t>EVIDENCE </a:t>
            </a:r>
          </a:p>
        </p:txBody>
      </p:sp>
    </p:spTree>
    <p:extLst>
      <p:ext uri="{BB962C8B-B14F-4D97-AF65-F5344CB8AC3E}">
        <p14:creationId xmlns:p14="http://schemas.microsoft.com/office/powerpoint/2010/main" val="8750512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76400" y="152401"/>
          <a:ext cx="8839201" cy="6638115"/>
        </p:xfrm>
        <a:graphic>
          <a:graphicData uri="http://schemas.openxmlformats.org/drawingml/2006/table">
            <a:tbl>
              <a:tblPr firstRow="1" bandRow="1">
                <a:tableStyleId>{5C22544A-7EE6-4342-B048-85BDC9FD1C3A}</a:tableStyleId>
              </a:tblPr>
              <a:tblGrid>
                <a:gridCol w="2590801">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gridCol w="3276600">
                  <a:extLst>
                    <a:ext uri="{9D8B030D-6E8A-4147-A177-3AD203B41FA5}">
                      <a16:colId xmlns:a16="http://schemas.microsoft.com/office/drawing/2014/main" val="20002"/>
                    </a:ext>
                  </a:extLst>
                </a:gridCol>
              </a:tblGrid>
              <a:tr h="753975">
                <a:tc gridSpan="3">
                  <a:txBody>
                    <a:bodyPr/>
                    <a:lstStyle/>
                    <a:p>
                      <a:pPr algn="ctr"/>
                      <a:r>
                        <a:rPr lang="en-US" sz="2400" dirty="0">
                          <a:effectLst>
                            <a:outerShdw blurRad="38100" dist="38100" dir="2700000" algn="tl">
                              <a:srgbClr val="000000">
                                <a:alpha val="43137"/>
                              </a:srgbClr>
                            </a:outerShdw>
                          </a:effectLst>
                        </a:rPr>
                        <a:t>CONTOH : </a:t>
                      </a:r>
                      <a:r>
                        <a:rPr lang="en-US" sz="2400" dirty="0" err="1">
                          <a:effectLst>
                            <a:outerShdw blurRad="38100" dist="38100" dir="2700000" algn="tl">
                              <a:srgbClr val="000000">
                                <a:alpha val="43137"/>
                              </a:srgbClr>
                            </a:outerShdw>
                          </a:effectLst>
                        </a:rPr>
                        <a:t>Capaian</a:t>
                      </a:r>
                      <a:r>
                        <a:rPr lang="en-US" sz="2400" dirty="0">
                          <a:effectLst>
                            <a:outerShdw blurRad="38100" dist="38100" dir="2700000" algn="tl">
                              <a:srgbClr val="000000">
                                <a:alpha val="43137"/>
                              </a:srgbClr>
                            </a:outerShdw>
                          </a:effectLst>
                        </a:rPr>
                        <a:t> </a:t>
                      </a:r>
                      <a:r>
                        <a:rPr lang="en-US" sz="2400" dirty="0" err="1">
                          <a:effectLst>
                            <a:outerShdw blurRad="38100" dist="38100" dir="2700000" algn="tl">
                              <a:srgbClr val="000000">
                                <a:alpha val="43137"/>
                              </a:srgbClr>
                            </a:outerShdw>
                          </a:effectLst>
                        </a:rPr>
                        <a:t>pembelajaran</a:t>
                      </a:r>
                      <a:r>
                        <a:rPr lang="en-US" sz="2400" dirty="0">
                          <a:effectLst>
                            <a:outerShdw blurRad="38100" dist="38100" dir="2700000" algn="tl">
                              <a:srgbClr val="000000">
                                <a:alpha val="43137"/>
                              </a:srgbClr>
                            </a:outerShdw>
                          </a:effectLst>
                        </a:rPr>
                        <a:t> Prodi </a:t>
                      </a:r>
                      <a:r>
                        <a:rPr lang="en-US" sz="2400" dirty="0" err="1">
                          <a:effectLst>
                            <a:outerShdw blurRad="38100" dist="38100" dir="2700000" algn="tl">
                              <a:srgbClr val="000000">
                                <a:alpha val="43137"/>
                              </a:srgbClr>
                            </a:outerShdw>
                          </a:effectLst>
                        </a:rPr>
                        <a:t>Bidang</a:t>
                      </a:r>
                      <a:r>
                        <a:rPr lang="en-US" sz="2400" baseline="0" dirty="0">
                          <a:effectLst>
                            <a:outerShdw blurRad="38100" dist="38100" dir="2700000" algn="tl">
                              <a:srgbClr val="000000">
                                <a:alpha val="43137"/>
                              </a:srgbClr>
                            </a:outerShdw>
                          </a:effectLst>
                        </a:rPr>
                        <a:t> </a:t>
                      </a:r>
                      <a:r>
                        <a:rPr lang="en-US" sz="2400" baseline="0" dirty="0" err="1">
                          <a:effectLst>
                            <a:outerShdw blurRad="38100" dist="38100" dir="2700000" algn="tl">
                              <a:srgbClr val="000000">
                                <a:alpha val="43137"/>
                              </a:srgbClr>
                            </a:outerShdw>
                          </a:effectLst>
                        </a:rPr>
                        <a:t>Rekayasa</a:t>
                      </a:r>
                      <a:endParaRPr lang="en-US" sz="2000" dirty="0">
                        <a:effectLst>
                          <a:outerShdw blurRad="38100" dist="38100" dir="2700000" algn="tl">
                            <a:srgbClr val="000000">
                              <a:alpha val="43137"/>
                            </a:srgbClr>
                          </a:outerShdw>
                        </a:effectLst>
                      </a:endParaRPr>
                    </a:p>
                  </a:txBody>
                  <a:tcPr anchor="ctr">
                    <a:solidFill>
                      <a:schemeClr val="accent3">
                        <a:lumMod val="50000"/>
                      </a:schemeClr>
                    </a:solidFill>
                  </a:tcPr>
                </a:tc>
                <a:tc hMerge="1">
                  <a:txBody>
                    <a:bodyPr/>
                    <a:lstStyle/>
                    <a:p>
                      <a:pPr algn="ctr"/>
                      <a:endParaRPr lang="en-US" sz="2400"/>
                    </a:p>
                  </a:txBody>
                  <a:tcPr anchor="ctr"/>
                </a:tc>
                <a:tc hMerge="1">
                  <a:txBody>
                    <a:bodyPr/>
                    <a:lstStyle/>
                    <a:p>
                      <a:pPr algn="ctr"/>
                      <a:endParaRPr lang="en-US" sz="2400"/>
                    </a:p>
                  </a:txBody>
                  <a:tcPr anchor="ctr"/>
                </a:tc>
                <a:extLst>
                  <a:ext uri="{0D108BD9-81ED-4DB2-BD59-A6C34878D82A}">
                    <a16:rowId xmlns:a16="http://schemas.microsoft.com/office/drawing/2014/main" val="10000"/>
                  </a:ext>
                </a:extLst>
              </a:tr>
              <a:tr h="434089">
                <a:tc>
                  <a:txBody>
                    <a:bodyPr/>
                    <a:lstStyle/>
                    <a:p>
                      <a:pPr algn="ctr"/>
                      <a:r>
                        <a:rPr lang="en-US" sz="2000" b="1"/>
                        <a:t>S1 (level 6)</a:t>
                      </a:r>
                    </a:p>
                  </a:txBody>
                  <a:tcPr anchor="ctr">
                    <a:solidFill>
                      <a:schemeClr val="accent3">
                        <a:lumMod val="60000"/>
                        <a:lumOff val="40000"/>
                      </a:schemeClr>
                    </a:solidFill>
                  </a:tcPr>
                </a:tc>
                <a:tc>
                  <a:txBody>
                    <a:bodyPr/>
                    <a:lstStyle/>
                    <a:p>
                      <a:pPr algn="ctr"/>
                      <a:r>
                        <a:rPr lang="en-US" b="1"/>
                        <a:t>S2 (level 8)</a:t>
                      </a:r>
                    </a:p>
                  </a:txBody>
                  <a:tcPr anchor="ctr">
                    <a:solidFill>
                      <a:schemeClr val="accent3">
                        <a:lumMod val="60000"/>
                        <a:lumOff val="40000"/>
                      </a:schemeClr>
                    </a:solidFill>
                  </a:tcPr>
                </a:tc>
                <a:tc>
                  <a:txBody>
                    <a:bodyPr/>
                    <a:lstStyle/>
                    <a:p>
                      <a:pPr algn="ctr"/>
                      <a:r>
                        <a:rPr lang="en-US" sz="2000" b="1"/>
                        <a:t>S3 (level 9)</a:t>
                      </a:r>
                    </a:p>
                  </a:txBody>
                  <a:tcPr anchor="ctr">
                    <a:solidFill>
                      <a:schemeClr val="accent3">
                        <a:lumMod val="60000"/>
                        <a:lumOff val="40000"/>
                      </a:schemeClr>
                    </a:solidFill>
                  </a:tcPr>
                </a:tc>
                <a:extLst>
                  <a:ext uri="{0D108BD9-81ED-4DB2-BD59-A6C34878D82A}">
                    <a16:rowId xmlns:a16="http://schemas.microsoft.com/office/drawing/2014/main" val="10001"/>
                  </a:ext>
                </a:extLst>
              </a:tr>
              <a:tr h="3672686">
                <a:tc>
                  <a:txBody>
                    <a:bodyPr/>
                    <a:lstStyle/>
                    <a:p>
                      <a:pPr marL="292100" indent="-228600" algn="l" rtl="0" fontAlgn="ctr">
                        <a:buFont typeface="+mj-lt"/>
                        <a:buAutoNum type="arabicPeriod"/>
                      </a:pPr>
                      <a:endParaRPr lang="en-US" sz="1200" b="0" i="0" u="none" strike="noStrike" dirty="0">
                        <a:solidFill>
                          <a:schemeClr val="tx1"/>
                        </a:solidFill>
                        <a:latin typeface="Arial"/>
                      </a:endParaRPr>
                    </a:p>
                    <a:p>
                      <a:pPr marL="292100" indent="-228600" algn="l" rtl="0" fontAlgn="ctr">
                        <a:buFont typeface="+mj-lt"/>
                        <a:buAutoNum type="arabicPeriod"/>
                      </a:pPr>
                      <a:r>
                        <a:rPr lang="en-US" sz="1200" b="0" i="0" u="none" strike="noStrike" dirty="0" err="1">
                          <a:solidFill>
                            <a:schemeClr val="tx1"/>
                          </a:solidFill>
                          <a:latin typeface="Arial"/>
                        </a:rPr>
                        <a:t>Mampu</a:t>
                      </a:r>
                      <a:r>
                        <a:rPr lang="en-US" sz="1200" b="0" i="0" u="none" strike="noStrike" dirty="0">
                          <a:solidFill>
                            <a:schemeClr val="tx1"/>
                          </a:solidFill>
                          <a:latin typeface="Arial"/>
                        </a:rPr>
                        <a:t> </a:t>
                      </a:r>
                      <a:r>
                        <a:rPr lang="en-US" sz="1200" b="0" i="0" u="none" strike="noStrike" dirty="0" err="1">
                          <a:solidFill>
                            <a:schemeClr val="tx1"/>
                          </a:solidFill>
                          <a:latin typeface="Arial"/>
                        </a:rPr>
                        <a:t>merancang</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dan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melaksanakan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eksperimen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suatu</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sistem</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komponen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atau</a:t>
                      </a:r>
                      <a:r>
                        <a:rPr lang="en-US" sz="1200" b="0" i="0" u="none" strike="noStrike" baseline="0" dirty="0">
                          <a:solidFill>
                            <a:schemeClr val="tx1"/>
                          </a:solidFill>
                          <a:latin typeface="Arial"/>
                        </a:rPr>
                        <a:t> proses  </a:t>
                      </a:r>
                      <a:r>
                        <a:rPr lang="en-US" sz="1200" b="0" i="0" u="none" strike="noStrike" baseline="0" dirty="0" err="1">
                          <a:solidFill>
                            <a:schemeClr val="tx1"/>
                          </a:solidFill>
                          <a:latin typeface="Arial"/>
                        </a:rPr>
                        <a:t>berdasarkan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prinsip</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rekayasa</a:t>
                      </a:r>
                      <a:r>
                        <a:rPr lang="en-US" sz="1200" b="0" i="0" u="none" strike="noStrike" dirty="0">
                          <a:solidFill>
                            <a:schemeClr val="tx1"/>
                          </a:solidFill>
                          <a:latin typeface="Arial"/>
                        </a:rPr>
                        <a:t>, </a:t>
                      </a:r>
                      <a:r>
                        <a:rPr lang="en-US" sz="1200" b="0" i="0" u="none" strike="noStrike" dirty="0" err="1">
                          <a:solidFill>
                            <a:schemeClr val="tx1"/>
                          </a:solidFill>
                          <a:latin typeface="Arial"/>
                        </a:rPr>
                        <a:t>dengan</a:t>
                      </a:r>
                      <a:r>
                        <a:rPr lang="en-US" sz="1200" b="0" i="0" u="none" strike="noStrike" dirty="0">
                          <a:solidFill>
                            <a:schemeClr val="tx1"/>
                          </a:solidFill>
                          <a:latin typeface="Arial"/>
                        </a:rPr>
                        <a:t> </a:t>
                      </a:r>
                      <a:r>
                        <a:rPr lang="en-US" sz="1200" b="0" i="0" u="none" strike="noStrike" dirty="0" err="1">
                          <a:solidFill>
                            <a:schemeClr val="tx1"/>
                          </a:solidFill>
                          <a:latin typeface="Arial"/>
                        </a:rPr>
                        <a:t>memanfaatkan</a:t>
                      </a:r>
                      <a:r>
                        <a:rPr lang="en-US" sz="1200" b="0" i="0" u="none" strike="noStrike" dirty="0">
                          <a:solidFill>
                            <a:schemeClr val="tx1"/>
                          </a:solidFill>
                          <a:latin typeface="Arial"/>
                        </a:rPr>
                        <a:t> </a:t>
                      </a:r>
                      <a:r>
                        <a:rPr lang="en-US" sz="1200" b="0" i="0" u="none" strike="noStrike" dirty="0" err="1">
                          <a:solidFill>
                            <a:schemeClr val="tx1"/>
                          </a:solidFill>
                          <a:latin typeface="Arial"/>
                        </a:rPr>
                        <a:t>metode,teknik</a:t>
                      </a:r>
                      <a:r>
                        <a:rPr lang="en-US" sz="1200" b="0" i="0" u="none" strike="noStrike" dirty="0">
                          <a:solidFill>
                            <a:schemeClr val="tx1"/>
                          </a:solidFill>
                          <a:latin typeface="Arial"/>
                        </a:rPr>
                        <a:t>,</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dan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instrumen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rekayasa</a:t>
                      </a:r>
                      <a:r>
                        <a:rPr lang="en-US" sz="1200" b="0" i="0" u="none" strike="noStrike" baseline="0" dirty="0">
                          <a:solidFill>
                            <a:schemeClr val="tx1"/>
                          </a:solidFill>
                          <a:latin typeface="Arial"/>
                        </a:rPr>
                        <a:t> modern (</a:t>
                      </a:r>
                      <a:r>
                        <a:rPr lang="en-US" sz="1200" b="0" i="0" u="none" strike="noStrike" dirty="0">
                          <a:solidFill>
                            <a:schemeClr val="tx1"/>
                          </a:solidFill>
                          <a:latin typeface="Arial"/>
                        </a:rPr>
                        <a:t>CAD </a:t>
                      </a:r>
                      <a:r>
                        <a:rPr lang="en-US" sz="1200" b="0" i="0" u="none" strike="noStrike" dirty="0" err="1">
                          <a:solidFill>
                            <a:schemeClr val="tx1"/>
                          </a:solidFill>
                          <a:latin typeface="Arial"/>
                        </a:rPr>
                        <a:t>atau</a:t>
                      </a:r>
                      <a:r>
                        <a:rPr lang="en-US" sz="1200" b="0" i="0" u="none" strike="noStrike" dirty="0">
                          <a:solidFill>
                            <a:schemeClr val="tx1"/>
                          </a:solidFill>
                          <a:latin typeface="Arial"/>
                        </a:rPr>
                        <a:t> CAM system)</a:t>
                      </a:r>
                      <a:endParaRPr lang="en-US" sz="1200" b="0" i="0" u="none" strike="noStrike" baseline="0" dirty="0">
                        <a:solidFill>
                          <a:schemeClr val="tx1"/>
                        </a:solidFill>
                        <a:latin typeface="Arial"/>
                      </a:endParaRPr>
                    </a:p>
                    <a:p>
                      <a:pPr marL="292100" indent="-228600" algn="l" rtl="0" fontAlgn="ctr">
                        <a:buFont typeface="+mj-lt"/>
                        <a:buAutoNum type="arabicPeriod"/>
                      </a:pPr>
                      <a:r>
                        <a:rPr lang="en-US" sz="1200" b="0" i="0" u="none" strike="noStrike" baseline="0" dirty="0" err="1">
                          <a:solidFill>
                            <a:schemeClr val="tx1"/>
                          </a:solidFill>
                          <a:latin typeface="Arial"/>
                        </a:rPr>
                        <a:t>Mampu</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mengidentifikasi</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dan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memformulasikan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masalah</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rekayasa</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dan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menyajikan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beberapa</a:t>
                      </a:r>
                      <a:r>
                        <a:rPr lang="en-US" sz="1200" b="0" i="0" u="none" strike="noStrike" baseline="0" dirty="0">
                          <a:solidFill>
                            <a:schemeClr val="tx1"/>
                          </a:solidFill>
                          <a:latin typeface="Arial"/>
                        </a:rPr>
                        <a:t> </a:t>
                      </a:r>
                      <a:r>
                        <a:rPr lang="en-US" sz="1200" b="0" i="0" u="none" strike="noStrike" dirty="0" err="1">
                          <a:solidFill>
                            <a:schemeClr val="tx1"/>
                          </a:solidFill>
                          <a:latin typeface="Arial"/>
                        </a:rPr>
                        <a:t>alternatif</a:t>
                      </a:r>
                      <a:r>
                        <a:rPr lang="en-US" sz="1200" b="0" i="0" u="none" strike="noStrike" dirty="0">
                          <a:solidFill>
                            <a:schemeClr val="tx1"/>
                          </a:solidFill>
                          <a:latin typeface="Arial"/>
                        </a:rPr>
                        <a:t> </a:t>
                      </a:r>
                      <a:r>
                        <a:rPr lang="en-US" sz="1200" b="0" i="0" u="none" strike="noStrike" dirty="0" err="1">
                          <a:solidFill>
                            <a:schemeClr val="tx1"/>
                          </a:solidFill>
                          <a:latin typeface="Arial"/>
                        </a:rPr>
                        <a:t>solusi</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serta</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mampu</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membuat</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keputusan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pilihan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berdasarkan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pertimbangan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keilmuan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dan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prinsip</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rekayasa</a:t>
                      </a:r>
                      <a:r>
                        <a:rPr lang="en-US" sz="1200" b="0" i="0" u="none" strike="noStrike" baseline="0" dirty="0">
                          <a:solidFill>
                            <a:schemeClr val="tx1"/>
                          </a:solidFill>
                          <a:latin typeface="Arial"/>
                        </a:rPr>
                        <a:t>.</a:t>
                      </a:r>
                    </a:p>
                    <a:p>
                      <a:pPr marL="292100" indent="-228600" algn="l" rtl="0" fontAlgn="ctr">
                        <a:buFont typeface="+mj-lt"/>
                        <a:buAutoNum type="arabicPeriod"/>
                      </a:pPr>
                      <a:r>
                        <a:rPr lang="en-US" sz="1200" b="0" i="0" u="none" strike="noStrike" baseline="0" dirty="0" err="1">
                          <a:solidFill>
                            <a:schemeClr val="tx1"/>
                          </a:solidFill>
                          <a:latin typeface="Arial"/>
                        </a:rPr>
                        <a:t>Mampu</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menyusun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laporan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teknik</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hasil</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kajian</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bidang</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rekayasa</a:t>
                      </a:r>
                      <a:r>
                        <a:rPr lang="en-US" sz="1200" b="0" i="0" u="none" strike="noStrike" baseline="0" dirty="0">
                          <a:solidFill>
                            <a:schemeClr val="tx1"/>
                          </a:solidFill>
                          <a:latin typeface="Arial"/>
                        </a:rPr>
                        <a:t> </a:t>
                      </a:r>
                      <a:r>
                        <a:rPr lang="en-US" sz="1200" b="0" i="0" u="none" strike="noStrike" baseline="0" dirty="0" err="1">
                          <a:solidFill>
                            <a:schemeClr val="tx1"/>
                          </a:solidFill>
                          <a:latin typeface="Arial"/>
                        </a:rPr>
                        <a:t>tertentu</a:t>
                      </a:r>
                      <a:endParaRPr lang="en-US" sz="1200" b="0" i="0" u="none" strike="noStrike" dirty="0">
                        <a:solidFill>
                          <a:schemeClr val="tx1"/>
                        </a:solidFill>
                        <a:latin typeface="Arial"/>
                      </a:endParaRPr>
                    </a:p>
                  </a:txBody>
                  <a:tcPr marL="9525" marR="9525" marT="9525" marB="0">
                    <a:solidFill>
                      <a:schemeClr val="bg2">
                        <a:lumMod val="90000"/>
                      </a:schemeClr>
                    </a:solidFill>
                  </a:tcPr>
                </a:tc>
                <a:tc>
                  <a:txBody>
                    <a:bodyPr/>
                    <a:lstStyle/>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en-US" sz="1200" b="0" i="0" u="none" strike="noStrike" dirty="0">
                        <a:solidFill>
                          <a:schemeClr val="tx2"/>
                        </a:solidFill>
                        <a:latin typeface="Arial" pitchFamily="34" charset="0"/>
                        <a:cs typeface="Arial" pitchFamily="34" charset="0"/>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dirty="0" err="1">
                          <a:solidFill>
                            <a:schemeClr val="tx2"/>
                          </a:solidFill>
                          <a:latin typeface="Arial" pitchFamily="34" charset="0"/>
                          <a:cs typeface="Arial" pitchFamily="34" charset="0"/>
                        </a:rPr>
                        <a:t>Mampu</a:t>
                      </a:r>
                      <a:r>
                        <a:rPr lang="en-US" sz="1200" b="0" i="0" u="none" strike="noStrike" dirty="0">
                          <a:solidFill>
                            <a:schemeClr val="tx2"/>
                          </a:solidFill>
                          <a:latin typeface="Arial" pitchFamily="34" charset="0"/>
                          <a:cs typeface="Arial" pitchFamily="34" charset="0"/>
                        </a:rPr>
                        <a:t> </a:t>
                      </a:r>
                      <a:r>
                        <a:rPr lang="en-US" sz="1200" b="0" i="0" u="none" strike="noStrike" dirty="0" err="1">
                          <a:solidFill>
                            <a:schemeClr val="tx2"/>
                          </a:solidFill>
                          <a:latin typeface="Arial" pitchFamily="34" charset="0"/>
                          <a:cs typeface="Arial" pitchFamily="34" charset="0"/>
                        </a:rPr>
                        <a:t>mengusulkan</a:t>
                      </a:r>
                      <a:r>
                        <a:rPr lang="en-US" sz="1200" b="0" i="0" u="none" strike="noStrike" baseline="0" dirty="0">
                          <a:solidFill>
                            <a:schemeClr val="tx2"/>
                          </a:solidFill>
                          <a:latin typeface="Arial" pitchFamily="34" charset="0"/>
                          <a:cs typeface="Arial" pitchFamily="34" charset="0"/>
                        </a:rPr>
                        <a:t> </a:t>
                      </a:r>
                      <a:r>
                        <a:rPr lang="en-US" sz="1200" b="0" dirty="0" err="1">
                          <a:solidFill>
                            <a:schemeClr val="tx2"/>
                          </a:solidFill>
                          <a:latin typeface="Arial" pitchFamily="34" charset="0"/>
                          <a:ea typeface="Calibri"/>
                          <a:cs typeface="Arial" pitchFamily="34" charset="0"/>
                        </a:rPr>
                        <a:t>solusi</a:t>
                      </a:r>
                      <a:r>
                        <a:rPr lang="en-US" sz="1200" b="0" dirty="0">
                          <a:solidFill>
                            <a:schemeClr val="tx2"/>
                          </a:solidFill>
                          <a:latin typeface="Arial" pitchFamily="34" charset="0"/>
                          <a:ea typeface="Calibri"/>
                          <a:cs typeface="Arial" pitchFamily="34" charset="0"/>
                        </a:rPr>
                        <a:t> </a:t>
                      </a:r>
                      <a:r>
                        <a:rPr lang="en-US" sz="1200" b="0" baseline="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masalah</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rekayasa</a:t>
                      </a:r>
                      <a:r>
                        <a:rPr lang="en-US" sz="1200" b="0" baseline="0" dirty="0">
                          <a:solidFill>
                            <a:schemeClr val="tx2"/>
                          </a:solidFill>
                          <a:latin typeface="Arial" pitchFamily="34" charset="0"/>
                          <a:ea typeface="Calibri"/>
                          <a:cs typeface="Arial" pitchFamily="34" charset="0"/>
                        </a:rPr>
                        <a:t> </a:t>
                      </a:r>
                      <a:r>
                        <a:rPr lang="en-US" sz="1200" b="0" dirty="0">
                          <a:solidFill>
                            <a:schemeClr val="tx2"/>
                          </a:solidFill>
                          <a:latin typeface="Arial" pitchFamily="34" charset="0"/>
                          <a:ea typeface="Calibri"/>
                          <a:cs typeface="Arial" pitchFamily="34" charset="0"/>
                        </a:rPr>
                        <a:t>yang </a:t>
                      </a:r>
                      <a:r>
                        <a:rPr lang="en-US" sz="1200" b="0" dirty="0" err="1">
                          <a:solidFill>
                            <a:schemeClr val="tx2"/>
                          </a:solidFill>
                          <a:latin typeface="Arial" pitchFamily="34" charset="0"/>
                          <a:ea typeface="Calibri"/>
                          <a:cs typeface="Arial" pitchFamily="34" charset="0"/>
                        </a:rPr>
                        <a:t>kontekstual</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dalam</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wujud</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rancangan</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rekayasa</a:t>
                      </a:r>
                      <a:r>
                        <a:rPr lang="en-US" sz="1200" b="0" baseline="0" dirty="0">
                          <a:solidFill>
                            <a:schemeClr val="tx2"/>
                          </a:solidFill>
                          <a:latin typeface="Arial" pitchFamily="34" charset="0"/>
                          <a:ea typeface="Calibri"/>
                          <a:cs typeface="Arial" pitchFamily="34" charset="0"/>
                        </a:rPr>
                        <a:t> </a:t>
                      </a:r>
                      <a:r>
                        <a:rPr lang="en-US" sz="1200" b="0" dirty="0">
                          <a:solidFill>
                            <a:schemeClr val="tx2"/>
                          </a:solidFill>
                          <a:latin typeface="Arial" pitchFamily="34" charset="0"/>
                          <a:ea typeface="Calibri"/>
                          <a:cs typeface="Arial" pitchFamily="34" charset="0"/>
                        </a:rPr>
                        <a:t>yang </a:t>
                      </a:r>
                      <a:r>
                        <a:rPr lang="en-US" sz="1200" b="0" dirty="0" err="1">
                          <a:solidFill>
                            <a:schemeClr val="tx2"/>
                          </a:solidFill>
                          <a:latin typeface="Arial" pitchFamily="34" charset="0"/>
                          <a:ea typeface="Calibri"/>
                          <a:cs typeface="Arial" pitchFamily="34" charset="0"/>
                        </a:rPr>
                        <a:t>inovatif</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berdasarkan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kajian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keilmuan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dan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atau</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teknologis</a:t>
                      </a:r>
                      <a:r>
                        <a:rPr lang="en-US" sz="1200" b="0" baseline="0" dirty="0">
                          <a:solidFill>
                            <a:schemeClr val="tx2"/>
                          </a:solidFill>
                          <a:latin typeface="Arial" pitchFamily="34" charset="0"/>
                          <a:ea typeface="Calibri"/>
                          <a:cs typeface="Arial" pitchFamily="34" charset="0"/>
                        </a:rPr>
                        <a:t>.</a:t>
                      </a:r>
                      <a:endParaRPr lang="en-US" sz="1200" b="0" dirty="0">
                        <a:solidFill>
                          <a:schemeClr val="tx2"/>
                        </a:solidFill>
                        <a:latin typeface="Arial" pitchFamily="34" charset="0"/>
                        <a:ea typeface="Calibri"/>
                        <a:cs typeface="Arial" pitchFamily="34" charset="0"/>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dirty="0" err="1">
                          <a:solidFill>
                            <a:schemeClr val="tx2"/>
                          </a:solidFill>
                          <a:latin typeface="Arial" pitchFamily="34" charset="0"/>
                          <a:ea typeface="Calibri"/>
                          <a:cs typeface="Arial" pitchFamily="34" charset="0"/>
                        </a:rPr>
                        <a:t>Mampu</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mengembangan</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sains</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terapan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rancangan</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rekayasa</a:t>
                      </a:r>
                      <a:r>
                        <a:rPr lang="en-US" sz="1200" b="0" baseline="0" dirty="0">
                          <a:solidFill>
                            <a:schemeClr val="tx2"/>
                          </a:solidFill>
                          <a:latin typeface="Arial" pitchFamily="34" charset="0"/>
                          <a:ea typeface="Calibri"/>
                          <a:cs typeface="Arial" pitchFamily="34" charset="0"/>
                        </a:rPr>
                        <a:t>/ prototype </a:t>
                      </a:r>
                      <a:r>
                        <a:rPr lang="en-US" sz="1200" b="0" baseline="0" dirty="0" err="1">
                          <a:solidFill>
                            <a:schemeClr val="tx2"/>
                          </a:solidFill>
                          <a:latin typeface="Arial" pitchFamily="34" charset="0"/>
                          <a:ea typeface="Calibri"/>
                          <a:cs typeface="Arial" pitchFamily="34" charset="0"/>
                        </a:rPr>
                        <a:t>obyek</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rekayasa</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l</a:t>
                      </a:r>
                      <a:r>
                        <a:rPr lang="en-US" sz="1200" b="0" dirty="0" err="1">
                          <a:solidFill>
                            <a:schemeClr val="tx2"/>
                          </a:solidFill>
                          <a:latin typeface="Arial" pitchFamily="34" charset="0"/>
                          <a:ea typeface="Calibri"/>
                          <a:cs typeface="Arial" pitchFamily="34" charset="0"/>
                        </a:rPr>
                        <a:t>ewat</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riset</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dengan</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pendekatan</a:t>
                      </a:r>
                      <a:r>
                        <a:rPr lang="en-US" sz="1200" b="0" dirty="0">
                          <a:solidFill>
                            <a:schemeClr val="tx2"/>
                          </a:solidFill>
                          <a:latin typeface="Arial" pitchFamily="34" charset="0"/>
                          <a:ea typeface="Calibri"/>
                          <a:cs typeface="Arial" pitchFamily="34" charset="0"/>
                        </a:rPr>
                        <a:t> inter </a:t>
                      </a:r>
                      <a:r>
                        <a:rPr lang="en-US" sz="1200" b="0" dirty="0" err="1">
                          <a:solidFill>
                            <a:schemeClr val="tx2"/>
                          </a:solidFill>
                          <a:latin typeface="Arial" pitchFamily="34" charset="0"/>
                          <a:ea typeface="Calibri"/>
                          <a:cs typeface="Arial" pitchFamily="34" charset="0"/>
                        </a:rPr>
                        <a:t>atau</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multidisipliner</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hingga</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menghasilkan</a:t>
                      </a:r>
                      <a:r>
                        <a:rPr lang="en-US" sz="1200" b="0" dirty="0">
                          <a:solidFill>
                            <a:schemeClr val="tx2"/>
                          </a:solidFill>
                          <a:latin typeface="Arial" pitchFamily="34" charset="0"/>
                          <a:ea typeface="Calibri"/>
                          <a:cs typeface="Arial" pitchFamily="34" charset="0"/>
                        </a:rPr>
                        <a:t> </a:t>
                      </a:r>
                      <a:r>
                        <a:rPr lang="en-US" sz="1200" b="0" dirty="0" err="1">
                          <a:solidFill>
                            <a:schemeClr val="tx2"/>
                          </a:solidFill>
                          <a:latin typeface="Arial" pitchFamily="34" charset="0"/>
                          <a:ea typeface="Calibri"/>
                          <a:cs typeface="Arial" pitchFamily="34" charset="0"/>
                        </a:rPr>
                        <a:t>karya</a:t>
                      </a:r>
                      <a:r>
                        <a:rPr lang="en-US" sz="1200" b="0" dirty="0">
                          <a:solidFill>
                            <a:schemeClr val="tx2"/>
                          </a:solidFill>
                          <a:latin typeface="Arial" pitchFamily="34" charset="0"/>
                          <a:ea typeface="Calibri"/>
                          <a:cs typeface="Arial" pitchFamily="34" charset="0"/>
                        </a:rPr>
                        <a:t> yang </a:t>
                      </a:r>
                      <a:r>
                        <a:rPr lang="en-US" sz="1200" b="0" dirty="0" err="1">
                          <a:solidFill>
                            <a:schemeClr val="tx2"/>
                          </a:solidFill>
                          <a:latin typeface="Arial" pitchFamily="34" charset="0"/>
                          <a:ea typeface="Calibri"/>
                          <a:cs typeface="Arial" pitchFamily="34" charset="0"/>
                        </a:rPr>
                        <a:t>teruji</a:t>
                      </a:r>
                      <a:r>
                        <a:rPr lang="en-US" sz="1200" b="0" dirty="0">
                          <a:solidFill>
                            <a:schemeClr val="tx2"/>
                          </a:solidFill>
                          <a:latin typeface="Arial" pitchFamily="34" charset="0"/>
                          <a:ea typeface="Calibri"/>
                          <a:cs typeface="Arial" pitchFamily="34" charset="0"/>
                        </a:rPr>
                        <a:t>,</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diakui</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secara</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nasional</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atau</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internasional</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dalam</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bentuk</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publikasi</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saintifik</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pada</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jurnal</a:t>
                      </a:r>
                      <a:r>
                        <a:rPr lang="en-US" sz="1200" b="0" baseline="0" dirty="0">
                          <a:solidFill>
                            <a:schemeClr val="tx2"/>
                          </a:solidFill>
                          <a:latin typeface="Arial" pitchFamily="34" charset="0"/>
                          <a:ea typeface="Calibri"/>
                          <a:cs typeface="Arial" pitchFamily="34" charset="0"/>
                        </a:rPr>
                        <a:t> </a:t>
                      </a:r>
                      <a:r>
                        <a:rPr lang="en-US" sz="1200" b="0" baseline="0" dirty="0" err="1">
                          <a:solidFill>
                            <a:schemeClr val="tx2"/>
                          </a:solidFill>
                          <a:latin typeface="Arial" pitchFamily="34" charset="0"/>
                          <a:ea typeface="Calibri"/>
                          <a:cs typeface="Arial" pitchFamily="34" charset="0"/>
                        </a:rPr>
                        <a:t>ilmiah</a:t>
                      </a:r>
                      <a:r>
                        <a:rPr lang="en-US" sz="1200" b="0" baseline="0" dirty="0">
                          <a:solidFill>
                            <a:schemeClr val="tx2"/>
                          </a:solidFill>
                          <a:latin typeface="Arial" pitchFamily="34" charset="0"/>
                          <a:ea typeface="Calibri"/>
                          <a:cs typeface="Arial" pitchFamily="34" charset="0"/>
                        </a:rPr>
                        <a:t> yang </a:t>
                      </a:r>
                      <a:r>
                        <a:rPr lang="en-US" sz="1200" b="0" baseline="0" dirty="0" err="1">
                          <a:solidFill>
                            <a:schemeClr val="tx2"/>
                          </a:solidFill>
                          <a:latin typeface="Arial" pitchFamily="34" charset="0"/>
                          <a:ea typeface="Calibri"/>
                          <a:cs typeface="Arial" pitchFamily="34" charset="0"/>
                        </a:rPr>
                        <a:t>terakreditasi</a:t>
                      </a:r>
                      <a:r>
                        <a:rPr lang="en-US" sz="1200" b="0" baseline="0" dirty="0">
                          <a:solidFill>
                            <a:schemeClr val="tx2"/>
                          </a:solidFill>
                          <a:latin typeface="Arial" pitchFamily="34" charset="0"/>
                          <a:ea typeface="Calibri"/>
                          <a:cs typeface="Arial" pitchFamily="34" charset="0"/>
                        </a:rPr>
                        <a:t>.</a:t>
                      </a: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dirty="0" err="1">
                          <a:solidFill>
                            <a:schemeClr val="tx2"/>
                          </a:solidFill>
                          <a:latin typeface="Arial"/>
                        </a:rPr>
                        <a:t>Mampu</a:t>
                      </a:r>
                      <a:r>
                        <a:rPr lang="en-US" sz="1200" b="0" i="0" u="none" strike="noStrike" dirty="0">
                          <a:solidFill>
                            <a:schemeClr val="tx2"/>
                          </a:solidFill>
                          <a:latin typeface="Arial"/>
                        </a:rPr>
                        <a:t> </a:t>
                      </a:r>
                      <a:r>
                        <a:rPr lang="en-US" sz="1200" b="0" i="0" u="none" strike="noStrike" dirty="0" err="1">
                          <a:solidFill>
                            <a:schemeClr val="tx2"/>
                          </a:solidFill>
                          <a:latin typeface="Arial"/>
                        </a:rPr>
                        <a:t>berkontribusi</a:t>
                      </a:r>
                      <a:r>
                        <a:rPr lang="en-US" sz="1200" b="0" i="0" u="none" strike="noStrike" dirty="0">
                          <a:solidFill>
                            <a:schemeClr val="tx2"/>
                          </a:solidFill>
                          <a:latin typeface="Arial"/>
                        </a:rPr>
                        <a:t> </a:t>
                      </a:r>
                      <a:r>
                        <a:rPr lang="en-US" sz="1200" b="0" i="0" u="none" strike="noStrike" dirty="0" err="1">
                          <a:solidFill>
                            <a:schemeClr val="tx2"/>
                          </a:solidFill>
                          <a:latin typeface="Arial"/>
                        </a:rPr>
                        <a:t>dalam</a:t>
                      </a:r>
                      <a:r>
                        <a:rPr lang="en-US" sz="1200" b="0" i="0" u="none" strike="noStrike" dirty="0">
                          <a:solidFill>
                            <a:schemeClr val="tx2"/>
                          </a:solidFill>
                          <a:latin typeface="Arial"/>
                        </a:rPr>
                        <a:t> </a:t>
                      </a:r>
                      <a:r>
                        <a:rPr lang="en-US" sz="1200" b="0" i="0" u="none" strike="noStrike" dirty="0" err="1">
                          <a:solidFill>
                            <a:schemeClr val="tx2"/>
                          </a:solidFill>
                          <a:latin typeface="Arial"/>
                        </a:rPr>
                        <a:t>perencanaan</a:t>
                      </a:r>
                      <a:r>
                        <a:rPr lang="en-US" sz="1200" b="0" i="0" u="none" strike="noStrike" dirty="0">
                          <a:solidFill>
                            <a:schemeClr val="tx2"/>
                          </a:solidFill>
                          <a:latin typeface="Arial"/>
                        </a:rPr>
                        <a:t> </a:t>
                      </a:r>
                      <a:r>
                        <a:rPr lang="en-US" sz="1200" b="0" i="0" u="none" strike="noStrike" dirty="0" err="1">
                          <a:solidFill>
                            <a:schemeClr val="tx2"/>
                          </a:solidFill>
                          <a:latin typeface="Arial"/>
                        </a:rPr>
                        <a:t>peta</a:t>
                      </a:r>
                      <a:r>
                        <a:rPr lang="en-US" sz="1200" b="0" i="0" u="none" strike="noStrike" dirty="0">
                          <a:solidFill>
                            <a:schemeClr val="tx2"/>
                          </a:solidFill>
                          <a:latin typeface="Arial"/>
                        </a:rPr>
                        <a:t> </a:t>
                      </a:r>
                      <a:r>
                        <a:rPr lang="en-US" sz="1200" b="0" i="0" u="none" strike="noStrike" dirty="0" err="1">
                          <a:solidFill>
                            <a:schemeClr val="tx2"/>
                          </a:solidFill>
                          <a:latin typeface="Arial"/>
                        </a:rPr>
                        <a:t>jalan</a:t>
                      </a:r>
                      <a:r>
                        <a:rPr lang="en-US" sz="1200" b="0" i="0" u="none" strike="noStrike" dirty="0">
                          <a:solidFill>
                            <a:schemeClr val="tx2"/>
                          </a:solidFill>
                          <a:latin typeface="Arial"/>
                        </a:rPr>
                        <a:t> </a:t>
                      </a:r>
                      <a:r>
                        <a:rPr lang="en-US" sz="1200" b="0" i="0" u="none" strike="noStrike" dirty="0" err="1">
                          <a:solidFill>
                            <a:schemeClr val="tx2"/>
                          </a:solidFill>
                          <a:latin typeface="Arial"/>
                        </a:rPr>
                        <a:t>riset</a:t>
                      </a:r>
                      <a:r>
                        <a:rPr lang="en-US" sz="1200" b="0" i="0" u="none" strike="noStrike" dirty="0">
                          <a:solidFill>
                            <a:schemeClr val="tx2"/>
                          </a:solidFill>
                          <a:latin typeface="Arial"/>
                        </a:rPr>
                        <a:t> </a:t>
                      </a:r>
                      <a:r>
                        <a:rPr lang="en-US" sz="1200" b="0" i="0" u="none" strike="noStrike" dirty="0" err="1">
                          <a:solidFill>
                            <a:schemeClr val="tx2"/>
                          </a:solidFill>
                          <a:latin typeface="Arial"/>
                        </a:rPr>
                        <a:t>serta</a:t>
                      </a:r>
                      <a:r>
                        <a:rPr lang="en-US" sz="1200" b="0" i="0" u="none" strike="noStrike" dirty="0">
                          <a:solidFill>
                            <a:schemeClr val="tx2"/>
                          </a:solidFill>
                          <a:latin typeface="Arial"/>
                        </a:rPr>
                        <a:t> </a:t>
                      </a:r>
                      <a:r>
                        <a:rPr lang="en-US" sz="1200" b="0" i="0" u="none" strike="noStrike" dirty="0" err="1">
                          <a:solidFill>
                            <a:schemeClr val="tx2"/>
                          </a:solidFill>
                          <a:latin typeface="Arial"/>
                        </a:rPr>
                        <a:t>mampu</a:t>
                      </a:r>
                      <a:r>
                        <a:rPr lang="en-US" sz="1200" b="0" i="0" u="none" strike="noStrike" dirty="0">
                          <a:solidFill>
                            <a:schemeClr val="tx2"/>
                          </a:solidFill>
                          <a:latin typeface="Arial"/>
                        </a:rPr>
                        <a:t> </a:t>
                      </a:r>
                      <a:r>
                        <a:rPr lang="en-US" sz="1200" b="0" i="0" u="none" strike="noStrike" dirty="0" err="1">
                          <a:solidFill>
                            <a:schemeClr val="tx2"/>
                          </a:solidFill>
                          <a:latin typeface="Arial"/>
                        </a:rPr>
                        <a:t>mengelola</a:t>
                      </a:r>
                      <a:r>
                        <a:rPr lang="en-US" sz="1200" b="0" i="0" u="none" strike="noStrike" dirty="0">
                          <a:solidFill>
                            <a:schemeClr val="tx2"/>
                          </a:solidFill>
                          <a:latin typeface="Arial"/>
                        </a:rPr>
                        <a:t> </a:t>
                      </a:r>
                      <a:r>
                        <a:rPr lang="en-US" sz="1200" b="0" i="0" u="none" strike="noStrike" dirty="0" err="1">
                          <a:solidFill>
                            <a:schemeClr val="tx2"/>
                          </a:solidFill>
                          <a:latin typeface="Arial"/>
                        </a:rPr>
                        <a:t>riset</a:t>
                      </a:r>
                      <a:r>
                        <a:rPr lang="en-US" sz="1200" b="0" i="0" u="none" strike="noStrike" baseline="0" dirty="0">
                          <a:solidFill>
                            <a:schemeClr val="tx2"/>
                          </a:solidFill>
                          <a:latin typeface="Arial"/>
                        </a:rPr>
                        <a:t>/</a:t>
                      </a:r>
                      <a:r>
                        <a:rPr lang="en-US" sz="1200" b="0" i="0" u="none" strike="noStrike" baseline="0" dirty="0" err="1">
                          <a:solidFill>
                            <a:schemeClr val="tx2"/>
                          </a:solidFill>
                          <a:latin typeface="Arial"/>
                        </a:rPr>
                        <a:t>eksperimen</a:t>
                      </a:r>
                      <a:r>
                        <a:rPr lang="en-US" sz="1200" b="0" i="0" u="none" strike="noStrike" baseline="0" dirty="0">
                          <a:solidFill>
                            <a:schemeClr val="tx2"/>
                          </a:solidFill>
                          <a:latin typeface="Arial"/>
                        </a:rPr>
                        <a:t> </a:t>
                      </a:r>
                      <a:r>
                        <a:rPr lang="en-US" sz="1200" b="0" i="0" u="none" strike="noStrike" baseline="0" dirty="0" err="1">
                          <a:solidFill>
                            <a:schemeClr val="tx2"/>
                          </a:solidFill>
                          <a:latin typeface="Arial"/>
                        </a:rPr>
                        <a:t>mandiri</a:t>
                      </a:r>
                      <a:r>
                        <a:rPr lang="en-US" sz="1200" b="0" i="0" u="none" strike="noStrike" baseline="0" dirty="0">
                          <a:solidFill>
                            <a:schemeClr val="tx2"/>
                          </a:solidFill>
                          <a:latin typeface="Arial"/>
                        </a:rPr>
                        <a:t> </a:t>
                      </a:r>
                      <a:r>
                        <a:rPr lang="en-US" sz="1200" b="0" i="0" u="none" strike="noStrike" dirty="0" err="1">
                          <a:solidFill>
                            <a:schemeClr val="tx2"/>
                          </a:solidFill>
                          <a:latin typeface="Arial"/>
                        </a:rPr>
                        <a:t>bidang</a:t>
                      </a:r>
                      <a:r>
                        <a:rPr lang="en-US" sz="1200" b="0" i="0" u="none" strike="noStrike" dirty="0">
                          <a:solidFill>
                            <a:schemeClr val="tx2"/>
                          </a:solidFill>
                          <a:latin typeface="Arial"/>
                        </a:rPr>
                        <a:t> </a:t>
                      </a:r>
                      <a:r>
                        <a:rPr lang="en-US" sz="1200" b="0" i="0" u="none" strike="noStrike" dirty="0" err="1">
                          <a:solidFill>
                            <a:schemeClr val="tx2"/>
                          </a:solidFill>
                          <a:latin typeface="Arial"/>
                        </a:rPr>
                        <a:t>rekayasa</a:t>
                      </a:r>
                      <a:r>
                        <a:rPr lang="en-US" sz="1200" b="0" i="0" u="none" strike="noStrike" dirty="0">
                          <a:solidFill>
                            <a:schemeClr val="tx2"/>
                          </a:solidFill>
                          <a:latin typeface="Arial"/>
                        </a:rPr>
                        <a:t> </a:t>
                      </a:r>
                      <a:r>
                        <a:rPr lang="en-US" sz="1200" b="0" i="0" u="none" strike="noStrike" dirty="0" err="1">
                          <a:solidFill>
                            <a:schemeClr val="tx2"/>
                          </a:solidFill>
                          <a:latin typeface="Arial"/>
                        </a:rPr>
                        <a:t>tertentu</a:t>
                      </a:r>
                      <a:r>
                        <a:rPr lang="en-US" sz="1200" b="0" i="0" u="none" strike="noStrike" dirty="0">
                          <a:solidFill>
                            <a:schemeClr val="tx2"/>
                          </a:solidFill>
                          <a:latin typeface="Arial"/>
                        </a:rPr>
                        <a:t>.</a:t>
                      </a:r>
                      <a:endParaRPr lang="en-US" sz="1200" b="0" i="0" u="none" strike="noStrike" baseline="0" dirty="0">
                        <a:solidFill>
                          <a:schemeClr val="tx2"/>
                        </a:solidFill>
                        <a:latin typeface="Arial"/>
                      </a:endParaRPr>
                    </a:p>
                  </a:txBody>
                  <a:tcPr marL="9525" marR="9525" marT="9525" marB="0">
                    <a:solidFill>
                      <a:schemeClr val="accent3">
                        <a:lumMod val="20000"/>
                        <a:lumOff val="80000"/>
                      </a:schemeClr>
                    </a:solidFill>
                  </a:tcPr>
                </a:tc>
                <a:tc>
                  <a:txBody>
                    <a:bodyPr/>
                    <a:lstStyle/>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endParaRPr lang="en-US" sz="1200" b="0" i="0" u="none" strike="noStrike">
                        <a:solidFill>
                          <a:schemeClr val="tx1"/>
                        </a:solidFill>
                        <a:latin typeface="Arial"/>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a:solidFill>
                            <a:schemeClr val="tx1"/>
                          </a:solidFill>
                          <a:latin typeface="Arial"/>
                        </a:rPr>
                        <a:t>Mampu melakukan pendalaman atau perluasan keteknikan</a:t>
                      </a:r>
                      <a:r>
                        <a:rPr lang="en-US" sz="1200" b="0" i="0" u="none" strike="noStrike" baseline="0">
                          <a:solidFill>
                            <a:schemeClr val="tx1"/>
                          </a:solidFill>
                          <a:latin typeface="Arial"/>
                        </a:rPr>
                        <a:t> </a:t>
                      </a:r>
                      <a:r>
                        <a:rPr lang="en-US" sz="1200" b="0" i="0" u="none" strike="noStrike">
                          <a:solidFill>
                            <a:schemeClr val="tx1"/>
                          </a:solidFill>
                          <a:latin typeface="Arial"/>
                        </a:rPr>
                        <a:t>melalui</a:t>
                      </a:r>
                      <a:r>
                        <a:rPr lang="en-US" sz="1200" b="0" i="0" u="none" strike="noStrike" baseline="0">
                          <a:solidFill>
                            <a:schemeClr val="tx1"/>
                          </a:solidFill>
                          <a:latin typeface="Arial"/>
                        </a:rPr>
                        <a:t> </a:t>
                      </a:r>
                      <a:r>
                        <a:rPr lang="en-US" sz="1200" b="0" i="0" u="none" strike="noStrike">
                          <a:solidFill>
                            <a:schemeClr val="tx1"/>
                          </a:solidFill>
                          <a:latin typeface="Arial"/>
                        </a:rPr>
                        <a:t>riset  dengan pendekatan inter, multi atau transdisiplin</a:t>
                      </a:r>
                      <a:r>
                        <a:rPr lang="en-US" sz="1200" b="0" i="0" u="none" strike="noStrike" baseline="0">
                          <a:solidFill>
                            <a:schemeClr val="tx1"/>
                          </a:solidFill>
                          <a:latin typeface="Arial"/>
                        </a:rPr>
                        <a:t> yang menghasilkan karya </a:t>
                      </a:r>
                      <a:r>
                        <a:rPr lang="en-US" sz="1200" b="0" i="0" u="none" strike="noStrike">
                          <a:solidFill>
                            <a:schemeClr val="tx1"/>
                          </a:solidFill>
                          <a:latin typeface="Arial"/>
                        </a:rPr>
                        <a:t>ya</a:t>
                      </a:r>
                      <a:r>
                        <a:rPr lang="en-US" sz="1200" b="0" i="0" u="none" strike="noStrike" baseline="0">
                          <a:solidFill>
                            <a:schemeClr val="tx1"/>
                          </a:solidFill>
                          <a:latin typeface="Arial"/>
                        </a:rPr>
                        <a:t>ng teruji dan original yang diakui secara nasional maupun internasional dalam bentuk publikasi saintifik pada jurnal ilmiah yang terakreditasi, atau dalam bentuk  model rekayasa yang terbaharui dan teruji.</a:t>
                      </a:r>
                      <a:endParaRPr lang="en-US" sz="1200" b="0" i="0" u="none" strike="sngStrike">
                        <a:solidFill>
                          <a:schemeClr val="tx1"/>
                        </a:solidFill>
                        <a:latin typeface="Arial"/>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a:solidFill>
                            <a:schemeClr val="tx1"/>
                          </a:solidFill>
                          <a:latin typeface="Arial"/>
                        </a:rPr>
                        <a:t>Mampu menyusun kebijakan dalam menyelesaikan masalah rekayasa</a:t>
                      </a:r>
                      <a:r>
                        <a:rPr lang="en-US" sz="1200" b="0" i="0" u="none" strike="noStrike" baseline="0">
                          <a:solidFill>
                            <a:schemeClr val="tx1"/>
                          </a:solidFill>
                          <a:latin typeface="Arial"/>
                        </a:rPr>
                        <a:t> yang bermanfaat bagi masyarakat.</a:t>
                      </a:r>
                      <a:endParaRPr lang="en-US" sz="1200" b="0" i="0" u="none" strike="noStrike">
                        <a:solidFill>
                          <a:schemeClr val="tx1"/>
                        </a:solidFill>
                        <a:latin typeface="Arial"/>
                      </a:endParaRPr>
                    </a:p>
                    <a:p>
                      <a:pPr marL="292100" marR="0" indent="-228600" algn="l" defTabSz="914400" rtl="0" eaLnBrk="1" fontAlgn="ctr" latinLnBrk="0" hangingPunct="1">
                        <a:lnSpc>
                          <a:spcPct val="100000"/>
                        </a:lnSpc>
                        <a:spcBef>
                          <a:spcPts val="0"/>
                        </a:spcBef>
                        <a:spcAft>
                          <a:spcPts val="0"/>
                        </a:spcAft>
                        <a:buClrTx/>
                        <a:buSzTx/>
                        <a:buFont typeface="+mj-lt"/>
                        <a:buAutoNum type="arabicPeriod"/>
                        <a:tabLst/>
                        <a:defRPr/>
                      </a:pPr>
                      <a:r>
                        <a:rPr lang="en-US" sz="1200" b="0" i="0" u="none" strike="noStrike">
                          <a:solidFill>
                            <a:schemeClr val="tx1"/>
                          </a:solidFill>
                          <a:latin typeface="Arial"/>
                        </a:rPr>
                        <a:t>Mampu merencanakan peta jalan riset bidang</a:t>
                      </a:r>
                      <a:r>
                        <a:rPr lang="en-US" sz="1200" b="0" i="0" u="none" strike="noStrike" baseline="0">
                          <a:solidFill>
                            <a:schemeClr val="tx1"/>
                          </a:solidFill>
                          <a:latin typeface="Arial"/>
                        </a:rPr>
                        <a:t> rekayasa, </a:t>
                      </a:r>
                      <a:r>
                        <a:rPr lang="en-US" sz="1200" b="0" i="0" u="none" strike="noStrike">
                          <a:solidFill>
                            <a:schemeClr val="tx1"/>
                          </a:solidFill>
                          <a:latin typeface="Arial"/>
                        </a:rPr>
                        <a:t>mengelola riset, dan mendesiminasikan</a:t>
                      </a:r>
                      <a:r>
                        <a:rPr lang="en-US" sz="1200" b="0" i="0" u="none" strike="noStrike" baseline="0">
                          <a:solidFill>
                            <a:schemeClr val="tx1"/>
                          </a:solidFill>
                          <a:latin typeface="Arial"/>
                        </a:rPr>
                        <a:t> </a:t>
                      </a:r>
                      <a:r>
                        <a:rPr lang="en-US" sz="1200" b="0" i="0" u="none" strike="noStrike">
                          <a:solidFill>
                            <a:schemeClr val="tx1"/>
                          </a:solidFill>
                          <a:latin typeface="Arial"/>
                        </a:rPr>
                        <a:t>hasil</a:t>
                      </a:r>
                      <a:r>
                        <a:rPr lang="en-US" sz="1200" b="0" i="0" u="none" strike="noStrike" baseline="0">
                          <a:solidFill>
                            <a:schemeClr val="tx1"/>
                          </a:solidFill>
                          <a:latin typeface="Arial"/>
                        </a:rPr>
                        <a:t> risetnya  yang </a:t>
                      </a:r>
                      <a:r>
                        <a:rPr lang="en-US" sz="1200" b="0" i="0" u="none" strike="noStrike">
                          <a:solidFill>
                            <a:schemeClr val="tx1"/>
                          </a:solidFill>
                          <a:latin typeface="Arial"/>
                        </a:rPr>
                        <a:t>bermanfaat bagi </a:t>
                      </a:r>
                      <a:r>
                        <a:rPr lang="en-US" sz="1200" b="0" i="0" u="none" strike="noStrike" baseline="0">
                          <a:solidFill>
                            <a:schemeClr val="tx1"/>
                          </a:solidFill>
                          <a:latin typeface="Arial"/>
                        </a:rPr>
                        <a:t>pengembangan sains terapan dan teknologi dan peningkatan kemaslahatan manusia.</a:t>
                      </a:r>
                      <a:endParaRPr lang="en-US" sz="1200" b="0" i="0" u="none" strike="noStrike">
                        <a:solidFill>
                          <a:schemeClr val="tx1"/>
                        </a:solidFill>
                        <a:latin typeface="Arial"/>
                      </a:endParaRPr>
                    </a:p>
                  </a:txBody>
                  <a:tcPr marL="9525" marR="9525" marT="9525" marB="0">
                    <a:solidFill>
                      <a:schemeClr val="bg1">
                        <a:lumMod val="95000"/>
                      </a:schemeClr>
                    </a:solidFill>
                  </a:tcPr>
                </a:tc>
                <a:extLst>
                  <a:ext uri="{0D108BD9-81ED-4DB2-BD59-A6C34878D82A}">
                    <a16:rowId xmlns:a16="http://schemas.microsoft.com/office/drawing/2014/main" val="10002"/>
                  </a:ext>
                </a:extLst>
              </a:tr>
              <a:tr h="1777365">
                <a:tc>
                  <a:txBody>
                    <a:bodyPr/>
                    <a:lstStyle/>
                    <a:p>
                      <a:pPr marL="117475" indent="0" algn="l" rtl="0" fontAlgn="ctr"/>
                      <a:endParaRPr lang="en-US" sz="1200" b="0" i="0" u="none" strike="noStrike">
                        <a:solidFill>
                          <a:schemeClr val="tx1"/>
                        </a:solidFill>
                        <a:latin typeface="Arial"/>
                      </a:endParaRPr>
                    </a:p>
                    <a:p>
                      <a:pPr marL="117475" indent="0" algn="l" rtl="0" fontAlgn="ctr"/>
                      <a:r>
                        <a:rPr lang="en-US" sz="1200" b="0" i="0" u="none" strike="noStrike">
                          <a:solidFill>
                            <a:schemeClr val="tx1"/>
                          </a:solidFill>
                          <a:latin typeface="Arial"/>
                        </a:rPr>
                        <a:t>Menguasai </a:t>
                      </a:r>
                      <a:r>
                        <a:rPr lang="en-US" sz="1200" b="0" i="0" u="none" strike="noStrike" baseline="0">
                          <a:solidFill>
                            <a:schemeClr val="tx1"/>
                          </a:solidFill>
                          <a:latin typeface="Arial"/>
                        </a:rPr>
                        <a:t> matematika , prinsip fisika, prinsip dan metode keteknikan, perancangan sistem, dan prinsip ekologi untuk dapat berperan sebagai teknisi atau analis yang menangani masalah bidang rekayasa tertentu</a:t>
                      </a:r>
                      <a:endParaRPr lang="en-US" sz="1200" b="0" i="0" u="none" strike="noStrike">
                        <a:solidFill>
                          <a:schemeClr val="tx1"/>
                        </a:solidFill>
                        <a:latin typeface="Arial"/>
                      </a:endParaRPr>
                    </a:p>
                  </a:txBody>
                  <a:tcPr marL="9525" marR="9525" marT="9525" marB="0">
                    <a:solidFill>
                      <a:schemeClr val="bg2">
                        <a:lumMod val="90000"/>
                      </a:schemeClr>
                    </a:solidFill>
                  </a:tcPr>
                </a:tc>
                <a:tc>
                  <a:txBody>
                    <a:bodyPr/>
                    <a:lstStyle/>
                    <a:p>
                      <a:pPr marL="290513" marR="0" indent="0" algn="l" defTabSz="914400" rtl="0" eaLnBrk="1" fontAlgn="ctr" latinLnBrk="0" hangingPunct="1">
                        <a:lnSpc>
                          <a:spcPct val="100000"/>
                        </a:lnSpc>
                        <a:spcBef>
                          <a:spcPts val="0"/>
                        </a:spcBef>
                        <a:spcAft>
                          <a:spcPts val="0"/>
                        </a:spcAft>
                        <a:buClrTx/>
                        <a:buSzTx/>
                        <a:buFontTx/>
                        <a:buNone/>
                        <a:tabLst/>
                        <a:defRPr/>
                      </a:pPr>
                      <a:endParaRPr lang="en-US" sz="1200" b="0" i="0" u="none" strike="noStrike">
                        <a:solidFill>
                          <a:schemeClr val="tx2"/>
                        </a:solidFill>
                        <a:latin typeface="Arial"/>
                      </a:endParaRPr>
                    </a:p>
                    <a:p>
                      <a:pPr marL="290513" marR="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a:solidFill>
                            <a:schemeClr val="tx2"/>
                          </a:solidFill>
                          <a:latin typeface="Arial"/>
                        </a:rPr>
                        <a:t>Menguasai </a:t>
                      </a:r>
                      <a:r>
                        <a:rPr lang="en-US" sz="1200" b="0" i="0" u="none" strike="noStrike" baseline="0">
                          <a:solidFill>
                            <a:schemeClr val="tx2"/>
                          </a:solidFill>
                          <a:latin typeface="Arial"/>
                        </a:rPr>
                        <a:t> matematika rekayasa , hukum-hukum fisika, t</a:t>
                      </a:r>
                      <a:r>
                        <a:rPr lang="en-US" sz="1200" b="0" i="0" u="none" strike="noStrike">
                          <a:solidFill>
                            <a:schemeClr val="tx2"/>
                          </a:solidFill>
                          <a:latin typeface="Arial"/>
                        </a:rPr>
                        <a:t>eori</a:t>
                      </a:r>
                      <a:r>
                        <a:rPr lang="en-US" sz="1200" b="0" i="0" u="none" strike="noStrike" baseline="0">
                          <a:solidFill>
                            <a:schemeClr val="tx2"/>
                          </a:solidFill>
                          <a:latin typeface="Arial"/>
                        </a:rPr>
                        <a:t> perencanaan dan perancangan sistem, metodologi riset, prinsip ekonomi dan ekologi, isyu-isyu rekayasa esensial untuk  dapat  berperan sebagai peneliti, akademisi, dan birokrat  bidang lrekayasa.</a:t>
                      </a:r>
                      <a:endParaRPr lang="en-US" sz="1200" b="0" i="0" u="none" strike="noStrike">
                        <a:solidFill>
                          <a:schemeClr val="tx2"/>
                        </a:solidFill>
                        <a:latin typeface="Arial"/>
                      </a:endParaRPr>
                    </a:p>
                  </a:txBody>
                  <a:tcPr marL="9525" marR="9525" marT="9525" marB="0">
                    <a:solidFill>
                      <a:schemeClr val="accent3">
                        <a:lumMod val="20000"/>
                        <a:lumOff val="80000"/>
                      </a:schemeClr>
                    </a:solidFill>
                  </a:tcPr>
                </a:tc>
                <a:tc>
                  <a:txBody>
                    <a:bodyPr/>
                    <a:lstStyle/>
                    <a:p>
                      <a:pPr marL="28575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a:solidFill>
                          <a:schemeClr val="tx1"/>
                        </a:solidFill>
                        <a:latin typeface="Arial"/>
                      </a:endParaRPr>
                    </a:p>
                    <a:p>
                      <a:pPr marL="28575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a:solidFill>
                            <a:schemeClr val="tx1"/>
                          </a:solidFill>
                          <a:latin typeface="Arial"/>
                        </a:rPr>
                        <a:t>Menguasai teori –teori bidang rekayasa</a:t>
                      </a:r>
                      <a:r>
                        <a:rPr lang="en-US" sz="1200" b="0" i="0" u="none" strike="noStrike" baseline="0">
                          <a:solidFill>
                            <a:schemeClr val="tx1"/>
                          </a:solidFill>
                          <a:latin typeface="Arial"/>
                        </a:rPr>
                        <a:t> (engineering sciences) dan t</a:t>
                      </a:r>
                      <a:r>
                        <a:rPr lang="en-US" sz="1200" b="0" i="0" u="none" strike="noStrike">
                          <a:solidFill>
                            <a:schemeClr val="tx1"/>
                          </a:solidFill>
                          <a:latin typeface="Arial"/>
                        </a:rPr>
                        <a:t>eori </a:t>
                      </a:r>
                      <a:r>
                        <a:rPr lang="en-US" sz="1200" b="0" i="0" u="none" strike="noStrike" baseline="0">
                          <a:solidFill>
                            <a:schemeClr val="tx1"/>
                          </a:solidFill>
                          <a:latin typeface="Arial"/>
                        </a:rPr>
                        <a:t> bidang lain yang terkait  (computing, sosial, ekonomi,  ekologi , budaya, filsafat ilmu) , dan pengetahuan isyu-isyu mutakhir bidang rekayasa, untuk  dapat  berperan sebagai  peneliti dan  tenaga ahli.</a:t>
                      </a:r>
                      <a:endParaRPr lang="en-US" sz="1200" b="0" i="0" u="none" strike="noStrike">
                        <a:solidFill>
                          <a:schemeClr val="tx1"/>
                        </a:solidFill>
                        <a:latin typeface="Arial"/>
                      </a:endParaRPr>
                    </a:p>
                  </a:txBody>
                  <a:tcPr marL="9525" marR="9525" marT="9525" marB="0">
                    <a:solidFill>
                      <a:schemeClr val="bg1">
                        <a:lumMod val="9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266051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1676400" y="153036"/>
          <a:ext cx="8839200" cy="6425628"/>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gridCol w="2819400">
                  <a:extLst>
                    <a:ext uri="{9D8B030D-6E8A-4147-A177-3AD203B41FA5}">
                      <a16:colId xmlns:a16="http://schemas.microsoft.com/office/drawing/2014/main" val="20002"/>
                    </a:ext>
                  </a:extLst>
                </a:gridCol>
              </a:tblGrid>
              <a:tr h="532765">
                <a:tc gridSpan="3">
                  <a:txBody>
                    <a:bodyPr/>
                    <a:lstStyle/>
                    <a:p>
                      <a:pPr algn="ctr">
                        <a:lnSpc>
                          <a:spcPts val="1300"/>
                        </a:lnSpc>
                        <a:spcAft>
                          <a:spcPts val="0"/>
                        </a:spcAft>
                      </a:pPr>
                      <a:endParaRPr lang="en-US" sz="1400" kern="1200" dirty="0">
                        <a:effectLst>
                          <a:outerShdw blurRad="50800" dist="38100" algn="tr" rotWithShape="0">
                            <a:prstClr val="black">
                              <a:alpha val="40000"/>
                            </a:prstClr>
                          </a:outerShdw>
                        </a:effectLst>
                      </a:endParaRPr>
                    </a:p>
                    <a:p>
                      <a:pPr algn="ctr">
                        <a:lnSpc>
                          <a:spcPts val="1300"/>
                        </a:lnSpc>
                        <a:spcAft>
                          <a:spcPts val="0"/>
                        </a:spcAft>
                      </a:pPr>
                      <a:r>
                        <a:rPr lang="id-ID" sz="1800" kern="1200" dirty="0">
                          <a:effectLst>
                            <a:outerShdw blurRad="50800" dist="38100" algn="tr" rotWithShape="0">
                              <a:prstClr val="black">
                                <a:alpha val="40000"/>
                              </a:prstClr>
                            </a:outerShdw>
                          </a:effectLst>
                        </a:rPr>
                        <a:t>Capaian Pembelajaran </a:t>
                      </a:r>
                      <a:r>
                        <a:rPr lang="en-US" sz="1800" kern="1200" baseline="0" dirty="0">
                          <a:effectLst>
                            <a:outerShdw blurRad="50800" dist="38100" algn="tr" rotWithShape="0">
                              <a:prstClr val="black">
                                <a:alpha val="40000"/>
                              </a:prstClr>
                            </a:outerShdw>
                          </a:effectLst>
                        </a:rPr>
                        <a:t> P</a:t>
                      </a:r>
                      <a:r>
                        <a:rPr lang="id-ID" sz="1800" kern="1200" dirty="0">
                          <a:effectLst>
                            <a:outerShdw blurRad="50800" dist="38100" algn="tr" rotWithShape="0">
                              <a:prstClr val="black">
                                <a:alpha val="40000"/>
                              </a:prstClr>
                            </a:outerShdw>
                          </a:effectLst>
                        </a:rPr>
                        <a:t>rogram Studi ADMINISTRASI BISNIS </a:t>
                      </a:r>
                      <a:endParaRPr lang="en-US" sz="1800" dirty="0"/>
                    </a:p>
                    <a:p>
                      <a:pPr>
                        <a:lnSpc>
                          <a:spcPts val="1300"/>
                        </a:lnSpc>
                        <a:spcAft>
                          <a:spcPts val="0"/>
                        </a:spcAft>
                      </a:pPr>
                      <a:endParaRPr lang="id-ID" sz="1800" dirty="0"/>
                    </a:p>
                  </a:txBody>
                  <a:tcPr anchor="ctr">
                    <a:solidFill>
                      <a:schemeClr val="bg2">
                        <a:lumMod val="25000"/>
                      </a:schemeClr>
                    </a:solidFill>
                  </a:tcPr>
                </a:tc>
                <a:tc hMerge="1">
                  <a:txBody>
                    <a:bodyPr/>
                    <a:lstStyle/>
                    <a:p>
                      <a:endParaRPr lang="id-ID" dirty="0"/>
                    </a:p>
                  </a:txBody>
                  <a:tcPr/>
                </a:tc>
                <a:tc hMerge="1">
                  <a:txBody>
                    <a:bodyPr/>
                    <a:lstStyle/>
                    <a:p>
                      <a:endParaRPr lang="id-ID" dirty="0"/>
                    </a:p>
                  </a:txBody>
                  <a:tcPr/>
                </a:tc>
                <a:extLst>
                  <a:ext uri="{0D108BD9-81ED-4DB2-BD59-A6C34878D82A}">
                    <a16:rowId xmlns:a16="http://schemas.microsoft.com/office/drawing/2014/main" val="10000"/>
                  </a:ext>
                </a:extLst>
              </a:tr>
              <a:tr h="549973">
                <a:tc>
                  <a:txBody>
                    <a:bodyPr/>
                    <a:lstStyle/>
                    <a:p>
                      <a:pPr algn="ctr">
                        <a:lnSpc>
                          <a:spcPts val="1300"/>
                        </a:lnSpc>
                        <a:spcAft>
                          <a:spcPts val="0"/>
                        </a:spcAft>
                      </a:pPr>
                      <a:r>
                        <a:rPr lang="id-ID" sz="1800" b="1" cap="none" spc="0" dirty="0">
                          <a:ln w="1905"/>
                          <a:solidFill>
                            <a:schemeClr val="tx2"/>
                          </a:solidFill>
                          <a:effectLst>
                            <a:innerShdw blurRad="69850" dist="43180" dir="5400000">
                              <a:srgbClr val="000000">
                                <a:alpha val="65000"/>
                              </a:srgbClr>
                            </a:innerShdw>
                          </a:effectLst>
                        </a:rPr>
                        <a:t>Sarjana  (KKNI  Level 6)  </a:t>
                      </a:r>
                      <a:endParaRPr lang="id-ID" sz="1800" b="1" cap="none" spc="0" dirty="0">
                        <a:ln w="1905"/>
                        <a:solidFill>
                          <a:schemeClr val="tx2"/>
                        </a:solidFill>
                        <a:effectLst>
                          <a:innerShdw blurRad="69850" dist="43180" dir="5400000">
                            <a:srgbClr val="000000">
                              <a:alpha val="65000"/>
                            </a:srgbClr>
                          </a:innerShdw>
                        </a:effectLst>
                        <a:latin typeface="Calibri"/>
                        <a:ea typeface="Calibri"/>
                        <a:cs typeface="Times New Roman"/>
                      </a:endParaRPr>
                    </a:p>
                  </a:txBody>
                  <a:tcPr marL="68580" marR="68580" marT="0" marB="0" anchor="ctr">
                    <a:solidFill>
                      <a:srgbClr val="D6CCB8"/>
                    </a:solidFill>
                  </a:tcPr>
                </a:tc>
                <a:tc>
                  <a:txBody>
                    <a:bodyPr/>
                    <a:lstStyle/>
                    <a:p>
                      <a:pPr algn="ctr">
                        <a:lnSpc>
                          <a:spcPts val="1300"/>
                        </a:lnSpc>
                        <a:spcAft>
                          <a:spcPts val="0"/>
                        </a:spcAft>
                      </a:pPr>
                      <a:r>
                        <a:rPr lang="id-ID" sz="1800" b="1" cap="none" spc="0" dirty="0">
                          <a:ln w="1905"/>
                          <a:solidFill>
                            <a:schemeClr val="bg1"/>
                          </a:solidFill>
                          <a:effectLst>
                            <a:innerShdw blurRad="69850" dist="43180" dir="5400000">
                              <a:srgbClr val="000000">
                                <a:alpha val="65000"/>
                              </a:srgbClr>
                            </a:innerShdw>
                          </a:effectLst>
                        </a:rPr>
                        <a:t>Magister (KKNI level  8)</a:t>
                      </a:r>
                      <a:r>
                        <a:rPr lang="id-ID" sz="1800" b="1" cap="none" spc="0" dirty="0">
                          <a:ln w="1905"/>
                          <a:solidFill>
                            <a:schemeClr val="tx2"/>
                          </a:solidFill>
                          <a:effectLst>
                            <a:innerShdw blurRad="69850" dist="43180" dir="5400000">
                              <a:srgbClr val="000000">
                                <a:alpha val="65000"/>
                              </a:srgbClr>
                            </a:innerShdw>
                          </a:effectLst>
                        </a:rPr>
                        <a:t> </a:t>
                      </a:r>
                      <a:endParaRPr lang="id-ID" sz="1800" b="1" cap="none" spc="0" dirty="0">
                        <a:ln w="1905"/>
                        <a:solidFill>
                          <a:schemeClr val="tx2"/>
                        </a:solidFill>
                        <a:effectLst>
                          <a:innerShdw blurRad="69850" dist="43180" dir="5400000">
                            <a:srgbClr val="000000">
                              <a:alpha val="65000"/>
                            </a:srgbClr>
                          </a:innerShdw>
                        </a:effectLst>
                        <a:latin typeface="Calibri"/>
                        <a:ea typeface="Calibri"/>
                        <a:cs typeface="Times New Roman"/>
                      </a:endParaRPr>
                    </a:p>
                  </a:txBody>
                  <a:tcPr marL="68580" marR="68580" marT="0" marB="0" anchor="ctr">
                    <a:solidFill>
                      <a:srgbClr val="BAA988"/>
                    </a:solidFill>
                  </a:tcPr>
                </a:tc>
                <a:tc>
                  <a:txBody>
                    <a:bodyPr/>
                    <a:lstStyle/>
                    <a:p>
                      <a:pPr algn="ctr">
                        <a:lnSpc>
                          <a:spcPts val="1300"/>
                        </a:lnSpc>
                        <a:spcAft>
                          <a:spcPts val="0"/>
                        </a:spcAft>
                      </a:pPr>
                      <a:r>
                        <a:rPr lang="id-ID" sz="1800" b="1" cap="none" spc="0" dirty="0">
                          <a:ln w="1905"/>
                          <a:solidFill>
                            <a:srgbClr val="FFFF00"/>
                          </a:solidFill>
                          <a:effectLst>
                            <a:innerShdw blurRad="69850" dist="43180" dir="5400000">
                              <a:srgbClr val="000000">
                                <a:alpha val="65000"/>
                              </a:srgbClr>
                            </a:innerShdw>
                          </a:effectLst>
                        </a:rPr>
                        <a:t>Doktor (KKNI level  9) </a:t>
                      </a:r>
                      <a:endParaRPr lang="id-ID" sz="1800" b="1" cap="none" spc="0" dirty="0">
                        <a:ln w="1905"/>
                        <a:solidFill>
                          <a:srgbClr val="FFFF00"/>
                        </a:solidFill>
                        <a:effectLst>
                          <a:innerShdw blurRad="69850" dist="43180" dir="5400000">
                            <a:srgbClr val="000000">
                              <a:alpha val="65000"/>
                            </a:srgbClr>
                          </a:innerShdw>
                        </a:effectLst>
                        <a:latin typeface="Calibri"/>
                        <a:ea typeface="Calibri"/>
                        <a:cs typeface="Times New Roman"/>
                      </a:endParaRPr>
                    </a:p>
                  </a:txBody>
                  <a:tcPr marL="68580" marR="68580" marT="0" marB="0" anchor="ctr">
                    <a:solidFill>
                      <a:srgbClr val="A58F63"/>
                    </a:solidFill>
                  </a:tcPr>
                </a:tc>
                <a:extLst>
                  <a:ext uri="{0D108BD9-81ED-4DB2-BD59-A6C34878D82A}">
                    <a16:rowId xmlns:a16="http://schemas.microsoft.com/office/drawing/2014/main" val="10001"/>
                  </a:ext>
                </a:extLst>
              </a:tr>
              <a:tr h="370840">
                <a:tc>
                  <a:txBody>
                    <a:bodyPr/>
                    <a:lstStyle/>
                    <a:p>
                      <a:pPr marL="228600" lvl="0" indent="-228600">
                        <a:lnSpc>
                          <a:spcPts val="1300"/>
                        </a:lnSpc>
                        <a:spcBef>
                          <a:spcPts val="600"/>
                        </a:spcBef>
                        <a:spcAft>
                          <a:spcPts val="0"/>
                        </a:spcAft>
                        <a:buFont typeface="Symbol"/>
                        <a:buChar char=""/>
                      </a:pPr>
                      <a:r>
                        <a:rPr lang="id-ID" sz="1400" dirty="0"/>
                        <a:t>Merumuskan gagasan dan memformulasikan dalam rancangan bisnis yang berkemampulabaan, berkelanjutan dan bermanfaat bagi masyarakat, berdasarkan analisis dan kepekaan menangkap peluang bisnis dengan menerapkan prinsip-prinsip kewirausahaan yang berakar pada kearifan lokal </a:t>
                      </a:r>
                    </a:p>
                    <a:p>
                      <a:pPr marL="228600" lvl="0" indent="-228600">
                        <a:lnSpc>
                          <a:spcPts val="1300"/>
                        </a:lnSpc>
                        <a:spcBef>
                          <a:spcPts val="600"/>
                        </a:spcBef>
                        <a:spcAft>
                          <a:spcPts val="0"/>
                        </a:spcAft>
                        <a:buFont typeface="Symbol"/>
                        <a:buChar char=""/>
                      </a:pPr>
                      <a:r>
                        <a:rPr lang="id-ID" sz="1400" dirty="0">
                          <a:solidFill>
                            <a:schemeClr val="accent2">
                              <a:lumMod val="75000"/>
                            </a:schemeClr>
                          </a:solidFill>
                        </a:rPr>
                        <a:t>Mampu melaksanakan kegiatan fungsi-fungsi bisnis sebagai realisasi gagasan bisnis yang memanfaatkan  sumberdaya bisnis secara efektif dan efisien.</a:t>
                      </a:r>
                    </a:p>
                    <a:p>
                      <a:pPr marL="228600" lvl="0" indent="-228600">
                        <a:lnSpc>
                          <a:spcPts val="1300"/>
                        </a:lnSpc>
                        <a:spcBef>
                          <a:spcPts val="600"/>
                        </a:spcBef>
                        <a:spcAft>
                          <a:spcPts val="0"/>
                        </a:spcAft>
                        <a:buFont typeface="Symbol"/>
                        <a:buChar char=""/>
                      </a:pPr>
                      <a:r>
                        <a:rPr lang="id-ID" sz="1400" dirty="0"/>
                        <a:t>Mampu menyajikan beberapa alternatif model administrasi bisnis  untuk menyelesaikan masalah  di berbagai bidang dalam lingkup terbatas   yang dapat digunakan sebagai dasar pengambilan keputusan secara tepat. </a:t>
                      </a:r>
                    </a:p>
                    <a:p>
                      <a:pPr marL="228600" lvl="0" indent="-228600">
                        <a:lnSpc>
                          <a:spcPts val="1300"/>
                        </a:lnSpc>
                        <a:spcBef>
                          <a:spcPts val="600"/>
                        </a:spcBef>
                        <a:spcAft>
                          <a:spcPts val="0"/>
                        </a:spcAft>
                        <a:buFont typeface="Symbol"/>
                        <a:buChar char=""/>
                      </a:pPr>
                      <a:r>
                        <a:rPr lang="id-ID" sz="1400" dirty="0">
                          <a:solidFill>
                            <a:schemeClr val="accent2">
                              <a:lumMod val="75000"/>
                            </a:schemeClr>
                          </a:solidFill>
                        </a:rPr>
                        <a:t>Mampu mendiseminasikan kajian administrasi bisnis  yang akurat dalam bentuk laporan atau  kertas kerja </a:t>
                      </a:r>
                      <a:endParaRPr lang="id-ID" sz="1400" dirty="0">
                        <a:solidFill>
                          <a:schemeClr val="accent2">
                            <a:lumMod val="75000"/>
                          </a:schemeClr>
                        </a:solidFill>
                        <a:latin typeface="Calibri"/>
                        <a:ea typeface="Calibri"/>
                        <a:cs typeface="Times New Roman"/>
                      </a:endParaRPr>
                    </a:p>
                  </a:txBody>
                  <a:tcPr marL="68580" marR="68580" marT="0" marB="0"/>
                </a:tc>
                <a:tc>
                  <a:txBody>
                    <a:bodyPr/>
                    <a:lstStyle/>
                    <a:p>
                      <a:pPr marL="228600" lvl="0" indent="-228600" fontAlgn="t">
                        <a:lnSpc>
                          <a:spcPts val="1300"/>
                        </a:lnSpc>
                        <a:spcBef>
                          <a:spcPts val="600"/>
                        </a:spcBef>
                        <a:spcAft>
                          <a:spcPts val="0"/>
                        </a:spcAft>
                        <a:buFont typeface="Symbol"/>
                        <a:buChar char=""/>
                        <a:tabLst/>
                      </a:pPr>
                      <a:r>
                        <a:rPr lang="id-ID" sz="1400" dirty="0"/>
                        <a:t>Mampu mengembangkan  pengetahuan administrasi bisnis melalui riset dengan pendekatan inter atau multidisipliner hingga menghasilkan karya yang teruji, dan berpotensi untuk diaplikasikan dalam memecahkan masalah IPTEKS </a:t>
                      </a:r>
                    </a:p>
                    <a:p>
                      <a:pPr marL="228600" lvl="0" indent="-228600" fontAlgn="t">
                        <a:lnSpc>
                          <a:spcPts val="1300"/>
                        </a:lnSpc>
                        <a:spcBef>
                          <a:spcPts val="600"/>
                        </a:spcBef>
                        <a:spcAft>
                          <a:spcPts val="0"/>
                        </a:spcAft>
                        <a:buFont typeface="Symbol"/>
                        <a:buChar char=""/>
                        <a:tabLst>
                          <a:tab pos="228600" algn="l"/>
                        </a:tabLst>
                      </a:pPr>
                      <a:r>
                        <a:rPr lang="id-ID" sz="1400" dirty="0">
                          <a:solidFill>
                            <a:schemeClr val="accent2">
                              <a:lumMod val="75000"/>
                            </a:schemeClr>
                          </a:solidFill>
                        </a:rPr>
                        <a:t>Mampu mengusulkan solusi  masalah  bisnis yang kontekstual pada lingkungan yang kompleks dan dinamis dalam wujud rancangan bisnis yang inovatif, efektif dan berdaya saing, berdasarkan kajian keilmuan dan atau praktek profesionalnya. </a:t>
                      </a:r>
                    </a:p>
                    <a:p>
                      <a:pPr marL="228600" lvl="0" indent="-228600" fontAlgn="t">
                        <a:lnSpc>
                          <a:spcPts val="1300"/>
                        </a:lnSpc>
                        <a:spcBef>
                          <a:spcPts val="600"/>
                        </a:spcBef>
                        <a:spcAft>
                          <a:spcPts val="0"/>
                        </a:spcAft>
                        <a:buFont typeface="Symbol"/>
                        <a:buChar char=""/>
                        <a:tabLst>
                          <a:tab pos="228600" algn="l"/>
                        </a:tabLst>
                      </a:pPr>
                      <a:r>
                        <a:rPr lang="id-ID" sz="1400" dirty="0"/>
                        <a:t>Mampu memimpin organisasi bisnis, dan menyusun, mengimplementasikan serta mengevaluasi strategi bisnis secara transparan dan akuntabel dengan menerapkan prinsip-prinsip kewirausahaan.</a:t>
                      </a:r>
                    </a:p>
                    <a:p>
                      <a:pPr marL="228600" lvl="0" indent="-228600" fontAlgn="t">
                        <a:lnSpc>
                          <a:spcPts val="1300"/>
                        </a:lnSpc>
                        <a:spcBef>
                          <a:spcPts val="600"/>
                        </a:spcBef>
                        <a:spcAft>
                          <a:spcPts val="0"/>
                        </a:spcAft>
                        <a:buFont typeface="Symbol"/>
                        <a:buChar char=""/>
                        <a:tabLst>
                          <a:tab pos="228600" algn="l"/>
                        </a:tabLst>
                      </a:pPr>
                      <a:r>
                        <a:rPr lang="id-ID" sz="1400" dirty="0">
                          <a:solidFill>
                            <a:schemeClr val="accent2">
                              <a:lumMod val="75000"/>
                            </a:schemeClr>
                          </a:solidFill>
                        </a:rPr>
                        <a:t>Mampu berkontribusi dalam perencanaan peta jalan riset dalam bidang administrasi bisnis  dan/atau  mengelola riset di dalam  bidang administrasi bisnis pada fungsi-fungsi atau sektor bisnis tertentu </a:t>
                      </a:r>
                    </a:p>
                    <a:p>
                      <a:pPr marL="228600" lvl="0" indent="-228600" fontAlgn="t">
                        <a:lnSpc>
                          <a:spcPts val="1300"/>
                        </a:lnSpc>
                        <a:spcBef>
                          <a:spcPts val="600"/>
                        </a:spcBef>
                        <a:spcAft>
                          <a:spcPts val="0"/>
                        </a:spcAft>
                        <a:buFont typeface="Symbol"/>
                        <a:buChar char=""/>
                        <a:tabLst>
                          <a:tab pos="228600" algn="l"/>
                        </a:tabLst>
                      </a:pPr>
                      <a:r>
                        <a:rPr lang="id-ID" sz="1400" dirty="0"/>
                        <a:t>Mampu mendiseminasikan kajian administrasi bisnis yang akurat dalam bentuk publikasi saintifik pada jurnal ilmiah yang terakreditasi </a:t>
                      </a:r>
                      <a:endParaRPr lang="id-ID" sz="1400" dirty="0">
                        <a:latin typeface="Calibri"/>
                        <a:ea typeface="Calibri"/>
                        <a:cs typeface="Times New Roman"/>
                      </a:endParaRPr>
                    </a:p>
                  </a:txBody>
                  <a:tcPr marL="68580" marR="68580" marT="0" marB="0"/>
                </a:tc>
                <a:tc>
                  <a:txBody>
                    <a:bodyPr/>
                    <a:lstStyle/>
                    <a:p>
                      <a:pPr marL="228600" lvl="0" indent="-228600">
                        <a:lnSpc>
                          <a:spcPts val="1300"/>
                        </a:lnSpc>
                        <a:spcBef>
                          <a:spcPts val="600"/>
                        </a:spcBef>
                        <a:spcAft>
                          <a:spcPts val="0"/>
                        </a:spcAft>
                        <a:buFont typeface="Symbol"/>
                        <a:buChar char=""/>
                        <a:tabLst>
                          <a:tab pos="228600" algn="l"/>
                        </a:tabLst>
                      </a:pPr>
                      <a:r>
                        <a:rPr lang="id-ID" sz="1400" dirty="0"/>
                        <a:t>Mampu melakukan pendalaman atau perluasan teori dan konsep  baru dalam bidang  Administrasi bisnis melalui riset dengan pendekatan, inter-, multi-, atau transdisiplin  yang menghasilkan karya yang teruji   dan original yang diakui secara nasional maupun internasional dalam bentuk publikasi pada jurnal ilmiah yang terakreditasi, atau dalam bentuk  model pengembangan bisnis secara komprehensif yang dapat diuji.</a:t>
                      </a:r>
                    </a:p>
                    <a:p>
                      <a:pPr marL="228600" lvl="0" indent="-228600">
                        <a:lnSpc>
                          <a:spcPts val="1300"/>
                        </a:lnSpc>
                        <a:spcBef>
                          <a:spcPts val="600"/>
                        </a:spcBef>
                        <a:spcAft>
                          <a:spcPts val="0"/>
                        </a:spcAft>
                        <a:buFont typeface="Symbol"/>
                        <a:buChar char=""/>
                        <a:tabLst>
                          <a:tab pos="228600" algn="l"/>
                        </a:tabLst>
                      </a:pPr>
                      <a:r>
                        <a:rPr lang="id-ID" sz="1400" dirty="0">
                          <a:solidFill>
                            <a:schemeClr val="accent2">
                              <a:lumMod val="75000"/>
                            </a:schemeClr>
                          </a:solidFill>
                        </a:rPr>
                        <a:t>Mampu menyusun kebijakan dalam menyelesaikan masalah administrasi bisnis pada tingkat korporasi  dalam rangka proses penyelenggaraan pencapaian visi organisasi yang berkelanjutan, yang bermanfaat bagi para pemangku kepentingan. </a:t>
                      </a:r>
                    </a:p>
                    <a:p>
                      <a:pPr marL="228600" lvl="0" indent="-228600">
                        <a:lnSpc>
                          <a:spcPts val="1300"/>
                        </a:lnSpc>
                        <a:spcBef>
                          <a:spcPts val="600"/>
                        </a:spcBef>
                        <a:spcAft>
                          <a:spcPts val="0"/>
                        </a:spcAft>
                        <a:buFont typeface="Symbol"/>
                        <a:buChar char=""/>
                        <a:tabLst>
                          <a:tab pos="228600" algn="l"/>
                        </a:tabLst>
                      </a:pPr>
                      <a:r>
                        <a:rPr lang="id-ID" sz="1400" dirty="0"/>
                        <a:t>Mampu mengembangkan sumberdaya dan organisasi untuk melaksanakan program yang berada di bawah tanggung jawabnya dengan menerapkan prinsip-prinsip kewirausahaan.</a:t>
                      </a:r>
                      <a:endParaRPr lang="id-ID" sz="1400" dirty="0">
                        <a:latin typeface="Calibri"/>
                        <a:ea typeface="Calibri"/>
                        <a:cs typeface="Times New Roman"/>
                      </a:endParaRPr>
                    </a:p>
                  </a:txBody>
                  <a:tcPr marL="68580" marR="68580" marT="0" marB="0"/>
                </a:tc>
                <a:extLst>
                  <a:ext uri="{0D108BD9-81ED-4DB2-BD59-A6C34878D82A}">
                    <a16:rowId xmlns:a16="http://schemas.microsoft.com/office/drawing/2014/main" val="10002"/>
                  </a:ext>
                </a:extLst>
              </a:tr>
            </a:tbl>
          </a:graphicData>
        </a:graphic>
      </p:graphicFrame>
      <p:sp>
        <p:nvSpPr>
          <p:cNvPr id="3" name="TextBox 2"/>
          <p:cNvSpPr txBox="1"/>
          <p:nvPr/>
        </p:nvSpPr>
        <p:spPr>
          <a:xfrm>
            <a:off x="8815380" y="6553200"/>
            <a:ext cx="1852620" cy="261610"/>
          </a:xfrm>
          <a:prstGeom prst="rect">
            <a:avLst/>
          </a:prstGeom>
          <a:noFill/>
        </p:spPr>
        <p:txBody>
          <a:bodyPr wrap="square" rtlCol="0">
            <a:spAutoFit/>
          </a:bodyPr>
          <a:lstStyle/>
          <a:p>
            <a:pPr defTabSz="914400"/>
            <a:r>
              <a:rPr lang="en-US" sz="1100" b="1" dirty="0">
                <a:solidFill>
                  <a:prstClr val="black"/>
                </a:solidFill>
                <a:latin typeface="Calibri"/>
              </a:rPr>
              <a:t>endrotomoits@yahoo.com</a:t>
            </a:r>
          </a:p>
        </p:txBody>
      </p:sp>
    </p:spTree>
    <p:extLst>
      <p:ext uri="{BB962C8B-B14F-4D97-AF65-F5344CB8AC3E}">
        <p14:creationId xmlns:p14="http://schemas.microsoft.com/office/powerpoint/2010/main" val="2694555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676400" y="152401"/>
          <a:ext cx="8839200" cy="6553200"/>
        </p:xfrm>
        <a:graphic>
          <a:graphicData uri="http://schemas.openxmlformats.org/drawingml/2006/table">
            <a:tbl>
              <a:tblPr firstRow="1" firstCol="1" bandRow="1"/>
              <a:tblGrid>
                <a:gridCol w="1447800">
                  <a:extLst>
                    <a:ext uri="{9D8B030D-6E8A-4147-A177-3AD203B41FA5}">
                      <a16:colId xmlns:a16="http://schemas.microsoft.com/office/drawing/2014/main" val="20000"/>
                    </a:ext>
                  </a:extLst>
                </a:gridCol>
                <a:gridCol w="7391400">
                  <a:extLst>
                    <a:ext uri="{9D8B030D-6E8A-4147-A177-3AD203B41FA5}">
                      <a16:colId xmlns:a16="http://schemas.microsoft.com/office/drawing/2014/main" val="20001"/>
                    </a:ext>
                  </a:extLst>
                </a:gridCol>
              </a:tblGrid>
              <a:tr h="747540">
                <a:tc gridSpan="2">
                  <a:txBody>
                    <a:bodyPr/>
                    <a:lstStyle/>
                    <a:p>
                      <a:pPr marL="90170" marR="0" algn="ctr">
                        <a:spcBef>
                          <a:spcPts val="0"/>
                        </a:spcBef>
                        <a:spcAft>
                          <a:spcPts val="0"/>
                        </a:spcAft>
                        <a:tabLst>
                          <a:tab pos="2371725" algn="l"/>
                        </a:tabLst>
                      </a:pPr>
                      <a:r>
                        <a:rPr lang="en-US" sz="1800" b="1" kern="1200" cap="none" spc="0" dirty="0">
                          <a:ln w="1905"/>
                          <a:solidFill>
                            <a:srgbClr val="FFFF00"/>
                          </a:solidFill>
                          <a:effectLst>
                            <a:innerShdw blurRad="69850" dist="43180" dir="5400000">
                              <a:srgbClr val="000000">
                                <a:alpha val="65000"/>
                              </a:srgbClr>
                            </a:innerShdw>
                          </a:effectLst>
                          <a:latin typeface="Calibri"/>
                          <a:ea typeface="Calibri"/>
                          <a:cs typeface="Calibri"/>
                        </a:rPr>
                        <a:t>DESKRIPSI  CAPAIAN PEMBELAJARAN</a:t>
                      </a:r>
                      <a:endParaRPr lang="en-US" sz="1800" b="1" cap="none" spc="0" dirty="0">
                        <a:ln w="1905"/>
                        <a:solidFill>
                          <a:srgbClr val="FFFF00"/>
                        </a:solidFill>
                        <a:effectLst>
                          <a:innerShdw blurRad="69850" dist="43180" dir="5400000">
                            <a:srgbClr val="000000">
                              <a:alpha val="65000"/>
                            </a:srgbClr>
                          </a:innerShdw>
                        </a:effectLst>
                        <a:latin typeface="Arial"/>
                        <a:ea typeface="Times New Roman"/>
                      </a:endParaRPr>
                    </a:p>
                    <a:p>
                      <a:pPr marL="90170" marR="0" algn="ctr">
                        <a:spcBef>
                          <a:spcPts val="0"/>
                        </a:spcBef>
                        <a:spcAft>
                          <a:spcPts val="0"/>
                        </a:spcAft>
                        <a:tabLst>
                          <a:tab pos="2371725" algn="l"/>
                        </a:tabLst>
                      </a:pPr>
                      <a:r>
                        <a:rPr lang="en-US" sz="1800" b="1" kern="1200" cap="none" spc="0" dirty="0">
                          <a:ln w="1905"/>
                          <a:solidFill>
                            <a:srgbClr val="FFC000"/>
                          </a:solidFill>
                          <a:effectLst>
                            <a:innerShdw blurRad="69850" dist="43180" dir="5400000">
                              <a:srgbClr val="000000">
                                <a:alpha val="65000"/>
                              </a:srgbClr>
                            </a:innerShdw>
                          </a:effectLst>
                          <a:latin typeface="Calibri"/>
                          <a:ea typeface="Calibri"/>
                          <a:cs typeface="Calibri"/>
                        </a:rPr>
                        <a:t>KURSUS SEPEDA MOTOR SESUAI DENGAN KKNI LEVEL I</a:t>
                      </a:r>
                      <a:r>
                        <a:rPr lang="id-ID" sz="1800" b="1" kern="1200" cap="none" spc="0" dirty="0">
                          <a:ln w="1905"/>
                          <a:solidFill>
                            <a:srgbClr val="FFC000"/>
                          </a:solidFill>
                          <a:effectLst>
                            <a:innerShdw blurRad="69850" dist="43180" dir="5400000">
                              <a:srgbClr val="000000">
                                <a:alpha val="65000"/>
                              </a:srgbClr>
                            </a:innerShdw>
                          </a:effectLst>
                          <a:latin typeface="Calibri"/>
                          <a:ea typeface="Calibri"/>
                          <a:cs typeface="Calibri"/>
                        </a:rPr>
                        <a:t>V</a:t>
                      </a:r>
                      <a:endParaRPr lang="en-US" sz="1800" b="1" cap="none" spc="0" dirty="0">
                        <a:ln w="1905"/>
                        <a:solidFill>
                          <a:srgbClr val="FFC000"/>
                        </a:solidFill>
                        <a:effectLst>
                          <a:innerShdw blurRad="69850" dist="43180" dir="5400000">
                            <a:srgbClr val="000000">
                              <a:alpha val="65000"/>
                            </a:srgbClr>
                          </a:innerShdw>
                        </a:effectLst>
                        <a:latin typeface="Arial"/>
                        <a:ea typeface="Times New Roman"/>
                      </a:endParaRPr>
                    </a:p>
                  </a:txBody>
                  <a:tcPr marL="38140" marR="3814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chemeClr val="bg2">
                        <a:lumMod val="25000"/>
                      </a:schemeClr>
                    </a:solidFill>
                  </a:tcPr>
                </a:tc>
                <a:tc hMerge="1">
                  <a:txBody>
                    <a:bodyPr/>
                    <a:lstStyle/>
                    <a:p>
                      <a:endParaRPr lang="en-US"/>
                    </a:p>
                  </a:txBody>
                  <a:tcPr/>
                </a:tc>
                <a:extLst>
                  <a:ext uri="{0D108BD9-81ED-4DB2-BD59-A6C34878D82A}">
                    <a16:rowId xmlns:a16="http://schemas.microsoft.com/office/drawing/2014/main" val="10000"/>
                  </a:ext>
                </a:extLst>
              </a:tr>
              <a:tr h="1226430">
                <a:tc>
                  <a:txBody>
                    <a:bodyPr/>
                    <a:lstStyle/>
                    <a:p>
                      <a:pPr marL="90170" marR="0">
                        <a:spcBef>
                          <a:spcPts val="0"/>
                        </a:spcBef>
                        <a:spcAft>
                          <a:spcPts val="0"/>
                        </a:spcAft>
                        <a:tabLst>
                          <a:tab pos="0" algn="l"/>
                          <a:tab pos="2371725" algn="l"/>
                        </a:tabLst>
                      </a:pPr>
                      <a:r>
                        <a:rPr lang="en-US" sz="1400" b="1" kern="1200" dirty="0">
                          <a:effectLst/>
                          <a:latin typeface="Calibri"/>
                          <a:ea typeface="Calibri"/>
                          <a:cs typeface="Calibri"/>
                        </a:rPr>
                        <a:t> </a:t>
                      </a:r>
                      <a:endParaRPr lang="en-US" sz="1400" dirty="0">
                        <a:effectLst/>
                        <a:latin typeface="Arial"/>
                        <a:ea typeface="Times New Roman"/>
                      </a:endParaRPr>
                    </a:p>
                    <a:p>
                      <a:pPr marL="90170" marR="0">
                        <a:spcBef>
                          <a:spcPts val="0"/>
                        </a:spcBef>
                        <a:spcAft>
                          <a:spcPts val="0"/>
                        </a:spcAft>
                        <a:tabLst>
                          <a:tab pos="0" algn="l"/>
                          <a:tab pos="2371725" algn="l"/>
                        </a:tabLst>
                      </a:pPr>
                      <a:r>
                        <a:rPr lang="en-US" sz="1400" b="1" kern="1200" dirty="0" err="1">
                          <a:effectLst/>
                          <a:latin typeface="Calibri"/>
                          <a:ea typeface="Calibri"/>
                          <a:cs typeface="Calibri"/>
                        </a:rPr>
                        <a:t>Kemampuan</a:t>
                      </a:r>
                      <a:r>
                        <a:rPr lang="en-US" sz="1400" b="1" kern="1200" dirty="0">
                          <a:effectLst/>
                          <a:latin typeface="Calibri"/>
                          <a:ea typeface="Calibri"/>
                          <a:cs typeface="Calibri"/>
                        </a:rPr>
                        <a:t> di </a:t>
                      </a:r>
                      <a:r>
                        <a:rPr lang="en-US" sz="1400" b="1" kern="1200" dirty="0" err="1">
                          <a:effectLst/>
                          <a:latin typeface="Calibri"/>
                          <a:ea typeface="Calibri"/>
                          <a:cs typeface="Calibri"/>
                        </a:rPr>
                        <a:t>bidang</a:t>
                      </a:r>
                      <a:r>
                        <a:rPr lang="en-US" sz="1400" b="1" kern="1200" dirty="0">
                          <a:effectLst/>
                          <a:latin typeface="Calibri"/>
                          <a:ea typeface="Calibri"/>
                          <a:cs typeface="Calibri"/>
                        </a:rPr>
                        <a:t> </a:t>
                      </a:r>
                      <a:r>
                        <a:rPr lang="en-US" sz="1400" b="1" kern="1200" dirty="0" err="1">
                          <a:effectLst/>
                          <a:latin typeface="Calibri"/>
                          <a:ea typeface="Calibri"/>
                          <a:cs typeface="Calibri"/>
                        </a:rPr>
                        <a:t>kerja</a:t>
                      </a:r>
                      <a:r>
                        <a:rPr lang="en-US" sz="1400" b="1" kern="1200" dirty="0">
                          <a:effectLst/>
                          <a:latin typeface="Calibri"/>
                          <a:ea typeface="Calibri"/>
                          <a:cs typeface="Calibri"/>
                        </a:rPr>
                        <a:t> </a:t>
                      </a:r>
                      <a:endParaRPr lang="en-US" sz="1400" dirty="0">
                        <a:effectLst/>
                        <a:latin typeface="Arial"/>
                        <a:ea typeface="Times New Roman"/>
                      </a:endParaRPr>
                    </a:p>
                    <a:p>
                      <a:pPr marL="90170" marR="0">
                        <a:spcBef>
                          <a:spcPts val="0"/>
                        </a:spcBef>
                        <a:spcAft>
                          <a:spcPts val="0"/>
                        </a:spcAft>
                        <a:tabLst>
                          <a:tab pos="0" algn="l"/>
                          <a:tab pos="2371725" algn="l"/>
                        </a:tabLst>
                      </a:pPr>
                      <a:r>
                        <a:rPr lang="id-ID" sz="1400" b="1" dirty="0">
                          <a:effectLst/>
                          <a:latin typeface="Calibri"/>
                          <a:ea typeface="Times New Roman"/>
                          <a:cs typeface="Calibri"/>
                        </a:rPr>
                        <a:t> </a:t>
                      </a:r>
                      <a:endParaRPr lang="en-US" sz="1400" dirty="0">
                        <a:effectLst/>
                        <a:latin typeface="Arial"/>
                        <a:ea typeface="Times New Roman"/>
                      </a:endParaRPr>
                    </a:p>
                  </a:txBody>
                  <a:tcPr marL="38140" marR="3814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A97A"/>
                    </a:solidFill>
                  </a:tcPr>
                </a:tc>
                <a:tc>
                  <a:txBody>
                    <a:bodyPr/>
                    <a:lstStyle/>
                    <a:p>
                      <a:pPr marL="342900" marR="0" lvl="0" indent="-230188" algn="l">
                        <a:spcBef>
                          <a:spcPts val="0"/>
                        </a:spcBef>
                        <a:spcAft>
                          <a:spcPts val="0"/>
                        </a:spcAft>
                        <a:buSzPts val="1100"/>
                        <a:buFont typeface="+mj-lt"/>
                        <a:buAutoNum type="arabicPeriod"/>
                      </a:pPr>
                      <a:r>
                        <a:rPr lang="id-ID" sz="1200" dirty="0">
                          <a:solidFill>
                            <a:schemeClr val="bg2">
                              <a:lumMod val="25000"/>
                            </a:schemeClr>
                          </a:solidFill>
                          <a:effectLst/>
                          <a:latin typeface="Calibri"/>
                          <a:ea typeface="Times New Roman"/>
                          <a:cs typeface="Calibri"/>
                        </a:rPr>
                        <a:t>Mampu mengidentifikasi, menggunakan, dan memelihara alat uji dan diagnosa untuk melakukan pekerjaan sebagai mekanik ahli sepeda motor.</a:t>
                      </a:r>
                      <a:endParaRPr lang="en-US" sz="1200" dirty="0">
                        <a:solidFill>
                          <a:schemeClr val="bg2">
                            <a:lumMod val="25000"/>
                          </a:schemeClr>
                        </a:solidFill>
                        <a:effectLst/>
                        <a:latin typeface="Arial"/>
                        <a:ea typeface="Times New Roman"/>
                      </a:endParaRPr>
                    </a:p>
                    <a:p>
                      <a:pPr marL="342900" marR="0" lvl="0" indent="-230188" algn="l">
                        <a:spcBef>
                          <a:spcPts val="0"/>
                        </a:spcBef>
                        <a:spcAft>
                          <a:spcPts val="0"/>
                        </a:spcAft>
                        <a:buSzPts val="1100"/>
                        <a:buFont typeface="+mj-lt"/>
                        <a:buAutoNum type="arabicPeriod"/>
                      </a:pPr>
                      <a:r>
                        <a:rPr lang="id-ID" sz="1200" dirty="0">
                          <a:solidFill>
                            <a:schemeClr val="bg2">
                              <a:lumMod val="25000"/>
                            </a:schemeClr>
                          </a:solidFill>
                          <a:effectLst/>
                          <a:latin typeface="Calibri"/>
                          <a:ea typeface="Times New Roman"/>
                          <a:cs typeface="Calibri"/>
                        </a:rPr>
                        <a:t>Mampu menguji dan mendiagnosa kerusakan motor/</a:t>
                      </a:r>
                      <a:r>
                        <a:rPr lang="id-ID" sz="1200" i="1" dirty="0">
                          <a:solidFill>
                            <a:schemeClr val="bg2">
                              <a:lumMod val="25000"/>
                            </a:schemeClr>
                          </a:solidFill>
                          <a:effectLst/>
                          <a:latin typeface="Calibri"/>
                          <a:ea typeface="Times New Roman"/>
                          <a:cs typeface="Calibri"/>
                        </a:rPr>
                        <a:t>engine </a:t>
                      </a:r>
                      <a:r>
                        <a:rPr lang="id-ID" sz="1200" dirty="0">
                          <a:solidFill>
                            <a:schemeClr val="bg2">
                              <a:lumMod val="25000"/>
                            </a:schemeClr>
                          </a:solidFill>
                          <a:effectLst/>
                          <a:latin typeface="Calibri"/>
                          <a:ea typeface="Times New Roman"/>
                          <a:cs typeface="Calibri"/>
                        </a:rPr>
                        <a:t>berikut sistem-sistemnya, sistem pemindah tenaga, rem, rangka dan suspensi, serta kelistrikan agar kondisi sepeda motor sesuai dengan standar spesifikasinya.</a:t>
                      </a:r>
                      <a:endParaRPr lang="en-US" sz="1200" dirty="0">
                        <a:solidFill>
                          <a:schemeClr val="bg2">
                            <a:lumMod val="25000"/>
                          </a:schemeClr>
                        </a:solidFill>
                        <a:effectLst/>
                        <a:latin typeface="Arial"/>
                        <a:ea typeface="Times New Roman"/>
                      </a:endParaRPr>
                    </a:p>
                    <a:p>
                      <a:pPr marL="342900" marR="0" lvl="0" indent="-230188" algn="l">
                        <a:spcBef>
                          <a:spcPts val="0"/>
                        </a:spcBef>
                        <a:spcAft>
                          <a:spcPts val="0"/>
                        </a:spcAft>
                        <a:buSzPts val="1100"/>
                        <a:buFont typeface="+mj-lt"/>
                        <a:buAutoNum type="arabicPeriod"/>
                      </a:pPr>
                      <a:r>
                        <a:rPr lang="id-ID" sz="1200" dirty="0">
                          <a:solidFill>
                            <a:schemeClr val="bg2">
                              <a:lumMod val="25000"/>
                            </a:schemeClr>
                          </a:solidFill>
                          <a:effectLst/>
                          <a:latin typeface="Calibri"/>
                          <a:ea typeface="Times New Roman"/>
                          <a:cs typeface="Calibri"/>
                        </a:rPr>
                        <a:t>Mampu membuat laporkan secara tertulis hasil pekerjaannya. </a:t>
                      </a:r>
                      <a:endParaRPr lang="en-US" sz="1200" dirty="0">
                        <a:solidFill>
                          <a:schemeClr val="bg2">
                            <a:lumMod val="25000"/>
                          </a:schemeClr>
                        </a:solidFill>
                        <a:effectLst/>
                        <a:latin typeface="Arial"/>
                        <a:ea typeface="Times New Roman"/>
                      </a:endParaRPr>
                    </a:p>
                  </a:txBody>
                  <a:tcPr marL="38140" marR="38140"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FB8"/>
                    </a:solidFill>
                  </a:tcPr>
                </a:tc>
                <a:extLst>
                  <a:ext uri="{0D108BD9-81ED-4DB2-BD59-A6C34878D82A}">
                    <a16:rowId xmlns:a16="http://schemas.microsoft.com/office/drawing/2014/main" val="10001"/>
                  </a:ext>
                </a:extLst>
              </a:tr>
              <a:tr h="3451470">
                <a:tc>
                  <a:txBody>
                    <a:bodyPr/>
                    <a:lstStyle/>
                    <a:p>
                      <a:pPr marL="90170" marR="0">
                        <a:spcBef>
                          <a:spcPts val="0"/>
                        </a:spcBef>
                        <a:spcAft>
                          <a:spcPts val="0"/>
                        </a:spcAft>
                        <a:tabLst>
                          <a:tab pos="0" algn="l"/>
                          <a:tab pos="2371725" algn="l"/>
                        </a:tabLst>
                      </a:pPr>
                      <a:r>
                        <a:rPr lang="en-US" sz="1400" b="1" kern="1200" dirty="0">
                          <a:solidFill>
                            <a:srgbClr val="000000"/>
                          </a:solidFill>
                          <a:effectLst/>
                          <a:latin typeface="Calibri"/>
                          <a:ea typeface="Calibri"/>
                          <a:cs typeface="Calibri"/>
                        </a:rPr>
                        <a:t> </a:t>
                      </a:r>
                      <a:endParaRPr lang="en-US" sz="1400" dirty="0">
                        <a:effectLst/>
                        <a:latin typeface="Arial"/>
                        <a:ea typeface="Times New Roman"/>
                      </a:endParaRPr>
                    </a:p>
                    <a:p>
                      <a:pPr marL="90170" marR="0">
                        <a:spcBef>
                          <a:spcPts val="0"/>
                        </a:spcBef>
                        <a:spcAft>
                          <a:spcPts val="0"/>
                        </a:spcAft>
                        <a:tabLst>
                          <a:tab pos="0" algn="l"/>
                          <a:tab pos="2371725" algn="l"/>
                        </a:tabLst>
                      </a:pPr>
                      <a:r>
                        <a:rPr lang="en-US" sz="1400" b="1" kern="1200" dirty="0" err="1">
                          <a:solidFill>
                            <a:srgbClr val="000000"/>
                          </a:solidFill>
                          <a:effectLst/>
                          <a:latin typeface="Calibri"/>
                          <a:ea typeface="Calibri"/>
                          <a:cs typeface="Calibri"/>
                        </a:rPr>
                        <a:t>Pengetahuan</a:t>
                      </a:r>
                      <a:r>
                        <a:rPr lang="en-US" sz="1400" b="1" kern="1200" dirty="0">
                          <a:solidFill>
                            <a:srgbClr val="000000"/>
                          </a:solidFill>
                          <a:effectLst/>
                          <a:latin typeface="Calibri"/>
                          <a:ea typeface="Calibri"/>
                          <a:cs typeface="Calibri"/>
                        </a:rPr>
                        <a:t> yang </a:t>
                      </a:r>
                      <a:r>
                        <a:rPr lang="en-US" sz="1400" b="1" kern="1200" dirty="0" err="1">
                          <a:solidFill>
                            <a:srgbClr val="000000"/>
                          </a:solidFill>
                          <a:effectLst/>
                          <a:latin typeface="Calibri"/>
                          <a:ea typeface="Calibri"/>
                          <a:cs typeface="Calibri"/>
                        </a:rPr>
                        <a:t>dikuasai</a:t>
                      </a:r>
                      <a:r>
                        <a:rPr lang="en-US" sz="1400" b="1" kern="1200" dirty="0">
                          <a:solidFill>
                            <a:srgbClr val="000000"/>
                          </a:solidFill>
                          <a:effectLst/>
                          <a:latin typeface="Calibri"/>
                          <a:ea typeface="Calibri"/>
                          <a:cs typeface="Calibri"/>
                        </a:rPr>
                        <a:t>  </a:t>
                      </a:r>
                      <a:endParaRPr lang="en-US" sz="1400" dirty="0">
                        <a:effectLst/>
                        <a:latin typeface="Arial"/>
                        <a:ea typeface="Times New Roman"/>
                      </a:endParaRPr>
                    </a:p>
                    <a:p>
                      <a:pPr marL="90170" marR="0">
                        <a:spcBef>
                          <a:spcPts val="0"/>
                        </a:spcBef>
                        <a:spcAft>
                          <a:spcPts val="0"/>
                        </a:spcAft>
                        <a:tabLst>
                          <a:tab pos="0" algn="l"/>
                          <a:tab pos="2371725" algn="l"/>
                        </a:tabLst>
                      </a:pPr>
                      <a:r>
                        <a:rPr lang="id-ID" sz="1400" b="1" dirty="0">
                          <a:solidFill>
                            <a:srgbClr val="FFFFFF"/>
                          </a:solidFill>
                          <a:effectLst/>
                          <a:latin typeface="Calibri"/>
                          <a:ea typeface="Times New Roman"/>
                          <a:cs typeface="Calibri"/>
                        </a:rPr>
                        <a:t> </a:t>
                      </a:r>
                      <a:endParaRPr lang="en-US" sz="1400" dirty="0">
                        <a:effectLst/>
                        <a:latin typeface="Arial"/>
                        <a:ea typeface="Times New Roman"/>
                      </a:endParaRPr>
                    </a:p>
                  </a:txBody>
                  <a:tcPr marL="38140" marR="3814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A97A"/>
                    </a:solidFill>
                  </a:tcPr>
                </a:tc>
                <a:tc>
                  <a:txBody>
                    <a:bodyPr/>
                    <a:lstStyle/>
                    <a:p>
                      <a:pPr marL="342900" marR="0" lvl="0" indent="-230188" algn="l">
                        <a:spcBef>
                          <a:spcPts val="0"/>
                        </a:spcBef>
                        <a:spcAft>
                          <a:spcPts val="0"/>
                        </a:spcAft>
                        <a:buSzPts val="1100"/>
                        <a:buFont typeface="+mj-lt"/>
                        <a:buAutoNum type="arabicPeriod"/>
                      </a:pPr>
                      <a:r>
                        <a:rPr lang="id-ID" sz="1200" dirty="0">
                          <a:solidFill>
                            <a:srgbClr val="0070C0"/>
                          </a:solidFill>
                          <a:effectLst/>
                          <a:latin typeface="Calibri"/>
                          <a:ea typeface="Times New Roman"/>
                          <a:cs typeface="Calibri"/>
                        </a:rPr>
                        <a:t>Menguasai menguasai prinsip-prinsip dasar tentang rekayasa teknologi dalam bidang teknik mekanik otomotif sebagai bagian dari spektrum automotive engineering. (Tipe dan sistem engine khususnya tentang menguji dan mendiagnosa kerusakan pada motor/</a:t>
                      </a:r>
                      <a:r>
                        <a:rPr lang="id-ID" sz="1200" i="1" dirty="0">
                          <a:solidFill>
                            <a:srgbClr val="0070C0"/>
                          </a:solidFill>
                          <a:effectLst/>
                          <a:latin typeface="Calibri"/>
                          <a:ea typeface="Times New Roman"/>
                          <a:cs typeface="Calibri"/>
                        </a:rPr>
                        <a:t>engine </a:t>
                      </a:r>
                      <a:r>
                        <a:rPr lang="id-ID" sz="1200" dirty="0">
                          <a:solidFill>
                            <a:srgbClr val="0070C0"/>
                          </a:solidFill>
                          <a:effectLst/>
                          <a:latin typeface="Calibri"/>
                          <a:ea typeface="Times New Roman"/>
                          <a:cs typeface="Calibri"/>
                        </a:rPr>
                        <a:t>berikut sistem-sistemnya, sistem pemindah tenaga, rem, rangka dan suspensi, serta kelistrikan.</a:t>
                      </a:r>
                      <a:endParaRPr lang="en-US" sz="1200" dirty="0">
                        <a:effectLst/>
                        <a:latin typeface="Arial"/>
                        <a:ea typeface="Times New Roman"/>
                      </a:endParaRPr>
                    </a:p>
                    <a:p>
                      <a:pPr marL="342900" marR="0" lvl="0" indent="-230188" algn="l">
                        <a:spcBef>
                          <a:spcPts val="0"/>
                        </a:spcBef>
                        <a:spcAft>
                          <a:spcPts val="0"/>
                        </a:spcAft>
                        <a:buSzPts val="1100"/>
                        <a:buFont typeface="+mj-lt"/>
                        <a:buAutoNum type="arabicPeriod"/>
                      </a:pPr>
                      <a:r>
                        <a:rPr lang="id-ID" sz="1200" dirty="0">
                          <a:solidFill>
                            <a:srgbClr val="0070C0"/>
                          </a:solidFill>
                          <a:effectLst/>
                          <a:latin typeface="Calibri"/>
                          <a:ea typeface="Times New Roman"/>
                          <a:cs typeface="Calibri"/>
                        </a:rPr>
                        <a:t>Menguasai pengetahuan faktual tentang jenis, fungsi, cara menggunakan alat uji dan diagnosa untuk melakukan pekerjaan sebagai mekanik ahli sepeda motor.</a:t>
                      </a:r>
                      <a:endParaRPr lang="en-US" sz="1200" dirty="0">
                        <a:effectLst/>
                        <a:latin typeface="Arial"/>
                        <a:ea typeface="Times New Roman"/>
                      </a:endParaRPr>
                    </a:p>
                    <a:p>
                      <a:pPr marL="342900" marR="0" lvl="0" indent="-230188" algn="l">
                        <a:spcBef>
                          <a:spcPts val="0"/>
                        </a:spcBef>
                        <a:spcAft>
                          <a:spcPts val="0"/>
                        </a:spcAft>
                        <a:buSzPts val="1100"/>
                        <a:buFont typeface="+mj-lt"/>
                        <a:buAutoNum type="arabicPeriod"/>
                      </a:pPr>
                      <a:r>
                        <a:rPr lang="id-ID" sz="1200" dirty="0">
                          <a:solidFill>
                            <a:srgbClr val="0070C0"/>
                          </a:solidFill>
                          <a:effectLst/>
                          <a:latin typeface="Calibri"/>
                          <a:ea typeface="Times New Roman"/>
                          <a:cs typeface="Calibri"/>
                        </a:rPr>
                        <a:t>Menguasai pengetahuan operasional dasar tentang: </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en-US" sz="1200" dirty="0">
                          <a:solidFill>
                            <a:srgbClr val="0070C0"/>
                          </a:solidFill>
                          <a:effectLst/>
                          <a:latin typeface="Calibri"/>
                          <a:ea typeface="Times New Roman"/>
                          <a:cs typeface="Calibri"/>
                        </a:rPr>
                        <a:t>P</a:t>
                      </a:r>
                      <a:r>
                        <a:rPr lang="id-ID" sz="1200" dirty="0">
                          <a:solidFill>
                            <a:srgbClr val="0070C0"/>
                          </a:solidFill>
                          <a:effectLst/>
                          <a:latin typeface="Calibri"/>
                          <a:ea typeface="Times New Roman"/>
                          <a:cs typeface="Calibri"/>
                        </a:rPr>
                        <a:t>enguji</a:t>
                      </a:r>
                      <a:r>
                        <a:rPr lang="en-US" sz="1200" dirty="0">
                          <a:solidFill>
                            <a:srgbClr val="0070C0"/>
                          </a:solidFill>
                          <a:effectLst/>
                          <a:latin typeface="Calibri"/>
                          <a:ea typeface="Times New Roman"/>
                          <a:cs typeface="Calibri"/>
                        </a:rPr>
                        <a:t>an</a:t>
                      </a:r>
                      <a:r>
                        <a:rPr lang="id-ID" sz="1200" dirty="0">
                          <a:solidFill>
                            <a:srgbClr val="0070C0"/>
                          </a:solidFill>
                          <a:effectLst/>
                          <a:latin typeface="Calibri"/>
                          <a:ea typeface="Times New Roman"/>
                          <a:cs typeface="Calibri"/>
                        </a:rPr>
                        <a:t> dan diagnosa engine berikut sistem-sistemnya</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en-US" sz="1200" dirty="0">
                          <a:solidFill>
                            <a:srgbClr val="0070C0"/>
                          </a:solidFill>
                          <a:effectLst/>
                          <a:latin typeface="Calibri"/>
                          <a:ea typeface="Times New Roman"/>
                          <a:cs typeface="Calibri"/>
                        </a:rPr>
                        <a:t>P</a:t>
                      </a:r>
                      <a:r>
                        <a:rPr lang="id-ID" sz="1200" dirty="0">
                          <a:solidFill>
                            <a:srgbClr val="0070C0"/>
                          </a:solidFill>
                          <a:effectLst/>
                          <a:latin typeface="Calibri"/>
                          <a:ea typeface="Times New Roman"/>
                          <a:cs typeface="Calibri"/>
                        </a:rPr>
                        <a:t>enguji</a:t>
                      </a:r>
                      <a:r>
                        <a:rPr lang="en-US" sz="1200" dirty="0">
                          <a:solidFill>
                            <a:srgbClr val="0070C0"/>
                          </a:solidFill>
                          <a:effectLst/>
                          <a:latin typeface="Calibri"/>
                          <a:ea typeface="Times New Roman"/>
                          <a:cs typeface="Calibri"/>
                        </a:rPr>
                        <a:t>an</a:t>
                      </a:r>
                      <a:r>
                        <a:rPr lang="id-ID" sz="1200" dirty="0">
                          <a:solidFill>
                            <a:srgbClr val="0070C0"/>
                          </a:solidFill>
                          <a:effectLst/>
                          <a:latin typeface="Calibri"/>
                          <a:ea typeface="Times New Roman"/>
                          <a:cs typeface="Calibri"/>
                        </a:rPr>
                        <a:t> dan diagnosa sistem pemindah tenaga berikut komponen-komponennya</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en-US" sz="1200" dirty="0">
                          <a:solidFill>
                            <a:srgbClr val="0070C0"/>
                          </a:solidFill>
                          <a:effectLst/>
                          <a:latin typeface="Calibri"/>
                          <a:ea typeface="Times New Roman"/>
                          <a:cs typeface="Calibri"/>
                        </a:rPr>
                        <a:t>P</a:t>
                      </a:r>
                      <a:r>
                        <a:rPr lang="id-ID" sz="1200" dirty="0">
                          <a:solidFill>
                            <a:srgbClr val="0070C0"/>
                          </a:solidFill>
                          <a:effectLst/>
                          <a:latin typeface="Calibri"/>
                          <a:ea typeface="Times New Roman"/>
                          <a:cs typeface="Calibri"/>
                        </a:rPr>
                        <a:t>enguji</a:t>
                      </a:r>
                      <a:r>
                        <a:rPr lang="en-US" sz="1200" dirty="0">
                          <a:solidFill>
                            <a:srgbClr val="0070C0"/>
                          </a:solidFill>
                          <a:effectLst/>
                          <a:latin typeface="Calibri"/>
                          <a:ea typeface="Times New Roman"/>
                          <a:cs typeface="Calibri"/>
                        </a:rPr>
                        <a:t>an</a:t>
                      </a:r>
                      <a:r>
                        <a:rPr lang="id-ID" sz="1200" dirty="0">
                          <a:solidFill>
                            <a:srgbClr val="0070C0"/>
                          </a:solidFill>
                          <a:effectLst/>
                          <a:latin typeface="Calibri"/>
                          <a:ea typeface="Times New Roman"/>
                          <a:cs typeface="Calibri"/>
                        </a:rPr>
                        <a:t> dan diagnosa sistem rem berikut komponen-komponennya</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en-US" sz="1200" dirty="0">
                          <a:solidFill>
                            <a:srgbClr val="0070C0"/>
                          </a:solidFill>
                          <a:effectLst/>
                          <a:latin typeface="Calibri"/>
                          <a:ea typeface="Times New Roman"/>
                          <a:cs typeface="Calibri"/>
                        </a:rPr>
                        <a:t>P</a:t>
                      </a:r>
                      <a:r>
                        <a:rPr lang="id-ID" sz="1200" dirty="0">
                          <a:solidFill>
                            <a:srgbClr val="0070C0"/>
                          </a:solidFill>
                          <a:effectLst/>
                          <a:latin typeface="Calibri"/>
                          <a:ea typeface="Times New Roman"/>
                          <a:cs typeface="Calibri"/>
                        </a:rPr>
                        <a:t>enguji</a:t>
                      </a:r>
                      <a:r>
                        <a:rPr lang="en-US" sz="1200" dirty="0">
                          <a:solidFill>
                            <a:srgbClr val="0070C0"/>
                          </a:solidFill>
                          <a:effectLst/>
                          <a:latin typeface="Calibri"/>
                          <a:ea typeface="Times New Roman"/>
                          <a:cs typeface="Calibri"/>
                        </a:rPr>
                        <a:t>an</a:t>
                      </a:r>
                      <a:r>
                        <a:rPr lang="id-ID" sz="1200" dirty="0">
                          <a:solidFill>
                            <a:srgbClr val="0070C0"/>
                          </a:solidFill>
                          <a:effectLst/>
                          <a:latin typeface="Calibri"/>
                          <a:ea typeface="Times New Roman"/>
                          <a:cs typeface="Calibri"/>
                        </a:rPr>
                        <a:t> dan diagnosa sistem rangka dan suspensi berikut komponen-komponennya</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en-US" sz="1200" dirty="0">
                          <a:solidFill>
                            <a:srgbClr val="0070C0"/>
                          </a:solidFill>
                          <a:effectLst/>
                          <a:latin typeface="Calibri"/>
                          <a:ea typeface="Times New Roman"/>
                          <a:cs typeface="Calibri"/>
                        </a:rPr>
                        <a:t>P</a:t>
                      </a:r>
                      <a:r>
                        <a:rPr lang="id-ID" sz="1200" dirty="0">
                          <a:solidFill>
                            <a:srgbClr val="0070C0"/>
                          </a:solidFill>
                          <a:effectLst/>
                          <a:latin typeface="Calibri"/>
                          <a:ea typeface="Times New Roman"/>
                          <a:cs typeface="Calibri"/>
                        </a:rPr>
                        <a:t>enguji</a:t>
                      </a:r>
                      <a:r>
                        <a:rPr lang="en-US" sz="1200" dirty="0">
                          <a:solidFill>
                            <a:srgbClr val="0070C0"/>
                          </a:solidFill>
                          <a:effectLst/>
                          <a:latin typeface="Calibri"/>
                          <a:ea typeface="Times New Roman"/>
                          <a:cs typeface="Calibri"/>
                        </a:rPr>
                        <a:t>an</a:t>
                      </a:r>
                      <a:r>
                        <a:rPr lang="id-ID" sz="1200" dirty="0">
                          <a:solidFill>
                            <a:srgbClr val="0070C0"/>
                          </a:solidFill>
                          <a:effectLst/>
                          <a:latin typeface="Calibri"/>
                          <a:ea typeface="Times New Roman"/>
                          <a:cs typeface="Calibri"/>
                        </a:rPr>
                        <a:t> dan diagnosa wiring diagram sistem penerangan dan asesories </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id-ID" sz="1200" dirty="0">
                          <a:solidFill>
                            <a:srgbClr val="0070C0"/>
                          </a:solidFill>
                          <a:effectLst/>
                          <a:latin typeface="Calibri"/>
                          <a:ea typeface="Times New Roman"/>
                          <a:cs typeface="Calibri"/>
                        </a:rPr>
                        <a:t>Membaca dan mereset kode kerusakan aktuator (</a:t>
                      </a:r>
                      <a:r>
                        <a:rPr lang="en-US" sz="1200" dirty="0">
                          <a:solidFill>
                            <a:srgbClr val="0070C0"/>
                          </a:solidFill>
                          <a:effectLst/>
                          <a:latin typeface="Calibri"/>
                          <a:ea typeface="Times New Roman"/>
                          <a:cs typeface="Calibri"/>
                        </a:rPr>
                        <a:t>ECU – Electrical Control Unit</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Fuel Pump</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Pressure Regulator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Inlet Air Temperature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Inlet Air Pressure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Camshaft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Throttle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Speed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Vehicle-down Sensor</a:t>
                      </a:r>
                      <a:r>
                        <a:rPr lang="id-ID" sz="1200" dirty="0">
                          <a:solidFill>
                            <a:srgbClr val="0070C0"/>
                          </a:solidFill>
                          <a:effectLst/>
                          <a:latin typeface="Calibri"/>
                          <a:ea typeface="Times New Roman"/>
                          <a:cs typeface="Calibri"/>
                        </a:rPr>
                        <a:t>)</a:t>
                      </a:r>
                      <a:endParaRPr lang="en-US" sz="1200" dirty="0">
                        <a:effectLst/>
                        <a:latin typeface="Arial"/>
                        <a:ea typeface="Times New Roman"/>
                      </a:endParaRPr>
                    </a:p>
                    <a:p>
                      <a:pPr marL="519113" marR="0" lvl="0" indent="-180975" algn="l">
                        <a:spcBef>
                          <a:spcPts val="0"/>
                        </a:spcBef>
                        <a:spcAft>
                          <a:spcPts val="0"/>
                        </a:spcAft>
                        <a:buFont typeface="+mj-lt"/>
                        <a:buAutoNum type="alphaLcPeriod"/>
                        <a:tabLst>
                          <a:tab pos="630555" algn="l"/>
                        </a:tabLst>
                      </a:pPr>
                      <a:r>
                        <a:rPr lang="id-ID" sz="1200" dirty="0">
                          <a:solidFill>
                            <a:srgbClr val="0070C0"/>
                          </a:solidFill>
                          <a:effectLst/>
                          <a:latin typeface="Calibri"/>
                          <a:ea typeface="Times New Roman"/>
                          <a:cs typeface="Calibri"/>
                        </a:rPr>
                        <a:t>Melepas dan mengganti aktuator (</a:t>
                      </a:r>
                      <a:r>
                        <a:rPr lang="en-US" sz="1200" dirty="0">
                          <a:solidFill>
                            <a:srgbClr val="0070C0"/>
                          </a:solidFill>
                          <a:effectLst/>
                          <a:latin typeface="Calibri"/>
                          <a:ea typeface="Times New Roman"/>
                          <a:cs typeface="Calibri"/>
                        </a:rPr>
                        <a:t>ECU – Electrical Control Unit</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Fuel Pump</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Pressure Regulator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Inlet Air Temperature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Inlet Air Pressure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Camshaft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Throttle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Speed Sensor</a:t>
                      </a:r>
                      <a:r>
                        <a:rPr lang="id-ID" sz="1200" dirty="0">
                          <a:solidFill>
                            <a:srgbClr val="0070C0"/>
                          </a:solidFill>
                          <a:effectLst/>
                          <a:latin typeface="Calibri"/>
                          <a:ea typeface="Times New Roman"/>
                          <a:cs typeface="Calibri"/>
                        </a:rPr>
                        <a:t>, </a:t>
                      </a:r>
                      <a:r>
                        <a:rPr lang="en-US" sz="1200" dirty="0">
                          <a:solidFill>
                            <a:srgbClr val="0070C0"/>
                          </a:solidFill>
                          <a:effectLst/>
                          <a:latin typeface="Calibri"/>
                          <a:ea typeface="Times New Roman"/>
                          <a:cs typeface="Calibri"/>
                        </a:rPr>
                        <a:t>Vehicle-down Sensor</a:t>
                      </a:r>
                      <a:r>
                        <a:rPr lang="id-ID" sz="1200" dirty="0">
                          <a:solidFill>
                            <a:srgbClr val="0070C0"/>
                          </a:solidFill>
                          <a:effectLst/>
                          <a:latin typeface="Calibri"/>
                          <a:ea typeface="Times New Roman"/>
                          <a:cs typeface="Calibri"/>
                        </a:rPr>
                        <a:t>)</a:t>
                      </a:r>
                      <a:endParaRPr lang="en-US" sz="1200" dirty="0">
                        <a:effectLst/>
                        <a:latin typeface="Arial"/>
                        <a:ea typeface="Times New Roman"/>
                      </a:endParaRPr>
                    </a:p>
                  </a:txBody>
                  <a:tcPr marL="38140" marR="38140"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6EFB8"/>
                    </a:solidFill>
                  </a:tcPr>
                </a:tc>
                <a:extLst>
                  <a:ext uri="{0D108BD9-81ED-4DB2-BD59-A6C34878D82A}">
                    <a16:rowId xmlns:a16="http://schemas.microsoft.com/office/drawing/2014/main" val="10002"/>
                  </a:ext>
                </a:extLst>
              </a:tr>
              <a:tr h="1127760">
                <a:tc>
                  <a:txBody>
                    <a:bodyPr/>
                    <a:lstStyle/>
                    <a:p>
                      <a:pPr marL="90170" marR="0">
                        <a:spcBef>
                          <a:spcPts val="0"/>
                        </a:spcBef>
                        <a:spcAft>
                          <a:spcPts val="0"/>
                        </a:spcAft>
                        <a:tabLst>
                          <a:tab pos="0" algn="l"/>
                          <a:tab pos="2371725" algn="l"/>
                        </a:tabLst>
                      </a:pP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Hak</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dan</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tanggung</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jawab</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pada</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bidang</a:t>
                      </a:r>
                      <a:r>
                        <a:rPr lang="en-US" sz="1400" b="1" kern="1200" dirty="0">
                          <a:solidFill>
                            <a:srgbClr val="000000"/>
                          </a:solidFill>
                          <a:effectLst/>
                          <a:latin typeface="Calibri"/>
                          <a:ea typeface="Calibri"/>
                          <a:cs typeface="Calibri"/>
                        </a:rPr>
                        <a:t> </a:t>
                      </a:r>
                      <a:r>
                        <a:rPr lang="en-US" sz="1400" b="1" kern="1200" dirty="0" err="1">
                          <a:solidFill>
                            <a:srgbClr val="000000"/>
                          </a:solidFill>
                          <a:effectLst/>
                          <a:latin typeface="Calibri"/>
                          <a:ea typeface="Calibri"/>
                          <a:cs typeface="Calibri"/>
                        </a:rPr>
                        <a:t>kerjanya</a:t>
                      </a:r>
                      <a:endParaRPr lang="en-US" sz="1400" dirty="0">
                        <a:effectLst/>
                        <a:latin typeface="Arial"/>
                        <a:ea typeface="Times New Roman"/>
                      </a:endParaRPr>
                    </a:p>
                  </a:txBody>
                  <a:tcPr marL="38140" marR="38140" marT="0" marB="0" anchor="ctr">
                    <a:lnL w="12700" cap="flat" cmpd="sng" algn="ctr">
                      <a:solidFill>
                        <a:srgbClr val="FFFFFF"/>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B2A97A"/>
                    </a:solidFill>
                  </a:tcPr>
                </a:tc>
                <a:tc>
                  <a:txBody>
                    <a:bodyPr/>
                    <a:lstStyle/>
                    <a:p>
                      <a:pPr marL="342900" marR="0" lvl="0" indent="-230188" algn="l">
                        <a:lnSpc>
                          <a:spcPct val="100000"/>
                        </a:lnSpc>
                        <a:spcBef>
                          <a:spcPts val="0"/>
                        </a:spcBef>
                        <a:spcAft>
                          <a:spcPts val="0"/>
                        </a:spcAft>
                        <a:buSzPts val="1100"/>
                        <a:buFont typeface="+mj-lt"/>
                        <a:buAutoNum type="arabicPeriod"/>
                      </a:pPr>
                      <a:r>
                        <a:rPr lang="en-US" sz="1200" dirty="0" err="1">
                          <a:solidFill>
                            <a:srgbClr val="0070C0"/>
                          </a:solidFill>
                          <a:effectLst/>
                          <a:latin typeface="Calibri"/>
                          <a:ea typeface="Times New Roman"/>
                          <a:cs typeface="Calibri"/>
                        </a:rPr>
                        <a:t>Mampu</a:t>
                      </a:r>
                      <a:r>
                        <a:rPr lang="id-ID" sz="1200" dirty="0">
                          <a:solidFill>
                            <a:srgbClr val="0070C0"/>
                          </a:solidFill>
                          <a:effectLst/>
                          <a:latin typeface="Calibri"/>
                          <a:ea typeface="Times New Roman"/>
                          <a:cs typeface="Calibri"/>
                        </a:rPr>
                        <a:t> bertanggung jawab atas pekerjaan pengujian dan pendiagnosaan kerusakan motor/</a:t>
                      </a:r>
                      <a:r>
                        <a:rPr lang="id-ID" sz="1200" i="1" dirty="0">
                          <a:solidFill>
                            <a:srgbClr val="0070C0"/>
                          </a:solidFill>
                          <a:effectLst/>
                          <a:latin typeface="Calibri"/>
                          <a:ea typeface="Times New Roman"/>
                          <a:cs typeface="Calibri"/>
                        </a:rPr>
                        <a:t>engine </a:t>
                      </a:r>
                      <a:r>
                        <a:rPr lang="id-ID" sz="1200" dirty="0">
                          <a:solidFill>
                            <a:srgbClr val="0070C0"/>
                          </a:solidFill>
                          <a:effectLst/>
                          <a:latin typeface="Calibri"/>
                          <a:ea typeface="Times New Roman"/>
                          <a:cs typeface="Calibri"/>
                        </a:rPr>
                        <a:t>berikut sistem-sistemnya, sistem pemindah tenaga, rem, rangka dan suspensi, serta kelistrikan secara mandiri dan dapat bertanggung jawab atas pekerjaan orang lain dengan mengutamakan keselamatan dan kesehatan </a:t>
                      </a:r>
                      <a:r>
                        <a:rPr lang="fi-FI" sz="1200" dirty="0">
                          <a:solidFill>
                            <a:srgbClr val="0070C0"/>
                          </a:solidFill>
                          <a:effectLst/>
                          <a:latin typeface="Calibri"/>
                          <a:ea typeface="Times New Roman"/>
                          <a:cs typeface="Calibri"/>
                        </a:rPr>
                        <a:t>kerja</a:t>
                      </a:r>
                      <a:r>
                        <a:rPr lang="id-ID" sz="1200" dirty="0">
                          <a:solidFill>
                            <a:srgbClr val="0070C0"/>
                          </a:solidFill>
                          <a:effectLst/>
                          <a:latin typeface="Calibri"/>
                          <a:ea typeface="Times New Roman"/>
                          <a:cs typeface="Calibri"/>
                        </a:rPr>
                        <a:t>.</a:t>
                      </a:r>
                      <a:endParaRPr lang="en-US" sz="1200" dirty="0">
                        <a:effectLst/>
                        <a:latin typeface="Arial"/>
                        <a:ea typeface="Times New Roman"/>
                      </a:endParaRPr>
                    </a:p>
                    <a:p>
                      <a:pPr marL="342900" marR="0" lvl="0" indent="-230188" algn="l">
                        <a:lnSpc>
                          <a:spcPct val="100000"/>
                        </a:lnSpc>
                        <a:spcBef>
                          <a:spcPts val="0"/>
                        </a:spcBef>
                        <a:spcAft>
                          <a:spcPts val="0"/>
                        </a:spcAft>
                        <a:buSzPts val="1100"/>
                        <a:buFont typeface="+mj-lt"/>
                        <a:buAutoNum type="arabicPeriod"/>
                      </a:pPr>
                      <a:r>
                        <a:rPr lang="id-ID" sz="1200" dirty="0">
                          <a:solidFill>
                            <a:srgbClr val="0070C0"/>
                          </a:solidFill>
                          <a:effectLst/>
                          <a:latin typeface="Calibri"/>
                          <a:ea typeface="Times New Roman"/>
                          <a:cs typeface="Calibri"/>
                        </a:rPr>
                        <a:t>Mampu </a:t>
                      </a:r>
                      <a:r>
                        <a:rPr lang="en-US" sz="1200" dirty="0" err="1">
                          <a:solidFill>
                            <a:srgbClr val="0070C0"/>
                          </a:solidFill>
                          <a:effectLst/>
                          <a:latin typeface="Calibri"/>
                          <a:ea typeface="Times New Roman"/>
                          <a:cs typeface="Calibri"/>
                        </a:rPr>
                        <a:t>melakukan</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komunikasi</a:t>
                      </a:r>
                      <a:r>
                        <a:rPr lang="en-US" sz="1200" dirty="0">
                          <a:solidFill>
                            <a:srgbClr val="0070C0"/>
                          </a:solidFill>
                          <a:effectLst/>
                          <a:latin typeface="Calibri"/>
                          <a:ea typeface="Times New Roman"/>
                          <a:cs typeface="Calibri"/>
                        </a:rPr>
                        <a:t> yang </a:t>
                      </a:r>
                      <a:r>
                        <a:rPr lang="en-US" sz="1200" dirty="0" err="1">
                          <a:solidFill>
                            <a:srgbClr val="0070C0"/>
                          </a:solidFill>
                          <a:effectLst/>
                          <a:latin typeface="Calibri"/>
                          <a:ea typeface="Times New Roman"/>
                          <a:cs typeface="Calibri"/>
                        </a:rPr>
                        <a:t>baik</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dan</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efektif</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dengan</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rekan</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kerja</a:t>
                      </a:r>
                      <a:r>
                        <a:rPr lang="en-US" sz="1200" dirty="0">
                          <a:solidFill>
                            <a:srgbClr val="0070C0"/>
                          </a:solidFill>
                          <a:effectLst/>
                          <a:latin typeface="Calibri"/>
                          <a:ea typeface="Times New Roman"/>
                          <a:cs typeface="Calibri"/>
                        </a:rPr>
                        <a:t> </a:t>
                      </a:r>
                      <a:r>
                        <a:rPr lang="en-US" sz="1200" dirty="0" err="1">
                          <a:solidFill>
                            <a:srgbClr val="0070C0"/>
                          </a:solidFill>
                          <a:effectLst/>
                          <a:latin typeface="Calibri"/>
                          <a:ea typeface="Times New Roman"/>
                          <a:cs typeface="Calibri"/>
                        </a:rPr>
                        <a:t>dan</a:t>
                      </a:r>
                      <a:r>
                        <a:rPr lang="id-ID" sz="1200" dirty="0">
                          <a:solidFill>
                            <a:srgbClr val="0070C0"/>
                          </a:solidFill>
                          <a:effectLst/>
                          <a:latin typeface="Calibri"/>
                          <a:ea typeface="Times New Roman"/>
                          <a:cs typeface="Calibri"/>
                        </a:rPr>
                        <a:t> pengguna jasa.</a:t>
                      </a:r>
                      <a:endParaRPr lang="en-US" sz="1200" dirty="0">
                        <a:effectLst/>
                        <a:latin typeface="Arial"/>
                        <a:ea typeface="Times New Roman"/>
                      </a:endParaRPr>
                    </a:p>
                    <a:p>
                      <a:pPr marL="342900" marR="0" lvl="0" indent="-230188" algn="l">
                        <a:lnSpc>
                          <a:spcPct val="100000"/>
                        </a:lnSpc>
                        <a:spcBef>
                          <a:spcPts val="0"/>
                        </a:spcBef>
                        <a:spcAft>
                          <a:spcPts val="0"/>
                        </a:spcAft>
                        <a:buSzPts val="1100"/>
                        <a:buFont typeface="+mj-lt"/>
                        <a:buAutoNum type="arabicPeriod"/>
                      </a:pPr>
                      <a:r>
                        <a:rPr lang="id-ID" sz="1200" dirty="0">
                          <a:solidFill>
                            <a:srgbClr val="0070C0"/>
                          </a:solidFill>
                          <a:effectLst/>
                          <a:latin typeface="Calibri"/>
                          <a:ea typeface="Times New Roman"/>
                          <a:cs typeface="Calibri"/>
                        </a:rPr>
                        <a:t>Dapat diberi tanggung jawab membimbing mekanik madya yang baru direkrut.</a:t>
                      </a:r>
                      <a:endParaRPr lang="en-US" sz="1200" dirty="0">
                        <a:effectLst/>
                        <a:latin typeface="Arial"/>
                        <a:ea typeface="Times New Roman"/>
                      </a:endParaRPr>
                    </a:p>
                  </a:txBody>
                  <a:tcPr marL="38140" marR="38140" marT="0" marB="0" anchor="ctr">
                    <a:lnL w="12700" cap="flat" cmpd="sng" algn="ctr">
                      <a:solidFill>
                        <a:schemeClr val="bg1"/>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3E99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81116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1676400" y="142242"/>
          <a:ext cx="8839200" cy="6639558"/>
        </p:xfrm>
        <a:graphic>
          <a:graphicData uri="http://schemas.openxmlformats.org/drawingml/2006/table">
            <a:tbl>
              <a:tblPr firstRow="1" bandRow="1">
                <a:tableStyleId>{5C22544A-7EE6-4342-B048-85BDC9FD1C3A}</a:tableStyleId>
              </a:tblPr>
              <a:tblGrid>
                <a:gridCol w="457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gridCol w="3124200">
                  <a:extLst>
                    <a:ext uri="{9D8B030D-6E8A-4147-A177-3AD203B41FA5}">
                      <a16:colId xmlns:a16="http://schemas.microsoft.com/office/drawing/2014/main" val="20002"/>
                    </a:ext>
                  </a:extLst>
                </a:gridCol>
                <a:gridCol w="3429000">
                  <a:extLst>
                    <a:ext uri="{9D8B030D-6E8A-4147-A177-3AD203B41FA5}">
                      <a16:colId xmlns:a16="http://schemas.microsoft.com/office/drawing/2014/main" val="20003"/>
                    </a:ext>
                  </a:extLst>
                </a:gridCol>
              </a:tblGrid>
              <a:tr h="685800">
                <a:tc gridSpan="4">
                  <a:txBody>
                    <a:bodyPr/>
                    <a:lstStyle/>
                    <a:p>
                      <a:pPr algn="ctr"/>
                      <a:r>
                        <a:rPr lang="en-US" sz="1800" b="1" kern="1200" dirty="0">
                          <a:solidFill>
                            <a:srgbClr val="FFFF00"/>
                          </a:solidFill>
                          <a:effectLst/>
                          <a:latin typeface="+mn-lt"/>
                          <a:ea typeface="+mn-ea"/>
                          <a:cs typeface="+mn-cs"/>
                        </a:rPr>
                        <a:t>STANDAR KOMPETENSI LULUSAN BERBASIS KKNI </a:t>
                      </a:r>
                      <a:r>
                        <a:rPr lang="en-US" sz="1800" b="1" kern="1200" dirty="0">
                          <a:solidFill>
                            <a:srgbClr val="FFFF00"/>
                          </a:solidFill>
                          <a:effectLst/>
                          <a:latin typeface="+mn-lt"/>
                          <a:ea typeface="+mn-ea"/>
                          <a:cs typeface="+mn-cs"/>
                          <a:sym typeface="Wingdings" pitchFamily="2" charset="2"/>
                        </a:rPr>
                        <a:t> SKKNI</a:t>
                      </a:r>
                      <a:endParaRPr lang="en-US" sz="1800" b="1" kern="1200" dirty="0">
                        <a:solidFill>
                          <a:srgbClr val="FFFF00"/>
                        </a:solidFill>
                        <a:effectLst/>
                        <a:latin typeface="+mn-lt"/>
                        <a:ea typeface="+mn-ea"/>
                        <a:cs typeface="+mn-cs"/>
                      </a:endParaRPr>
                    </a:p>
                    <a:p>
                      <a:pPr algn="ctr"/>
                      <a:r>
                        <a:rPr lang="en-US" sz="1800" b="1" kern="1200" dirty="0">
                          <a:solidFill>
                            <a:srgbClr val="FFC000"/>
                          </a:solidFill>
                          <a:effectLst/>
                          <a:latin typeface="+mn-lt"/>
                          <a:ea typeface="+mn-ea"/>
                          <a:cs typeface="+mn-cs"/>
                        </a:rPr>
                        <a:t>KURSUS </a:t>
                      </a:r>
                      <a:r>
                        <a:rPr lang="id-ID" sz="1800" b="1" kern="1200" dirty="0">
                          <a:solidFill>
                            <a:srgbClr val="FFC000"/>
                          </a:solidFill>
                          <a:effectLst/>
                          <a:latin typeface="+mn-lt"/>
                          <a:ea typeface="+mn-ea"/>
                          <a:cs typeface="+mn-cs"/>
                        </a:rPr>
                        <a:t>MEKANIK AHLI SEPEDA MOTOR </a:t>
                      </a:r>
                      <a:r>
                        <a:rPr lang="en-US" sz="1800" b="1" kern="1200" dirty="0">
                          <a:solidFill>
                            <a:srgbClr val="FFC000"/>
                          </a:solidFill>
                          <a:effectLst/>
                          <a:latin typeface="+mn-lt"/>
                          <a:ea typeface="+mn-ea"/>
                          <a:cs typeface="+mn-cs"/>
                        </a:rPr>
                        <a:t> LEVEL 4</a:t>
                      </a:r>
                      <a:endParaRPr lang="en-US" sz="1200" dirty="0">
                        <a:solidFill>
                          <a:srgbClr val="FFC000"/>
                        </a:solidFill>
                        <a:effectLst/>
                        <a:latin typeface="Arial"/>
                        <a:ea typeface="Times New Roman"/>
                      </a:endParaRPr>
                    </a:p>
                  </a:txBody>
                  <a:tcPr marL="68580" marR="68580" marT="0" marB="0" anchor="ctr">
                    <a:solidFill>
                      <a:schemeClr val="bg2">
                        <a:lumMod val="10000"/>
                      </a:schemeClr>
                    </a:solidFill>
                  </a:tcPr>
                </a:tc>
                <a:tc hMerge="1">
                  <a:txBody>
                    <a:bodyPr/>
                    <a:lstStyle/>
                    <a:p>
                      <a:pPr marL="0" marR="0" algn="ctr">
                        <a:spcBef>
                          <a:spcPts val="0"/>
                        </a:spcBef>
                        <a:spcAft>
                          <a:spcPts val="0"/>
                        </a:spcAft>
                      </a:pPr>
                      <a:endParaRPr lang="en-US" sz="1200" dirty="0">
                        <a:effectLst/>
                        <a:latin typeface="Arial"/>
                        <a:ea typeface="Times New Roman"/>
                      </a:endParaRPr>
                    </a:p>
                  </a:txBody>
                  <a:tcPr marL="68580" marR="68580" marT="0" marB="0" anchor="ctr"/>
                </a:tc>
                <a:tc hMerge="1">
                  <a:txBody>
                    <a:bodyPr/>
                    <a:lstStyle/>
                    <a:p>
                      <a:pPr marL="0" marR="0" algn="ctr">
                        <a:spcBef>
                          <a:spcPts val="0"/>
                        </a:spcBef>
                        <a:spcAft>
                          <a:spcPts val="0"/>
                        </a:spcAft>
                      </a:pPr>
                      <a:endParaRPr lang="en-US" sz="1200" dirty="0">
                        <a:effectLst/>
                        <a:latin typeface="Arial"/>
                        <a:ea typeface="Times New Roman"/>
                      </a:endParaRPr>
                    </a:p>
                  </a:txBody>
                  <a:tcPr marL="68580" marR="68580" marT="0" marB="0" anchor="ctr"/>
                </a:tc>
                <a:tc hMerge="1">
                  <a:txBody>
                    <a:bodyPr/>
                    <a:lstStyle/>
                    <a:p>
                      <a:pPr marL="0" marR="0" algn="ctr">
                        <a:spcBef>
                          <a:spcPts val="0"/>
                        </a:spcBef>
                        <a:spcAft>
                          <a:spcPts val="0"/>
                        </a:spcAft>
                      </a:pPr>
                      <a:endParaRPr lang="en-US" sz="1200" dirty="0">
                        <a:effectLst/>
                        <a:latin typeface="Arial"/>
                        <a:ea typeface="Times New Roman"/>
                      </a:endParaRPr>
                    </a:p>
                  </a:txBody>
                  <a:tcPr marL="68580" marR="68580" marT="0" marB="0" anchor="ctr"/>
                </a:tc>
                <a:extLst>
                  <a:ext uri="{0D108BD9-81ED-4DB2-BD59-A6C34878D82A}">
                    <a16:rowId xmlns:a16="http://schemas.microsoft.com/office/drawing/2014/main" val="10000"/>
                  </a:ext>
                </a:extLst>
              </a:tr>
              <a:tr h="539750">
                <a:tc>
                  <a:txBody>
                    <a:bodyPr/>
                    <a:lstStyle/>
                    <a:p>
                      <a:pPr marL="0" marR="0" algn="ctr">
                        <a:spcBef>
                          <a:spcPts val="0"/>
                        </a:spcBef>
                        <a:spcAft>
                          <a:spcPts val="0"/>
                        </a:spcAft>
                      </a:pPr>
                      <a:r>
                        <a:rPr lang="en-US" sz="1400" b="1" dirty="0">
                          <a:solidFill>
                            <a:schemeClr val="tx1"/>
                          </a:solidFill>
                          <a:effectLst/>
                          <a:latin typeface="Arial" pitchFamily="34" charset="0"/>
                          <a:ea typeface="Times New Roman"/>
                          <a:cs typeface="Arial" pitchFamily="34" charset="0"/>
                        </a:rPr>
                        <a:t>NO</a:t>
                      </a:r>
                      <a:endParaRPr lang="en-US" sz="1400" dirty="0">
                        <a:solidFill>
                          <a:schemeClr val="tx1"/>
                        </a:solidFill>
                        <a:effectLst/>
                        <a:latin typeface="Arial" pitchFamily="34" charset="0"/>
                        <a:ea typeface="Times New Roman"/>
                        <a:cs typeface="Arial" pitchFamily="34" charset="0"/>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1400" b="1" dirty="0">
                          <a:solidFill>
                            <a:schemeClr val="tx1"/>
                          </a:solidFill>
                          <a:effectLst/>
                          <a:latin typeface="Arial" pitchFamily="34" charset="0"/>
                          <a:ea typeface="Times New Roman"/>
                          <a:cs typeface="Arial" pitchFamily="34" charset="0"/>
                        </a:rPr>
                        <a:t>KOMPETENSI</a:t>
                      </a:r>
                      <a:endParaRPr lang="en-US" sz="1400" dirty="0">
                        <a:solidFill>
                          <a:schemeClr val="tx1"/>
                        </a:solidFill>
                        <a:effectLst/>
                        <a:latin typeface="Arial" pitchFamily="34" charset="0"/>
                        <a:ea typeface="Times New Roman"/>
                        <a:cs typeface="Arial" pitchFamily="34" charset="0"/>
                      </a:endParaRPr>
                    </a:p>
                  </a:txBody>
                  <a:tcPr marL="68580" marR="68580" marT="0" marB="0" anchor="ctr">
                    <a:solidFill>
                      <a:schemeClr val="bg2">
                        <a:lumMod val="75000"/>
                      </a:schemeClr>
                    </a:solidFill>
                  </a:tcPr>
                </a:tc>
                <a:tc>
                  <a:txBody>
                    <a:bodyPr/>
                    <a:lstStyle/>
                    <a:p>
                      <a:pPr marL="0" marR="0" algn="ctr">
                        <a:spcBef>
                          <a:spcPts val="0"/>
                        </a:spcBef>
                        <a:spcAft>
                          <a:spcPts val="0"/>
                        </a:spcAft>
                      </a:pPr>
                      <a:r>
                        <a:rPr lang="en-US" sz="1400" b="1" dirty="0">
                          <a:solidFill>
                            <a:schemeClr val="tx1"/>
                          </a:solidFill>
                          <a:effectLst/>
                          <a:latin typeface="Arial" pitchFamily="34" charset="0"/>
                          <a:ea typeface="Times New Roman"/>
                          <a:cs typeface="Arial" pitchFamily="34" charset="0"/>
                        </a:rPr>
                        <a:t>UNIT</a:t>
                      </a:r>
                      <a:r>
                        <a:rPr lang="en-US" sz="1400" b="1" baseline="0" dirty="0">
                          <a:solidFill>
                            <a:schemeClr val="tx1"/>
                          </a:solidFill>
                          <a:effectLst/>
                          <a:latin typeface="Arial" pitchFamily="34" charset="0"/>
                          <a:ea typeface="Times New Roman"/>
                          <a:cs typeface="Arial" pitchFamily="34" charset="0"/>
                        </a:rPr>
                        <a:t> </a:t>
                      </a:r>
                      <a:r>
                        <a:rPr lang="en-US" sz="1400" b="1" dirty="0">
                          <a:solidFill>
                            <a:schemeClr val="tx1"/>
                          </a:solidFill>
                          <a:effectLst/>
                          <a:latin typeface="Arial" pitchFamily="34" charset="0"/>
                          <a:ea typeface="Times New Roman"/>
                          <a:cs typeface="Arial" pitchFamily="34" charset="0"/>
                        </a:rPr>
                        <a:t>KOMPETENSI</a:t>
                      </a:r>
                      <a:endParaRPr lang="en-US" sz="1400" dirty="0">
                        <a:solidFill>
                          <a:schemeClr val="tx1"/>
                        </a:solidFill>
                        <a:effectLst/>
                        <a:latin typeface="Arial" pitchFamily="34" charset="0"/>
                        <a:ea typeface="Times New Roman"/>
                        <a:cs typeface="Arial" pitchFamily="34" charset="0"/>
                      </a:endParaRPr>
                    </a:p>
                  </a:txBody>
                  <a:tcPr marL="68580" marR="68580" marT="0" marB="0" anchor="ctr">
                    <a:solidFill>
                      <a:srgbClr val="BCB48A"/>
                    </a:solidFill>
                  </a:tcPr>
                </a:tc>
                <a:tc>
                  <a:txBody>
                    <a:bodyPr/>
                    <a:lstStyle/>
                    <a:p>
                      <a:pPr marL="0" marR="0" algn="ctr">
                        <a:spcBef>
                          <a:spcPts val="0"/>
                        </a:spcBef>
                        <a:spcAft>
                          <a:spcPts val="0"/>
                        </a:spcAft>
                      </a:pPr>
                      <a:r>
                        <a:rPr lang="en-US" sz="1400" b="1" dirty="0">
                          <a:solidFill>
                            <a:schemeClr val="tx1"/>
                          </a:solidFill>
                          <a:effectLst/>
                          <a:latin typeface="Arial" pitchFamily="34" charset="0"/>
                          <a:ea typeface="Times New Roman"/>
                          <a:cs typeface="Arial" pitchFamily="34" charset="0"/>
                        </a:rPr>
                        <a:t>INDIKATOR KELULUSAN</a:t>
                      </a:r>
                      <a:endParaRPr lang="en-US" sz="1400" dirty="0">
                        <a:solidFill>
                          <a:schemeClr val="tx1"/>
                        </a:solidFill>
                        <a:effectLst/>
                        <a:latin typeface="Arial" pitchFamily="34" charset="0"/>
                        <a:ea typeface="Times New Roman"/>
                        <a:cs typeface="Arial" pitchFamily="34" charset="0"/>
                      </a:endParaRPr>
                    </a:p>
                  </a:txBody>
                  <a:tcPr marL="68580" marR="68580" marT="0" marB="0" anchor="ctr">
                    <a:solidFill>
                      <a:srgbClr val="B2A97A"/>
                    </a:solidFill>
                  </a:tcPr>
                </a:tc>
                <a:extLst>
                  <a:ext uri="{0D108BD9-81ED-4DB2-BD59-A6C34878D82A}">
                    <a16:rowId xmlns:a16="http://schemas.microsoft.com/office/drawing/2014/main" val="10001"/>
                  </a:ext>
                </a:extLst>
              </a:tr>
              <a:tr h="836929">
                <a:tc>
                  <a:txBody>
                    <a:bodyPr/>
                    <a:lstStyle/>
                    <a:p>
                      <a:pPr marL="21590" marR="0" algn="ctr">
                        <a:lnSpc>
                          <a:spcPct val="115000"/>
                        </a:lnSpc>
                        <a:spcBef>
                          <a:spcPts val="600"/>
                        </a:spcBef>
                        <a:spcAft>
                          <a:spcPts val="0"/>
                        </a:spcAft>
                      </a:pPr>
                      <a:r>
                        <a:rPr lang="id-ID" sz="1200" b="1" dirty="0">
                          <a:solidFill>
                            <a:schemeClr val="tx1"/>
                          </a:solidFill>
                          <a:effectLst/>
                          <a:latin typeface="+mn-lt"/>
                          <a:ea typeface="Times New Roman"/>
                          <a:cs typeface="Calibri"/>
                        </a:rPr>
                        <a:t>1</a:t>
                      </a:r>
                      <a:endParaRPr lang="en-US" sz="1200" b="1" dirty="0">
                        <a:solidFill>
                          <a:schemeClr val="tx1"/>
                        </a:solidFill>
                        <a:effectLst/>
                        <a:latin typeface="+mn-lt"/>
                        <a:ea typeface="Times New Roman"/>
                      </a:endParaRPr>
                    </a:p>
                  </a:txBody>
                  <a:tcPr marL="68580" marR="68580" marT="0" marB="0">
                    <a:solidFill>
                      <a:schemeClr val="bg2">
                        <a:lumMod val="90000"/>
                      </a:schemeClr>
                    </a:solidFill>
                  </a:tcPr>
                </a:tc>
                <a:tc>
                  <a:txBody>
                    <a:bodyPr/>
                    <a:lstStyle/>
                    <a:p>
                      <a:pPr marL="0" marR="0">
                        <a:lnSpc>
                          <a:spcPct val="115000"/>
                        </a:lnSpc>
                        <a:spcBef>
                          <a:spcPts val="600"/>
                        </a:spcBef>
                        <a:spcAft>
                          <a:spcPts val="600"/>
                        </a:spcAft>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baseline="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enggunakan dan memelihara alat uji dan alat diagnosa</a:t>
                      </a:r>
                      <a:endParaRPr lang="en-US" sz="1200" dirty="0">
                        <a:solidFill>
                          <a:schemeClr val="tx1"/>
                        </a:solidFill>
                        <a:effectLst/>
                        <a:latin typeface="+mn-lt"/>
                        <a:ea typeface="Times New Roman"/>
                      </a:endParaRPr>
                    </a:p>
                  </a:txBody>
                  <a:tcPr marL="68580" marR="68580" marT="0" marB="0">
                    <a:solidFill>
                      <a:srgbClr val="F9FAC6"/>
                    </a:solidFill>
                  </a:tcPr>
                </a:tc>
                <a:tc>
                  <a:txBody>
                    <a:bodyPr/>
                    <a:lstStyle/>
                    <a:p>
                      <a:pPr marL="285750" marR="0" lvl="0" indent="-228600">
                        <a:lnSpc>
                          <a:spcPct val="100000"/>
                        </a:lnSpc>
                        <a:spcBef>
                          <a:spcPts val="200"/>
                        </a:spcBef>
                        <a:spcAft>
                          <a:spcPts val="0"/>
                        </a:spcAft>
                        <a:buSzPts val="1000"/>
                        <a:buFont typeface="+mj-lt"/>
                        <a:buAutoNum type="arabicPeriod"/>
                        <a:tabLst/>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enggunakan tachometer, timing light, dan scaner</a:t>
                      </a:r>
                      <a:endParaRPr lang="en-US" sz="1200" dirty="0">
                        <a:solidFill>
                          <a:schemeClr val="tx1"/>
                        </a:solidFill>
                        <a:effectLst/>
                        <a:latin typeface="+mn-lt"/>
                        <a:ea typeface="Times New Roman"/>
                        <a:cs typeface="Calibri"/>
                      </a:endParaRPr>
                    </a:p>
                    <a:p>
                      <a:pPr marL="285750" marR="0" lvl="0" indent="-228600">
                        <a:lnSpc>
                          <a:spcPct val="100000"/>
                        </a:lnSpc>
                        <a:spcBef>
                          <a:spcPts val="200"/>
                        </a:spcBef>
                        <a:spcAft>
                          <a:spcPts val="0"/>
                        </a:spcAft>
                        <a:buSzPts val="1000"/>
                        <a:buFont typeface="+mj-lt"/>
                        <a:buAutoNum type="arabicPeriod"/>
                        <a:tabLst>
                          <a:tab pos="0" algn="l"/>
                        </a:tabLst>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emelihara tachometer, timing light, dan scaner</a:t>
                      </a:r>
                      <a:endParaRPr lang="en-US" sz="1200" dirty="0">
                        <a:solidFill>
                          <a:schemeClr val="tx1"/>
                        </a:solidFill>
                        <a:effectLst/>
                        <a:latin typeface="+mn-lt"/>
                        <a:ea typeface="Times New Roman"/>
                      </a:endParaRPr>
                    </a:p>
                  </a:txBody>
                  <a:tcPr marL="68580" marR="68580" marT="0" marB="0">
                    <a:solidFill>
                      <a:srgbClr val="F6EFB8"/>
                    </a:solidFill>
                  </a:tcPr>
                </a:tc>
                <a:tc>
                  <a:txBody>
                    <a:bodyPr/>
                    <a:lstStyle/>
                    <a:p>
                      <a:pPr marL="228600" marR="0" lvl="3" indent="-228600">
                        <a:spcBef>
                          <a:spcPts val="200"/>
                        </a:spcBef>
                        <a:spcAft>
                          <a:spcPts val="0"/>
                        </a:spcAft>
                        <a:buFont typeface="+mj-lt"/>
                        <a:buAutoNum type="arabicPeriod"/>
                      </a:pPr>
                      <a:r>
                        <a:rPr lang="id-ID" sz="1200" dirty="0">
                          <a:solidFill>
                            <a:schemeClr val="tx1"/>
                          </a:solidFill>
                          <a:effectLst/>
                          <a:latin typeface="+mn-lt"/>
                          <a:ea typeface="Times New Roman"/>
                          <a:cs typeface="Calibri"/>
                        </a:rPr>
                        <a:t>Ketepatan dalam mengukur putaran idle engine</a:t>
                      </a:r>
                      <a:endParaRPr lang="en-US" sz="1200" dirty="0">
                        <a:solidFill>
                          <a:schemeClr val="tx1"/>
                        </a:solidFill>
                        <a:effectLst/>
                        <a:latin typeface="+mn-lt"/>
                        <a:ea typeface="Times New Roman"/>
                      </a:endParaRPr>
                    </a:p>
                    <a:p>
                      <a:pPr marL="228600" marR="0" lvl="3" indent="-228600">
                        <a:spcBef>
                          <a:spcPts val="200"/>
                        </a:spcBef>
                        <a:spcAft>
                          <a:spcPts val="0"/>
                        </a:spcAft>
                        <a:buFont typeface="+mj-lt"/>
                        <a:buAutoNum type="arabicPeriod"/>
                      </a:pPr>
                      <a:r>
                        <a:rPr lang="id-ID" sz="1200" dirty="0">
                          <a:solidFill>
                            <a:schemeClr val="tx1"/>
                          </a:solidFill>
                          <a:effectLst/>
                          <a:latin typeface="+mn-lt"/>
                          <a:ea typeface="Times New Roman"/>
                          <a:cs typeface="Calibri"/>
                        </a:rPr>
                        <a:t>Ketepatan dalam mengukur saat pengapian</a:t>
                      </a:r>
                      <a:endParaRPr lang="en-US" sz="1200" dirty="0">
                        <a:solidFill>
                          <a:schemeClr val="tx1"/>
                        </a:solidFill>
                        <a:effectLst/>
                        <a:latin typeface="+mn-lt"/>
                        <a:ea typeface="Times New Roman"/>
                      </a:endParaRPr>
                    </a:p>
                    <a:p>
                      <a:pPr marL="228600" marR="0" lvl="3" indent="-228600">
                        <a:spcBef>
                          <a:spcPts val="200"/>
                        </a:spcBef>
                        <a:spcAft>
                          <a:spcPts val="0"/>
                        </a:spcAft>
                        <a:buFont typeface="+mj-lt"/>
                        <a:buAutoNum type="arabicPeriod"/>
                      </a:pPr>
                      <a:r>
                        <a:rPr lang="id-ID" sz="1200" dirty="0">
                          <a:solidFill>
                            <a:schemeClr val="tx1"/>
                          </a:solidFill>
                          <a:effectLst/>
                          <a:latin typeface="+mn-lt"/>
                          <a:ea typeface="Times New Roman"/>
                          <a:cs typeface="Calibri"/>
                        </a:rPr>
                        <a:t>Ketepatan dalam mendetektsi kode kerusakan actuator engine</a:t>
                      </a:r>
                      <a:endParaRPr lang="en-US" sz="1200" dirty="0">
                        <a:solidFill>
                          <a:schemeClr val="tx1"/>
                        </a:solidFill>
                        <a:effectLst/>
                        <a:latin typeface="+mn-lt"/>
                        <a:ea typeface="Times New Roman"/>
                      </a:endParaRPr>
                    </a:p>
                  </a:txBody>
                  <a:tcPr marL="68580" marR="68580" marT="0" marB="0">
                    <a:solidFill>
                      <a:srgbClr val="F1E2A9"/>
                    </a:solidFill>
                  </a:tcPr>
                </a:tc>
                <a:extLst>
                  <a:ext uri="{0D108BD9-81ED-4DB2-BD59-A6C34878D82A}">
                    <a16:rowId xmlns:a16="http://schemas.microsoft.com/office/drawing/2014/main" val="10002"/>
                  </a:ext>
                </a:extLst>
              </a:tr>
              <a:tr h="1828800">
                <a:tc>
                  <a:txBody>
                    <a:bodyPr/>
                    <a:lstStyle/>
                    <a:p>
                      <a:pPr marL="0" marR="0" algn="ctr">
                        <a:lnSpc>
                          <a:spcPct val="115000"/>
                        </a:lnSpc>
                        <a:spcBef>
                          <a:spcPts val="0"/>
                        </a:spcBef>
                        <a:spcAft>
                          <a:spcPts val="0"/>
                        </a:spcAft>
                      </a:pPr>
                      <a:r>
                        <a:rPr lang="id-ID" sz="1200" b="1" dirty="0">
                          <a:solidFill>
                            <a:schemeClr val="tx1"/>
                          </a:solidFill>
                          <a:effectLst/>
                          <a:latin typeface="+mn-lt"/>
                          <a:ea typeface="Times New Roman"/>
                          <a:cs typeface="Calibri"/>
                        </a:rPr>
                        <a:t>2</a:t>
                      </a:r>
                      <a:endParaRPr lang="en-US" sz="1200" b="1" dirty="0">
                        <a:solidFill>
                          <a:schemeClr val="tx1"/>
                        </a:solidFill>
                        <a:effectLst/>
                        <a:latin typeface="+mn-lt"/>
                        <a:ea typeface="Times New Roman"/>
                      </a:endParaRPr>
                    </a:p>
                  </a:txBody>
                  <a:tcPr marL="68580" marR="68580" marT="0" marB="0">
                    <a:solidFill>
                      <a:schemeClr val="bg2">
                        <a:lumMod val="90000"/>
                      </a:schemeClr>
                    </a:solidFill>
                  </a:tcPr>
                </a:tc>
                <a:tc>
                  <a:txBody>
                    <a:bodyPr/>
                    <a:lstStyle/>
                    <a:p>
                      <a:pPr marL="0" marR="0">
                        <a:lnSpc>
                          <a:spcPct val="115000"/>
                        </a:lnSpc>
                        <a:spcBef>
                          <a:spcPts val="0"/>
                        </a:spcBef>
                        <a:spcAft>
                          <a:spcPts val="0"/>
                        </a:spcAft>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enguji dan mendiagnosa engine berikut sistem-sistemnya</a:t>
                      </a:r>
                      <a:endParaRPr lang="en-US" sz="1200" dirty="0">
                        <a:solidFill>
                          <a:schemeClr val="tx1"/>
                        </a:solidFill>
                        <a:effectLst/>
                        <a:latin typeface="+mn-lt"/>
                        <a:ea typeface="Times New Roman"/>
                      </a:endParaRPr>
                    </a:p>
                  </a:txBody>
                  <a:tcPr marL="68580" marR="68580" marT="0" marB="0">
                    <a:solidFill>
                      <a:srgbClr val="F9FAC6"/>
                    </a:solidFill>
                  </a:tcPr>
                </a:tc>
                <a:tc>
                  <a:txBody>
                    <a:bodyPr/>
                    <a:lstStyle/>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enguji kerja sistem pendinginan.</a:t>
                      </a:r>
                      <a:endParaRPr lang="en-US" sz="1200" dirty="0">
                        <a:solidFill>
                          <a:schemeClr val="tx1"/>
                        </a:solidFill>
                        <a:effectLst/>
                        <a:latin typeface="+mn-lt"/>
                        <a:ea typeface="Times New Roman"/>
                      </a:endParaRPr>
                    </a:p>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endiagnosa kerusakan sistem pendinginan.</a:t>
                      </a:r>
                      <a:endParaRPr lang="en-US" sz="1200" dirty="0">
                        <a:solidFill>
                          <a:schemeClr val="tx1"/>
                        </a:solidFill>
                        <a:effectLst/>
                        <a:latin typeface="+mn-lt"/>
                        <a:ea typeface="Times New Roman"/>
                      </a:endParaRPr>
                    </a:p>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enguji kerja sistem pelumasan </a:t>
                      </a:r>
                      <a:endParaRPr lang="en-US" sz="1200" dirty="0">
                        <a:solidFill>
                          <a:schemeClr val="tx1"/>
                        </a:solidFill>
                        <a:effectLst/>
                        <a:latin typeface="+mn-lt"/>
                        <a:ea typeface="Times New Roman"/>
                      </a:endParaRPr>
                    </a:p>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baseline="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endiagnosa kerusakan sistem pelumasan. </a:t>
                      </a:r>
                      <a:endParaRPr lang="en-US" sz="1200" dirty="0">
                        <a:solidFill>
                          <a:schemeClr val="tx1"/>
                        </a:solidFill>
                        <a:effectLst/>
                        <a:latin typeface="+mn-lt"/>
                        <a:ea typeface="Times New Roman"/>
                      </a:endParaRPr>
                    </a:p>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enguji kerja sistem bahan bakar </a:t>
                      </a:r>
                      <a:endParaRPr lang="en-US" sz="1200" dirty="0">
                        <a:solidFill>
                          <a:schemeClr val="tx1"/>
                        </a:solidFill>
                        <a:effectLst/>
                        <a:latin typeface="+mn-lt"/>
                        <a:ea typeface="Times New Roman"/>
                      </a:endParaRPr>
                    </a:p>
                    <a:p>
                      <a:pPr marL="285750" marR="0" lvl="2" indent="-228600">
                        <a:lnSpc>
                          <a:spcPct val="100000"/>
                        </a:lnSpc>
                        <a:spcBef>
                          <a:spcPts val="200"/>
                        </a:spcBef>
                        <a:spcAft>
                          <a:spcPts val="0"/>
                        </a:spcAft>
                        <a:buFont typeface="+mj-lt"/>
                        <a:buAutoNum type="arabicPeriod"/>
                      </a:pPr>
                      <a:r>
                        <a:rPr lang="id-ID" sz="1200" dirty="0">
                          <a:solidFill>
                            <a:schemeClr val="tx1"/>
                          </a:solidFill>
                          <a:effectLst/>
                          <a:latin typeface="+mn-lt"/>
                          <a:ea typeface="Times New Roman"/>
                          <a:cs typeface="Calibri"/>
                        </a:rPr>
                        <a:t>M</a:t>
                      </a:r>
                      <a:r>
                        <a:rPr lang="en-US" sz="1200" dirty="0" err="1">
                          <a:solidFill>
                            <a:schemeClr val="tx1"/>
                          </a:solidFill>
                          <a:effectLst/>
                          <a:latin typeface="+mn-lt"/>
                          <a:ea typeface="Times New Roman"/>
                          <a:cs typeface="Calibri"/>
                        </a:rPr>
                        <a:t>ampu</a:t>
                      </a:r>
                      <a:r>
                        <a:rPr lang="en-US" sz="1200" dirty="0">
                          <a:solidFill>
                            <a:schemeClr val="tx1"/>
                          </a:solidFill>
                          <a:effectLst/>
                          <a:latin typeface="+mn-lt"/>
                          <a:ea typeface="Times New Roman"/>
                          <a:cs typeface="Calibri"/>
                        </a:rPr>
                        <a:t> m</a:t>
                      </a:r>
                      <a:r>
                        <a:rPr lang="id-ID" sz="1200" dirty="0">
                          <a:solidFill>
                            <a:schemeClr val="tx1"/>
                          </a:solidFill>
                          <a:effectLst/>
                          <a:latin typeface="+mn-lt"/>
                          <a:ea typeface="Times New Roman"/>
                          <a:cs typeface="Calibri"/>
                        </a:rPr>
                        <a:t>endiagnosa kerusakan sistem bahan bakar.</a:t>
                      </a:r>
                      <a:endParaRPr lang="en-US" sz="1200" dirty="0">
                        <a:solidFill>
                          <a:schemeClr val="tx1"/>
                        </a:solidFill>
                        <a:effectLst/>
                        <a:latin typeface="+mn-lt"/>
                        <a:ea typeface="Times New Roman"/>
                      </a:endParaRPr>
                    </a:p>
                  </a:txBody>
                  <a:tcPr marL="68580" marR="68580" marT="0" marB="0">
                    <a:solidFill>
                      <a:srgbClr val="F6EFB8"/>
                    </a:solidFill>
                  </a:tcPr>
                </a:tc>
                <a:tc>
                  <a:txBody>
                    <a:bodyPr/>
                    <a:lstStyle/>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Keberfungsian sistem pendinginan</a:t>
                      </a:r>
                      <a:endParaRPr lang="en-US" sz="1200" dirty="0">
                        <a:solidFill>
                          <a:schemeClr val="tx1"/>
                        </a:solidFill>
                        <a:effectLst/>
                        <a:latin typeface="+mn-lt"/>
                        <a:ea typeface="Times New Roman"/>
                      </a:endParaRPr>
                    </a:p>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Keakuratan data hasil diagonsa kerusakan sistem pendinginan.</a:t>
                      </a:r>
                      <a:endParaRPr lang="en-US" sz="1200" dirty="0">
                        <a:solidFill>
                          <a:schemeClr val="tx1"/>
                        </a:solidFill>
                        <a:effectLst/>
                        <a:latin typeface="+mn-lt"/>
                        <a:ea typeface="Times New Roman"/>
                      </a:endParaRPr>
                    </a:p>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Keberfungsian sistem pelumasan</a:t>
                      </a:r>
                      <a:endParaRPr lang="en-US" sz="1200" dirty="0">
                        <a:solidFill>
                          <a:schemeClr val="tx1"/>
                        </a:solidFill>
                        <a:effectLst/>
                        <a:latin typeface="+mn-lt"/>
                        <a:ea typeface="Times New Roman"/>
                      </a:endParaRPr>
                    </a:p>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Keakuratan data hasil pendiagonsaan kerusakan sistem pelumasan.</a:t>
                      </a:r>
                      <a:endParaRPr lang="en-US" sz="1200" dirty="0">
                        <a:solidFill>
                          <a:schemeClr val="tx1"/>
                        </a:solidFill>
                        <a:effectLst/>
                        <a:latin typeface="+mn-lt"/>
                        <a:ea typeface="Times New Roman"/>
                      </a:endParaRPr>
                    </a:p>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Keberfungsian sistem bahan bakar</a:t>
                      </a:r>
                      <a:endParaRPr lang="en-US" sz="1200" dirty="0">
                        <a:solidFill>
                          <a:schemeClr val="tx1"/>
                        </a:solidFill>
                        <a:effectLst/>
                        <a:latin typeface="+mn-lt"/>
                        <a:ea typeface="Times New Roman"/>
                      </a:endParaRPr>
                    </a:p>
                    <a:p>
                      <a:pPr marL="342900" marR="0" lvl="0" indent="-342900">
                        <a:spcBef>
                          <a:spcPts val="200"/>
                        </a:spcBef>
                        <a:spcAft>
                          <a:spcPts val="0"/>
                        </a:spcAft>
                        <a:buFont typeface="+mj-lt"/>
                        <a:buAutoNum type="arabicPeriod"/>
                      </a:pPr>
                      <a:r>
                        <a:rPr lang="id-ID" sz="1200" dirty="0">
                          <a:solidFill>
                            <a:schemeClr val="tx1"/>
                          </a:solidFill>
                          <a:effectLst/>
                          <a:latin typeface="+mn-lt"/>
                          <a:ea typeface="Times New Roman"/>
                          <a:cs typeface="Calibri"/>
                        </a:rPr>
                        <a:t>Keakuratan data hasil pendiagonsaan kerusakan sistem bahan bakar.</a:t>
                      </a:r>
                      <a:endParaRPr lang="en-US" sz="1200" dirty="0">
                        <a:solidFill>
                          <a:schemeClr val="tx1"/>
                        </a:solidFill>
                        <a:effectLst/>
                        <a:latin typeface="+mn-lt"/>
                        <a:ea typeface="Times New Roman"/>
                      </a:endParaRPr>
                    </a:p>
                  </a:txBody>
                  <a:tcPr marL="68580" marR="68580" marT="0" marB="0">
                    <a:solidFill>
                      <a:srgbClr val="F1E2A9"/>
                    </a:solidFill>
                  </a:tcPr>
                </a:tc>
                <a:extLst>
                  <a:ext uri="{0D108BD9-81ED-4DB2-BD59-A6C34878D82A}">
                    <a16:rowId xmlns:a16="http://schemas.microsoft.com/office/drawing/2014/main" val="10003"/>
                  </a:ext>
                </a:extLst>
              </a:tr>
              <a:tr h="2382519">
                <a:tc>
                  <a:txBody>
                    <a:bodyPr/>
                    <a:lstStyle/>
                    <a:p>
                      <a:pPr marL="21590" marR="0" algn="ctr">
                        <a:spcBef>
                          <a:spcPts val="600"/>
                        </a:spcBef>
                        <a:spcAft>
                          <a:spcPts val="600"/>
                        </a:spcAft>
                      </a:pPr>
                      <a:r>
                        <a:rPr lang="id-ID" sz="1200" b="1" dirty="0">
                          <a:solidFill>
                            <a:schemeClr val="bg2">
                              <a:lumMod val="25000"/>
                            </a:schemeClr>
                          </a:solidFill>
                          <a:effectLst/>
                          <a:latin typeface="+mn-lt"/>
                          <a:ea typeface="Times New Roman"/>
                          <a:cs typeface="Calibri"/>
                        </a:rPr>
                        <a:t>3</a:t>
                      </a:r>
                      <a:endParaRPr lang="en-US" sz="1200" b="1" dirty="0">
                        <a:solidFill>
                          <a:schemeClr val="bg2">
                            <a:lumMod val="25000"/>
                          </a:schemeClr>
                        </a:solidFill>
                        <a:effectLst/>
                        <a:latin typeface="+mn-lt"/>
                        <a:ea typeface="Times New Roman"/>
                      </a:endParaRPr>
                    </a:p>
                  </a:txBody>
                  <a:tcPr marL="68580" marR="68580" marT="0" marB="0">
                    <a:solidFill>
                      <a:schemeClr val="bg2">
                        <a:lumMod val="90000"/>
                      </a:schemeClr>
                    </a:solidFill>
                  </a:tcPr>
                </a:tc>
                <a:tc>
                  <a:txBody>
                    <a:bodyPr/>
                    <a:lstStyle/>
                    <a:p>
                      <a:pPr marL="0" marR="0">
                        <a:spcBef>
                          <a:spcPts val="0"/>
                        </a:spcBef>
                        <a:spcAft>
                          <a:spcPts val="0"/>
                        </a:spcAft>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enguji dan mendiagnosa sistem pemindah tenaga berikut komponen-komponennya</a:t>
                      </a:r>
                      <a:endParaRPr lang="en-US" sz="1200" dirty="0">
                        <a:solidFill>
                          <a:schemeClr val="bg2">
                            <a:lumMod val="25000"/>
                          </a:schemeClr>
                        </a:solidFill>
                        <a:effectLst/>
                        <a:latin typeface="+mn-lt"/>
                        <a:ea typeface="Times New Roman"/>
                      </a:endParaRPr>
                    </a:p>
                  </a:txBody>
                  <a:tcPr marL="68580" marR="68580" marT="0" marB="0">
                    <a:solidFill>
                      <a:srgbClr val="F9FAC6"/>
                    </a:solidFill>
                  </a:tcPr>
                </a:tc>
                <a:tc>
                  <a:txBody>
                    <a:bodyPr/>
                    <a:lstStyle/>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enguji kerja sistem kopling manual dan otomatis</a:t>
                      </a:r>
                      <a:endParaRPr lang="en-US" sz="1200" dirty="0">
                        <a:solidFill>
                          <a:schemeClr val="bg2">
                            <a:lumMod val="25000"/>
                          </a:schemeClr>
                        </a:solidFill>
                        <a:effectLst/>
                        <a:latin typeface="+mn-lt"/>
                        <a:ea typeface="Times New Roman"/>
                      </a:endParaRPr>
                    </a:p>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baseline="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endiagnosa kerusakan sistem kopling manual dan otomatis</a:t>
                      </a:r>
                      <a:endParaRPr lang="en-US" sz="1200" dirty="0">
                        <a:solidFill>
                          <a:schemeClr val="bg2">
                            <a:lumMod val="25000"/>
                          </a:schemeClr>
                        </a:solidFill>
                        <a:effectLst/>
                        <a:latin typeface="+mn-lt"/>
                        <a:ea typeface="Times New Roman"/>
                      </a:endParaRPr>
                    </a:p>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enguji kerja sistem transmisi manual dan otomatis</a:t>
                      </a:r>
                      <a:endParaRPr lang="en-US" sz="1200" dirty="0">
                        <a:solidFill>
                          <a:schemeClr val="bg2">
                            <a:lumMod val="25000"/>
                          </a:schemeClr>
                        </a:solidFill>
                        <a:effectLst/>
                        <a:latin typeface="+mn-lt"/>
                        <a:ea typeface="Times New Roman"/>
                      </a:endParaRPr>
                    </a:p>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endiagnosa kerusakan sistem transmisi manual dan otomatis</a:t>
                      </a:r>
                      <a:endParaRPr lang="en-US" sz="1200" dirty="0">
                        <a:solidFill>
                          <a:schemeClr val="bg2">
                            <a:lumMod val="25000"/>
                          </a:schemeClr>
                        </a:solidFill>
                        <a:effectLst/>
                        <a:latin typeface="+mn-lt"/>
                        <a:ea typeface="Times New Roman"/>
                      </a:endParaRPr>
                    </a:p>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enguji kerja sistem rantai dan gear set </a:t>
                      </a:r>
                      <a:endParaRPr lang="en-US" sz="1200" dirty="0">
                        <a:solidFill>
                          <a:schemeClr val="bg2">
                            <a:lumMod val="25000"/>
                          </a:schemeClr>
                        </a:solidFill>
                        <a:effectLst/>
                        <a:latin typeface="+mn-lt"/>
                        <a:ea typeface="Times New Roman"/>
                      </a:endParaRPr>
                    </a:p>
                    <a:p>
                      <a:pPr marL="285750" marR="0" lvl="1" indent="-285750">
                        <a:lnSpc>
                          <a:spcPct val="100000"/>
                        </a:lnSpc>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M</a:t>
                      </a:r>
                      <a:r>
                        <a:rPr lang="en-US" sz="1200" dirty="0" err="1">
                          <a:solidFill>
                            <a:schemeClr val="bg2">
                              <a:lumMod val="25000"/>
                            </a:schemeClr>
                          </a:solidFill>
                          <a:effectLst/>
                          <a:latin typeface="+mn-lt"/>
                          <a:ea typeface="Times New Roman"/>
                          <a:cs typeface="Calibri"/>
                        </a:rPr>
                        <a:t>ampu</a:t>
                      </a:r>
                      <a:r>
                        <a:rPr lang="en-US" sz="1200" dirty="0">
                          <a:solidFill>
                            <a:schemeClr val="bg2">
                              <a:lumMod val="25000"/>
                            </a:schemeClr>
                          </a:solidFill>
                          <a:effectLst/>
                          <a:latin typeface="+mn-lt"/>
                          <a:ea typeface="Times New Roman"/>
                          <a:cs typeface="Calibri"/>
                        </a:rPr>
                        <a:t> m</a:t>
                      </a:r>
                      <a:r>
                        <a:rPr lang="id-ID" sz="1200" dirty="0">
                          <a:solidFill>
                            <a:schemeClr val="bg2">
                              <a:lumMod val="25000"/>
                            </a:schemeClr>
                          </a:solidFill>
                          <a:effectLst/>
                          <a:latin typeface="+mn-lt"/>
                          <a:ea typeface="Times New Roman"/>
                          <a:cs typeface="Calibri"/>
                        </a:rPr>
                        <a:t>endiagnosa kerusakan sistem rantai dan gear set</a:t>
                      </a:r>
                      <a:endParaRPr lang="en-US" sz="1200" dirty="0">
                        <a:solidFill>
                          <a:schemeClr val="bg2">
                            <a:lumMod val="25000"/>
                          </a:schemeClr>
                        </a:solidFill>
                        <a:effectLst/>
                        <a:latin typeface="+mn-lt"/>
                        <a:ea typeface="Times New Roman"/>
                      </a:endParaRPr>
                    </a:p>
                  </a:txBody>
                  <a:tcPr marL="68580" marR="68580" marT="0" marB="0">
                    <a:solidFill>
                      <a:srgbClr val="F6EFB8"/>
                    </a:solidFill>
                  </a:tcPr>
                </a:tc>
                <a:tc>
                  <a:txBody>
                    <a:bodyPr/>
                    <a:lstStyle/>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Keberfungsian kerja sistem kopling manual dan otomatis </a:t>
                      </a:r>
                      <a:endParaRPr lang="en-US" sz="1200" dirty="0">
                        <a:solidFill>
                          <a:schemeClr val="bg2">
                            <a:lumMod val="25000"/>
                          </a:schemeClr>
                        </a:solidFill>
                        <a:effectLst/>
                        <a:latin typeface="+mn-lt"/>
                        <a:ea typeface="Times New Roman"/>
                      </a:endParaRPr>
                    </a:p>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Keakuratan data hasil pendiagonsaan kerusakan sistem kopling manual dan otomatis</a:t>
                      </a:r>
                      <a:endParaRPr lang="en-US" sz="1200" dirty="0">
                        <a:solidFill>
                          <a:schemeClr val="bg2">
                            <a:lumMod val="25000"/>
                          </a:schemeClr>
                        </a:solidFill>
                        <a:effectLst/>
                        <a:latin typeface="+mn-lt"/>
                        <a:ea typeface="Times New Roman"/>
                      </a:endParaRPr>
                    </a:p>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Keberfungsian kerja sistem transmisi manual dan otomatis</a:t>
                      </a:r>
                      <a:endParaRPr lang="en-US" sz="1200" dirty="0">
                        <a:solidFill>
                          <a:schemeClr val="bg2">
                            <a:lumMod val="25000"/>
                          </a:schemeClr>
                        </a:solidFill>
                        <a:effectLst/>
                        <a:latin typeface="+mn-lt"/>
                        <a:ea typeface="Times New Roman"/>
                      </a:endParaRPr>
                    </a:p>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Keakuratan data hasil pendiagonsaan kerusakan sistem transmisi manual dan otomatis</a:t>
                      </a:r>
                      <a:endParaRPr lang="en-US" sz="1200" dirty="0">
                        <a:solidFill>
                          <a:schemeClr val="bg2">
                            <a:lumMod val="25000"/>
                          </a:schemeClr>
                        </a:solidFill>
                        <a:effectLst/>
                        <a:latin typeface="+mn-lt"/>
                        <a:ea typeface="Times New Roman"/>
                      </a:endParaRPr>
                    </a:p>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Keberfungsian kerja sistem rantai dan gear set</a:t>
                      </a:r>
                      <a:endParaRPr lang="en-US" sz="1200" dirty="0">
                        <a:solidFill>
                          <a:schemeClr val="bg2">
                            <a:lumMod val="25000"/>
                          </a:schemeClr>
                        </a:solidFill>
                        <a:effectLst/>
                        <a:latin typeface="+mn-lt"/>
                        <a:ea typeface="Times New Roman"/>
                      </a:endParaRPr>
                    </a:p>
                    <a:p>
                      <a:pPr marL="342900" marR="0" lvl="0" indent="-285750">
                        <a:spcBef>
                          <a:spcPts val="200"/>
                        </a:spcBef>
                        <a:spcAft>
                          <a:spcPts val="0"/>
                        </a:spcAft>
                        <a:buFont typeface="+mj-lt"/>
                        <a:buAutoNum type="arabicPeriod"/>
                      </a:pPr>
                      <a:r>
                        <a:rPr lang="id-ID" sz="1200" dirty="0">
                          <a:solidFill>
                            <a:schemeClr val="bg2">
                              <a:lumMod val="25000"/>
                            </a:schemeClr>
                          </a:solidFill>
                          <a:effectLst/>
                          <a:latin typeface="+mn-lt"/>
                          <a:ea typeface="Times New Roman"/>
                          <a:cs typeface="Calibri"/>
                        </a:rPr>
                        <a:t>Keakuratan data hasil pendiagonsaan kerusakan sistem rantai dan gear set</a:t>
                      </a:r>
                      <a:endParaRPr lang="en-US" sz="1200" dirty="0">
                        <a:solidFill>
                          <a:schemeClr val="bg2">
                            <a:lumMod val="25000"/>
                          </a:schemeClr>
                        </a:solidFill>
                        <a:effectLst/>
                        <a:latin typeface="+mn-lt"/>
                        <a:ea typeface="Times New Roman"/>
                      </a:endParaRPr>
                    </a:p>
                  </a:txBody>
                  <a:tcPr marL="68580" marR="68580" marT="0" marB="0">
                    <a:solidFill>
                      <a:srgbClr val="F1E2A9"/>
                    </a:solidFill>
                  </a:tcPr>
                </a:tc>
                <a:extLst>
                  <a:ext uri="{0D108BD9-81ED-4DB2-BD59-A6C34878D82A}">
                    <a16:rowId xmlns:a16="http://schemas.microsoft.com/office/drawing/2014/main" val="10004"/>
                  </a:ext>
                </a:extLst>
              </a:tr>
              <a:tr h="213360">
                <a:tc>
                  <a:txBody>
                    <a:bodyPr/>
                    <a:lstStyle/>
                    <a:p>
                      <a:pPr algn="ctr"/>
                      <a:r>
                        <a:rPr lang="en-US" sz="1200" dirty="0"/>
                        <a:t>4</a:t>
                      </a:r>
                    </a:p>
                  </a:txBody>
                  <a:tcPr anchor="ctr">
                    <a:solidFill>
                      <a:schemeClr val="bg2">
                        <a:lumMod val="90000"/>
                      </a:schemeClr>
                    </a:solidFill>
                  </a:tcPr>
                </a:tc>
                <a:tc>
                  <a:txBody>
                    <a:bodyPr/>
                    <a:lstStyle/>
                    <a:p>
                      <a:pPr algn="ctr"/>
                      <a:r>
                        <a:rPr lang="en-US" sz="1200" dirty="0" err="1"/>
                        <a:t>dst</a:t>
                      </a:r>
                      <a:endParaRPr lang="en-US" sz="1200" dirty="0"/>
                    </a:p>
                  </a:txBody>
                  <a:tcPr anchor="ctr">
                    <a:solidFill>
                      <a:srgbClr val="F9FAC6"/>
                    </a:solidFill>
                  </a:tcPr>
                </a:tc>
                <a:tc>
                  <a:txBody>
                    <a:bodyPr/>
                    <a:lstStyle/>
                    <a:p>
                      <a:pPr algn="ctr"/>
                      <a:endParaRPr lang="en-US" dirty="0"/>
                    </a:p>
                  </a:txBody>
                  <a:tcPr anchor="ctr">
                    <a:solidFill>
                      <a:srgbClr val="F6EFB8"/>
                    </a:solidFill>
                  </a:tcPr>
                </a:tc>
                <a:tc>
                  <a:txBody>
                    <a:bodyPr/>
                    <a:lstStyle/>
                    <a:p>
                      <a:pPr algn="ctr"/>
                      <a:endParaRPr lang="en-US" dirty="0"/>
                    </a:p>
                  </a:txBody>
                  <a:tcPr anchor="ctr">
                    <a:solidFill>
                      <a:srgbClr val="F1E2A9"/>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684846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936512" y="3570289"/>
            <a:ext cx="4310834" cy="2982911"/>
          </a:xfrm>
          <a:prstGeom prst="rect">
            <a:avLst/>
          </a:prstGeom>
          <a:solidFill>
            <a:srgbClr val="DDD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530" name="Rectangle 2"/>
          <p:cNvSpPr>
            <a:spLocks noChangeArrowheads="1"/>
          </p:cNvSpPr>
          <p:nvPr/>
        </p:nvSpPr>
        <p:spPr bwMode="auto">
          <a:xfrm>
            <a:off x="1524001" y="0"/>
            <a:ext cx="3917913" cy="6858000"/>
          </a:xfrm>
          <a:prstGeom prst="rect">
            <a:avLst/>
          </a:prstGeom>
          <a:solidFill>
            <a:schemeClr val="bg2">
              <a:lumMod val="25000"/>
            </a:schemeClr>
          </a:solidFill>
          <a:ln w="9525">
            <a:noFill/>
            <a:miter lim="800000"/>
            <a:headEnd/>
            <a:tailEnd/>
          </a:ln>
        </p:spPr>
        <p:txBody>
          <a:bodyPr wrap="none" anchor="ctr"/>
          <a:lstStyle/>
          <a:p>
            <a:pPr defTabSz="914400"/>
            <a:endParaRPr lang="en-US">
              <a:solidFill>
                <a:prstClr val="black"/>
              </a:solidFill>
            </a:endParaRPr>
          </a:p>
        </p:txBody>
      </p:sp>
      <p:sp>
        <p:nvSpPr>
          <p:cNvPr id="53" name="Rectangle 52"/>
          <p:cNvSpPr/>
          <p:nvPr/>
        </p:nvSpPr>
        <p:spPr>
          <a:xfrm>
            <a:off x="1524001" y="5189560"/>
            <a:ext cx="3917913" cy="1295400"/>
          </a:xfrm>
          <a:prstGeom prst="rect">
            <a:avLst/>
          </a:prstGeom>
          <a:solidFill>
            <a:srgbClr val="FFC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29379" name="Text Box 3"/>
          <p:cNvSpPr txBox="1">
            <a:spLocks noChangeArrowheads="1"/>
          </p:cNvSpPr>
          <p:nvPr/>
        </p:nvSpPr>
        <p:spPr bwMode="auto">
          <a:xfrm>
            <a:off x="6473174" y="2213508"/>
            <a:ext cx="3176192" cy="369332"/>
          </a:xfrm>
          <a:prstGeom prst="rect">
            <a:avLst/>
          </a:prstGeom>
          <a:noFill/>
          <a:ln w="9525">
            <a:noFill/>
            <a:miter lim="800000"/>
            <a:headEnd/>
            <a:tailEnd/>
          </a:ln>
        </p:spPr>
        <p:txBody>
          <a:bodyPr wrap="square">
            <a:spAutoFit/>
          </a:bodyPr>
          <a:lstStyle/>
          <a:p>
            <a:pPr algn="ctr" defTabSz="914400"/>
            <a:r>
              <a:rPr lang="en-US" b="1" dirty="0">
                <a:solidFill>
                  <a:prstClr val="black"/>
                </a:solidFill>
                <a:latin typeface="Arial Black" pitchFamily="34" charset="0"/>
              </a:rPr>
              <a:t>(</a:t>
            </a:r>
            <a:r>
              <a:rPr lang="en-US" b="1" dirty="0" err="1">
                <a:solidFill>
                  <a:prstClr val="black"/>
                </a:solidFill>
                <a:latin typeface="Arial Black" pitchFamily="34" charset="0"/>
              </a:rPr>
              <a:t>capaian</a:t>
            </a:r>
            <a:r>
              <a:rPr lang="en-US" b="1" dirty="0">
                <a:solidFill>
                  <a:prstClr val="black"/>
                </a:solidFill>
                <a:latin typeface="Arial Black" pitchFamily="34" charset="0"/>
              </a:rPr>
              <a:t> </a:t>
            </a:r>
            <a:r>
              <a:rPr lang="en-US" b="1" dirty="0" err="1">
                <a:solidFill>
                  <a:prstClr val="black"/>
                </a:solidFill>
                <a:latin typeface="Arial Black" pitchFamily="34" charset="0"/>
              </a:rPr>
              <a:t>pembelajaran</a:t>
            </a:r>
            <a:r>
              <a:rPr lang="en-US" b="1" dirty="0">
                <a:solidFill>
                  <a:prstClr val="black"/>
                </a:solidFill>
                <a:latin typeface="Arial Black" pitchFamily="34" charset="0"/>
              </a:rPr>
              <a:t>)</a:t>
            </a:r>
          </a:p>
        </p:txBody>
      </p:sp>
      <p:grpSp>
        <p:nvGrpSpPr>
          <p:cNvPr id="2" name="Group 4"/>
          <p:cNvGrpSpPr>
            <a:grpSpLocks/>
          </p:cNvGrpSpPr>
          <p:nvPr/>
        </p:nvGrpSpPr>
        <p:grpSpPr bwMode="auto">
          <a:xfrm>
            <a:off x="4434252" y="1765609"/>
            <a:ext cx="1700213" cy="1143000"/>
            <a:chOff x="2094" y="1058"/>
            <a:chExt cx="1266" cy="720"/>
          </a:xfrm>
        </p:grpSpPr>
        <p:sp>
          <p:nvSpPr>
            <p:cNvPr id="22579" name="AutoShape 5"/>
            <p:cNvSpPr>
              <a:spLocks noChangeArrowheads="1"/>
            </p:cNvSpPr>
            <p:nvPr/>
          </p:nvSpPr>
          <p:spPr bwMode="auto">
            <a:xfrm>
              <a:off x="2094" y="1058"/>
              <a:ext cx="1266" cy="720"/>
            </a:xfrm>
            <a:prstGeom prst="rightArrow">
              <a:avLst>
                <a:gd name="adj1" fmla="val 62500"/>
                <a:gd name="adj2" fmla="val 42233"/>
              </a:avLst>
            </a:prstGeom>
            <a:gradFill rotWithShape="1">
              <a:gsLst>
                <a:gs pos="0">
                  <a:schemeClr val="bg1"/>
                </a:gs>
                <a:gs pos="100000">
                  <a:srgbClr val="EED412"/>
                </a:gs>
              </a:gsLst>
              <a:lin ang="0" scaled="1"/>
            </a:gradFill>
            <a:ln w="9525">
              <a:solidFill>
                <a:schemeClr val="bg1"/>
              </a:solidFill>
              <a:miter lim="800000"/>
              <a:headEnd/>
              <a:tailEnd/>
            </a:ln>
          </p:spPr>
          <p:txBody>
            <a:bodyPr wrap="none" anchor="ctr"/>
            <a:lstStyle/>
            <a:p>
              <a:pPr defTabSz="914400"/>
              <a:endParaRPr lang="en-US">
                <a:solidFill>
                  <a:prstClr val="black"/>
                </a:solidFill>
              </a:endParaRPr>
            </a:p>
          </p:txBody>
        </p:sp>
        <p:sp>
          <p:nvSpPr>
            <p:cNvPr id="47156" name="Text Box 6"/>
            <p:cNvSpPr txBox="1">
              <a:spLocks noChangeArrowheads="1"/>
            </p:cNvSpPr>
            <p:nvPr/>
          </p:nvSpPr>
          <p:spPr bwMode="auto">
            <a:xfrm>
              <a:off x="2138" y="1214"/>
              <a:ext cx="994" cy="407"/>
            </a:xfrm>
            <a:prstGeom prst="rect">
              <a:avLst/>
            </a:prstGeom>
            <a:noFill/>
            <a:ln w="9525">
              <a:noFill/>
              <a:miter lim="800000"/>
              <a:headEnd/>
              <a:tailEnd/>
            </a:ln>
          </p:spPr>
          <p:txBody>
            <a:bodyPr>
              <a:spAutoFit/>
            </a:bodyPr>
            <a:lstStyle/>
            <a:p>
              <a:pPr defTabSz="914400">
                <a:spcBef>
                  <a:spcPct val="50000"/>
                </a:spcBef>
                <a:defRPr/>
              </a:pPr>
              <a:r>
                <a:rPr lang="en-US" b="1" dirty="0" err="1">
                  <a:solidFill>
                    <a:prstClr val="black"/>
                  </a:solidFill>
                </a:rPr>
                <a:t>dirumuskan</a:t>
              </a:r>
              <a:r>
                <a:rPr lang="en-US" b="1" dirty="0">
                  <a:solidFill>
                    <a:prstClr val="black"/>
                  </a:solidFill>
                </a:rPr>
                <a:t> </a:t>
              </a:r>
              <a:r>
                <a:rPr lang="en-US" b="1" dirty="0" err="1">
                  <a:solidFill>
                    <a:prstClr val="black"/>
                  </a:solidFill>
                </a:rPr>
                <a:t>dalam</a:t>
              </a:r>
              <a:endParaRPr lang="en-US" b="1" dirty="0">
                <a:solidFill>
                  <a:prstClr val="black"/>
                </a:solidFill>
              </a:endParaRPr>
            </a:p>
          </p:txBody>
        </p:sp>
      </p:grpSp>
      <p:sp>
        <p:nvSpPr>
          <p:cNvPr id="229383" name="Text Box 7"/>
          <p:cNvSpPr txBox="1">
            <a:spLocks noChangeArrowheads="1"/>
          </p:cNvSpPr>
          <p:nvPr/>
        </p:nvSpPr>
        <p:spPr bwMode="auto">
          <a:xfrm>
            <a:off x="2466082" y="696846"/>
            <a:ext cx="1676400" cy="584775"/>
          </a:xfrm>
          <a:prstGeom prst="rect">
            <a:avLst/>
          </a:prstGeom>
          <a:noFill/>
          <a:ln w="9525">
            <a:noFill/>
            <a:miter lim="800000"/>
            <a:headEnd/>
            <a:tailEnd/>
          </a:ln>
          <a:effectLst/>
        </p:spPr>
        <p:txBody>
          <a:bodyPr>
            <a:spAutoFit/>
          </a:bodyPr>
          <a:lstStyle/>
          <a:p>
            <a:pPr algn="ctr" defTabSz="914400">
              <a:spcBef>
                <a:spcPct val="50000"/>
              </a:spcBef>
              <a:defRPr/>
            </a:pPr>
            <a:r>
              <a:rPr lang="en-US" sz="1600" b="1" dirty="0">
                <a:solidFill>
                  <a:prstClr val="white"/>
                </a:solidFill>
                <a:effectLst>
                  <a:outerShdw blurRad="38100" dist="38100" dir="2700000" algn="tl">
                    <a:srgbClr val="000000"/>
                  </a:outerShdw>
                </a:effectLst>
                <a:latin typeface="Arial Black" pitchFamily="34" charset="0"/>
              </a:rPr>
              <a:t>KONSEP LULUSAN </a:t>
            </a:r>
          </a:p>
        </p:txBody>
      </p:sp>
      <p:sp>
        <p:nvSpPr>
          <p:cNvPr id="229384" name="Text Box 8"/>
          <p:cNvSpPr txBox="1">
            <a:spLocks noChangeArrowheads="1"/>
          </p:cNvSpPr>
          <p:nvPr/>
        </p:nvSpPr>
        <p:spPr bwMode="auto">
          <a:xfrm>
            <a:off x="7172280" y="723194"/>
            <a:ext cx="1752600" cy="584775"/>
          </a:xfrm>
          <a:prstGeom prst="rect">
            <a:avLst/>
          </a:prstGeom>
          <a:noFill/>
          <a:ln w="9525">
            <a:noFill/>
            <a:miter lim="800000"/>
            <a:headEnd/>
            <a:tailEnd/>
          </a:ln>
        </p:spPr>
        <p:txBody>
          <a:bodyPr>
            <a:spAutoFit/>
          </a:bodyPr>
          <a:lstStyle/>
          <a:p>
            <a:pPr algn="ctr" defTabSz="914400">
              <a:spcBef>
                <a:spcPct val="50000"/>
              </a:spcBef>
            </a:pPr>
            <a:r>
              <a:rPr lang="en-US" sz="1600" b="1" dirty="0">
                <a:solidFill>
                  <a:prstClr val="black"/>
                </a:solidFill>
                <a:latin typeface="Arial Black" pitchFamily="34" charset="0"/>
              </a:rPr>
              <a:t>PROFIL LULUSAN</a:t>
            </a:r>
          </a:p>
        </p:txBody>
      </p:sp>
      <p:sp>
        <p:nvSpPr>
          <p:cNvPr id="229385" name="AutoShape 9"/>
          <p:cNvSpPr>
            <a:spLocks noChangeArrowheads="1"/>
          </p:cNvSpPr>
          <p:nvPr/>
        </p:nvSpPr>
        <p:spPr bwMode="auto">
          <a:xfrm>
            <a:off x="7500253" y="1410150"/>
            <a:ext cx="1085850" cy="505114"/>
          </a:xfrm>
          <a:prstGeom prst="downArrow">
            <a:avLst>
              <a:gd name="adj1" fmla="val 56139"/>
              <a:gd name="adj2" fmla="val 67551"/>
            </a:avLst>
          </a:prstGeom>
          <a:solidFill>
            <a:srgbClr val="DDD7A7"/>
          </a:solidFill>
          <a:ln w="9525">
            <a:solidFill>
              <a:schemeClr val="bg1"/>
            </a:solidFill>
            <a:miter lim="800000"/>
            <a:headEnd/>
            <a:tailEnd/>
          </a:ln>
        </p:spPr>
        <p:txBody>
          <a:bodyPr vert="eaVert" wrap="none" anchor="ctr"/>
          <a:lstStyle/>
          <a:p>
            <a:pPr defTabSz="914400"/>
            <a:endParaRPr lang="en-US">
              <a:solidFill>
                <a:prstClr val="black"/>
              </a:solidFill>
            </a:endParaRPr>
          </a:p>
        </p:txBody>
      </p:sp>
      <p:grpSp>
        <p:nvGrpSpPr>
          <p:cNvPr id="3" name="Group 10"/>
          <p:cNvGrpSpPr>
            <a:grpSpLocks/>
          </p:cNvGrpSpPr>
          <p:nvPr/>
        </p:nvGrpSpPr>
        <p:grpSpPr bwMode="auto">
          <a:xfrm>
            <a:off x="2345581" y="1411266"/>
            <a:ext cx="1905000" cy="1343025"/>
            <a:chOff x="687" y="846"/>
            <a:chExt cx="1200" cy="846"/>
          </a:xfrm>
        </p:grpSpPr>
        <p:sp>
          <p:nvSpPr>
            <p:cNvPr id="229387" name="Text Box 11"/>
            <p:cNvSpPr txBox="1">
              <a:spLocks noChangeArrowheads="1"/>
            </p:cNvSpPr>
            <p:nvPr/>
          </p:nvSpPr>
          <p:spPr bwMode="auto">
            <a:xfrm>
              <a:off x="687" y="1169"/>
              <a:ext cx="1200" cy="523"/>
            </a:xfrm>
            <a:prstGeom prst="rect">
              <a:avLst/>
            </a:prstGeom>
            <a:noFill/>
            <a:ln w="9525">
              <a:noFill/>
              <a:miter lim="800000"/>
              <a:headEnd/>
              <a:tailEnd/>
            </a:ln>
            <a:effectLst/>
          </p:spPr>
          <p:txBody>
            <a:bodyPr>
              <a:spAutoFit/>
            </a:bodyPr>
            <a:lstStyle/>
            <a:p>
              <a:pPr algn="ctr" defTabSz="914400">
                <a:spcBef>
                  <a:spcPct val="50000"/>
                </a:spcBef>
                <a:defRPr/>
              </a:pPr>
              <a:r>
                <a:rPr lang="en-US" sz="1600" b="1" dirty="0">
                  <a:solidFill>
                    <a:prstClr val="white"/>
                  </a:solidFill>
                  <a:effectLst>
                    <a:outerShdw blurRad="38100" dist="38100" dir="2700000" algn="tl">
                      <a:srgbClr val="000000"/>
                    </a:outerShdw>
                  </a:effectLst>
                  <a:latin typeface="Arial Black" pitchFamily="34" charset="0"/>
                </a:rPr>
                <a:t>MUTU LULUSAN </a:t>
              </a:r>
              <a:r>
                <a:rPr lang="en-US" sz="1600" b="1" dirty="0">
                  <a:solidFill>
                    <a:prstClr val="white"/>
                  </a:solidFill>
                  <a:effectLst>
                    <a:outerShdw blurRad="38100" dist="38100" dir="2700000" algn="tl">
                      <a:srgbClr val="000000"/>
                    </a:outerShdw>
                  </a:effectLst>
                </a:rPr>
                <a:t>&amp;</a:t>
              </a:r>
              <a:r>
                <a:rPr lang="en-US" sz="1600" dirty="0">
                  <a:solidFill>
                    <a:prstClr val="white"/>
                  </a:solidFill>
                  <a:effectLst>
                    <a:outerShdw blurRad="38100" dist="38100" dir="2700000" algn="tl">
                      <a:srgbClr val="000000"/>
                    </a:outerShdw>
                  </a:effectLst>
                  <a:latin typeface="Arial Black" pitchFamily="34" charset="0"/>
                </a:rPr>
                <a:t> </a:t>
              </a:r>
              <a:r>
                <a:rPr lang="en-US" sz="1600" b="1" dirty="0">
                  <a:solidFill>
                    <a:prstClr val="white"/>
                  </a:solidFill>
                  <a:effectLst>
                    <a:outerShdw blurRad="38100" dist="38100" dir="2700000" algn="tl">
                      <a:srgbClr val="000000"/>
                    </a:outerShdw>
                  </a:effectLst>
                  <a:latin typeface="Arial Black" pitchFamily="34" charset="0"/>
                </a:rPr>
                <a:t>RELEVANSI</a:t>
              </a:r>
            </a:p>
          </p:txBody>
        </p:sp>
        <p:sp>
          <p:nvSpPr>
            <p:cNvPr id="229388" name="AutoShape 12"/>
            <p:cNvSpPr>
              <a:spLocks noChangeArrowheads="1"/>
            </p:cNvSpPr>
            <p:nvPr/>
          </p:nvSpPr>
          <p:spPr bwMode="auto">
            <a:xfrm>
              <a:off x="1016" y="846"/>
              <a:ext cx="546" cy="294"/>
            </a:xfrm>
            <a:prstGeom prst="downArrow">
              <a:avLst>
                <a:gd name="adj1" fmla="val 63741"/>
                <a:gd name="adj2" fmla="val 53148"/>
              </a:avLst>
            </a:prstGeom>
            <a:gradFill rotWithShape="1">
              <a:gsLst>
                <a:gs pos="0">
                  <a:schemeClr val="bg1"/>
                </a:gs>
                <a:gs pos="100000">
                  <a:srgbClr val="FFFF66"/>
                </a:gs>
              </a:gsLst>
              <a:lin ang="5400000" scaled="1"/>
            </a:gradFill>
            <a:ln w="9525">
              <a:solidFill>
                <a:schemeClr val="bg1"/>
              </a:solidFill>
              <a:miter lim="800000"/>
              <a:headEnd/>
              <a:tailEnd/>
            </a:ln>
            <a:effectLst/>
          </p:spPr>
          <p:txBody>
            <a:bodyPr vert="eaVert" wrap="none" anchor="ctr"/>
            <a:lstStyle/>
            <a:p>
              <a:pPr defTabSz="914400">
                <a:defRPr/>
              </a:pPr>
              <a:endParaRPr lang="en-US" sz="1600">
                <a:solidFill>
                  <a:prstClr val="black"/>
                </a:solidFill>
              </a:endParaRPr>
            </a:p>
          </p:txBody>
        </p:sp>
      </p:grpSp>
      <p:grpSp>
        <p:nvGrpSpPr>
          <p:cNvPr id="4" name="Group 13"/>
          <p:cNvGrpSpPr>
            <a:grpSpLocks/>
          </p:cNvGrpSpPr>
          <p:nvPr/>
        </p:nvGrpSpPr>
        <p:grpSpPr bwMode="auto">
          <a:xfrm>
            <a:off x="4443297" y="392045"/>
            <a:ext cx="2159000" cy="1219200"/>
            <a:chOff x="1278" y="48"/>
            <a:chExt cx="1440" cy="768"/>
          </a:xfrm>
        </p:grpSpPr>
        <p:sp>
          <p:nvSpPr>
            <p:cNvPr id="22575" name="AutoShape 14"/>
            <p:cNvSpPr>
              <a:spLocks noChangeArrowheads="1"/>
            </p:cNvSpPr>
            <p:nvPr/>
          </p:nvSpPr>
          <p:spPr bwMode="auto">
            <a:xfrm>
              <a:off x="1278" y="48"/>
              <a:ext cx="1440" cy="768"/>
            </a:xfrm>
            <a:prstGeom prst="rightArrow">
              <a:avLst>
                <a:gd name="adj1" fmla="val 59639"/>
                <a:gd name="adj2" fmla="val 46875"/>
              </a:avLst>
            </a:prstGeom>
            <a:gradFill rotWithShape="1">
              <a:gsLst>
                <a:gs pos="0">
                  <a:schemeClr val="bg1"/>
                </a:gs>
                <a:gs pos="100000">
                  <a:srgbClr val="EED412"/>
                </a:gs>
              </a:gsLst>
              <a:lin ang="0" scaled="1"/>
            </a:gradFill>
            <a:ln w="9525">
              <a:solidFill>
                <a:schemeClr val="bg1"/>
              </a:solidFill>
              <a:miter lim="800000"/>
              <a:headEnd/>
              <a:tailEnd/>
            </a:ln>
          </p:spPr>
          <p:txBody>
            <a:bodyPr wrap="none" anchor="ctr"/>
            <a:lstStyle/>
            <a:p>
              <a:pPr defTabSz="914400"/>
              <a:endParaRPr lang="en-US">
                <a:solidFill>
                  <a:prstClr val="black"/>
                </a:solidFill>
              </a:endParaRPr>
            </a:p>
          </p:txBody>
        </p:sp>
        <p:sp>
          <p:nvSpPr>
            <p:cNvPr id="47152" name="Text Box 15"/>
            <p:cNvSpPr txBox="1">
              <a:spLocks noChangeArrowheads="1"/>
            </p:cNvSpPr>
            <p:nvPr/>
          </p:nvSpPr>
          <p:spPr bwMode="auto">
            <a:xfrm>
              <a:off x="1321" y="232"/>
              <a:ext cx="1161" cy="407"/>
            </a:xfrm>
            <a:prstGeom prst="rect">
              <a:avLst/>
            </a:prstGeom>
            <a:noFill/>
            <a:ln w="9525">
              <a:noFill/>
              <a:miter lim="800000"/>
              <a:headEnd/>
              <a:tailEnd/>
            </a:ln>
          </p:spPr>
          <p:txBody>
            <a:bodyPr wrap="square">
              <a:spAutoFit/>
            </a:bodyPr>
            <a:lstStyle/>
            <a:p>
              <a:pPr defTabSz="914400">
                <a:spcBef>
                  <a:spcPct val="50000"/>
                </a:spcBef>
                <a:defRPr/>
              </a:pPr>
              <a:r>
                <a:rPr lang="en-US" b="1" dirty="0" err="1">
                  <a:solidFill>
                    <a:prstClr val="black"/>
                  </a:solidFill>
                </a:rPr>
                <a:t>termuat</a:t>
              </a:r>
              <a:r>
                <a:rPr lang="en-US" b="1" dirty="0">
                  <a:solidFill>
                    <a:prstClr val="black"/>
                  </a:solidFill>
                </a:rPr>
                <a:t> </a:t>
              </a:r>
              <a:r>
                <a:rPr lang="en-US" b="1" dirty="0" err="1">
                  <a:solidFill>
                    <a:prstClr val="black"/>
                  </a:solidFill>
                </a:rPr>
                <a:t>dalam</a:t>
              </a:r>
              <a:r>
                <a:rPr lang="en-US" b="1" dirty="0">
                  <a:solidFill>
                    <a:prstClr val="black"/>
                  </a:solidFill>
                </a:rPr>
                <a:t> </a:t>
              </a:r>
              <a:r>
                <a:rPr lang="en-US" b="1" dirty="0" err="1">
                  <a:solidFill>
                    <a:prstClr val="black"/>
                  </a:solidFill>
                </a:rPr>
                <a:t>Visi</a:t>
              </a:r>
              <a:r>
                <a:rPr lang="en-US" b="1" dirty="0">
                  <a:solidFill>
                    <a:prstClr val="black"/>
                  </a:solidFill>
                </a:rPr>
                <a:t> </a:t>
              </a:r>
              <a:r>
                <a:rPr lang="en-US" b="1" dirty="0" err="1">
                  <a:solidFill>
                    <a:prstClr val="black"/>
                  </a:solidFill>
                </a:rPr>
                <a:t>dan</a:t>
              </a:r>
              <a:r>
                <a:rPr lang="en-US" b="1" dirty="0">
                  <a:solidFill>
                    <a:prstClr val="black"/>
                  </a:solidFill>
                </a:rPr>
                <a:t> </a:t>
              </a:r>
              <a:r>
                <a:rPr lang="en-US" b="1" dirty="0" err="1">
                  <a:solidFill>
                    <a:prstClr val="black"/>
                  </a:solidFill>
                </a:rPr>
                <a:t>Misi</a:t>
              </a:r>
              <a:endParaRPr lang="en-US" b="1" dirty="0">
                <a:solidFill>
                  <a:prstClr val="black"/>
                </a:solidFill>
              </a:endParaRPr>
            </a:p>
          </p:txBody>
        </p:sp>
      </p:grpSp>
      <p:grpSp>
        <p:nvGrpSpPr>
          <p:cNvPr id="5" name="Group 16"/>
          <p:cNvGrpSpPr>
            <a:grpSpLocks/>
          </p:cNvGrpSpPr>
          <p:nvPr/>
        </p:nvGrpSpPr>
        <p:grpSpPr bwMode="auto">
          <a:xfrm>
            <a:off x="2403839" y="2890839"/>
            <a:ext cx="1797050" cy="1514475"/>
            <a:chOff x="690" y="1821"/>
            <a:chExt cx="1132" cy="954"/>
          </a:xfrm>
        </p:grpSpPr>
        <p:grpSp>
          <p:nvGrpSpPr>
            <p:cNvPr id="6" name="Group 17"/>
            <p:cNvGrpSpPr>
              <a:grpSpLocks/>
            </p:cNvGrpSpPr>
            <p:nvPr/>
          </p:nvGrpSpPr>
          <p:grpSpPr bwMode="auto">
            <a:xfrm>
              <a:off x="754" y="1821"/>
              <a:ext cx="1008" cy="528"/>
              <a:chOff x="754" y="1821"/>
              <a:chExt cx="1008" cy="528"/>
            </a:xfrm>
          </p:grpSpPr>
          <p:sp>
            <p:nvSpPr>
              <p:cNvPr id="229394" name="AutoShape 18"/>
              <p:cNvSpPr>
                <a:spLocks noChangeArrowheads="1"/>
              </p:cNvSpPr>
              <p:nvPr/>
            </p:nvSpPr>
            <p:spPr bwMode="auto">
              <a:xfrm>
                <a:off x="754" y="1821"/>
                <a:ext cx="1008" cy="528"/>
              </a:xfrm>
              <a:prstGeom prst="downArrow">
                <a:avLst>
                  <a:gd name="adj1" fmla="val 64685"/>
                  <a:gd name="adj2" fmla="val 40278"/>
                </a:avLst>
              </a:prstGeom>
              <a:gradFill rotWithShape="1">
                <a:gsLst>
                  <a:gs pos="0">
                    <a:schemeClr val="bg1"/>
                  </a:gs>
                  <a:gs pos="100000">
                    <a:srgbClr val="FFFF66"/>
                  </a:gs>
                </a:gsLst>
                <a:lin ang="5400000" scaled="1"/>
              </a:gradFill>
              <a:ln w="9525">
                <a:solidFill>
                  <a:schemeClr val="bg1"/>
                </a:solidFill>
                <a:miter lim="800000"/>
                <a:headEnd/>
                <a:tailEnd/>
              </a:ln>
              <a:effectLst/>
            </p:spPr>
            <p:txBody>
              <a:bodyPr vert="eaVert" wrap="none" anchor="ctr"/>
              <a:lstStyle/>
              <a:p>
                <a:pPr defTabSz="914400">
                  <a:defRPr/>
                </a:pPr>
                <a:endParaRPr lang="en-US" sz="1600">
                  <a:solidFill>
                    <a:prstClr val="black"/>
                  </a:solidFill>
                </a:endParaRPr>
              </a:p>
            </p:txBody>
          </p:sp>
          <p:sp>
            <p:nvSpPr>
              <p:cNvPr id="22574" name="Text Box 19"/>
              <p:cNvSpPr txBox="1">
                <a:spLocks noChangeArrowheads="1"/>
              </p:cNvSpPr>
              <p:nvPr/>
            </p:nvSpPr>
            <p:spPr bwMode="auto">
              <a:xfrm>
                <a:off x="968" y="1842"/>
                <a:ext cx="576" cy="407"/>
              </a:xfrm>
              <a:prstGeom prst="rect">
                <a:avLst/>
              </a:prstGeom>
              <a:noFill/>
              <a:ln w="9525">
                <a:noFill/>
                <a:miter lim="800000"/>
                <a:headEnd/>
                <a:tailEnd/>
              </a:ln>
            </p:spPr>
            <p:txBody>
              <a:bodyPr>
                <a:spAutoFit/>
              </a:bodyPr>
              <a:lstStyle/>
              <a:p>
                <a:pPr algn="ctr" defTabSz="914400">
                  <a:spcBef>
                    <a:spcPct val="50000"/>
                  </a:spcBef>
                </a:pPr>
                <a:r>
                  <a:rPr lang="en-US" b="1" dirty="0" err="1">
                    <a:solidFill>
                      <a:prstClr val="black"/>
                    </a:solidFill>
                  </a:rPr>
                  <a:t>dicapai</a:t>
                </a:r>
                <a:r>
                  <a:rPr lang="en-US" b="1" dirty="0">
                    <a:solidFill>
                      <a:prstClr val="black"/>
                    </a:solidFill>
                  </a:rPr>
                  <a:t> </a:t>
                </a:r>
                <a:r>
                  <a:rPr lang="en-US" b="1" dirty="0" err="1">
                    <a:solidFill>
                      <a:prstClr val="black"/>
                    </a:solidFill>
                  </a:rPr>
                  <a:t>dengan</a:t>
                </a:r>
                <a:endParaRPr lang="en-US" b="1" dirty="0">
                  <a:solidFill>
                    <a:prstClr val="black"/>
                  </a:solidFill>
                </a:endParaRPr>
              </a:p>
            </p:txBody>
          </p:sp>
        </p:grpSp>
        <p:sp>
          <p:nvSpPr>
            <p:cNvPr id="229396" name="Text Box 20"/>
            <p:cNvSpPr txBox="1">
              <a:spLocks noChangeArrowheads="1"/>
            </p:cNvSpPr>
            <p:nvPr/>
          </p:nvSpPr>
          <p:spPr bwMode="auto">
            <a:xfrm>
              <a:off x="690" y="2407"/>
              <a:ext cx="1132" cy="368"/>
            </a:xfrm>
            <a:prstGeom prst="rect">
              <a:avLst/>
            </a:prstGeom>
            <a:noFill/>
            <a:ln w="9525">
              <a:noFill/>
              <a:miter lim="800000"/>
              <a:headEnd/>
              <a:tailEnd/>
            </a:ln>
            <a:effectLst/>
          </p:spPr>
          <p:txBody>
            <a:bodyPr>
              <a:spAutoFit/>
            </a:bodyPr>
            <a:lstStyle/>
            <a:p>
              <a:pPr algn="ctr" defTabSz="914400">
                <a:spcBef>
                  <a:spcPct val="50000"/>
                </a:spcBef>
                <a:defRPr/>
              </a:pPr>
              <a:r>
                <a:rPr lang="en-US" sz="1600" b="1" dirty="0">
                  <a:solidFill>
                    <a:prstClr val="white"/>
                  </a:solidFill>
                  <a:effectLst>
                    <a:outerShdw blurRad="38100" dist="38100" dir="2700000" algn="tl">
                      <a:srgbClr val="000000"/>
                    </a:outerShdw>
                  </a:effectLst>
                  <a:latin typeface="Arial Black" pitchFamily="34" charset="0"/>
                </a:rPr>
                <a:t>PROGRAM AKADEMIK</a:t>
              </a:r>
            </a:p>
          </p:txBody>
        </p:sp>
      </p:grpSp>
      <p:sp>
        <p:nvSpPr>
          <p:cNvPr id="229397" name="WordArt 21"/>
          <p:cNvSpPr>
            <a:spLocks noChangeArrowheads="1" noChangeShapeType="1" noTextEdit="1"/>
          </p:cNvSpPr>
          <p:nvPr/>
        </p:nvSpPr>
        <p:spPr bwMode="auto">
          <a:xfrm>
            <a:off x="7258309" y="3873226"/>
            <a:ext cx="1662545" cy="588818"/>
          </a:xfrm>
          <a:prstGeom prst="rect">
            <a:avLst/>
          </a:prstGeom>
        </p:spPr>
        <p:txBody>
          <a:bodyPr spcFirstLastPara="1" wrap="none" fromWordArt="1">
            <a:prstTxWarp prst="textArchUp">
              <a:avLst>
                <a:gd name="adj" fmla="val 10997756"/>
              </a:avLst>
            </a:prstTxWarp>
          </a:bodyPr>
          <a:lstStyle/>
          <a:p>
            <a:pPr algn="ctr" defTabSz="914400"/>
            <a:r>
              <a:rPr lang="en-US" sz="3200" kern="10" dirty="0">
                <a:ln w="9525">
                  <a:solidFill>
                    <a:srgbClr val="333300"/>
                  </a:solidFill>
                  <a:round/>
                  <a:headEnd/>
                  <a:tailEnd/>
                </a:ln>
                <a:solidFill>
                  <a:srgbClr val="333300"/>
                </a:solidFill>
                <a:latin typeface="Arial Black"/>
              </a:rPr>
              <a:t>KURIKULUM </a:t>
            </a:r>
          </a:p>
        </p:txBody>
      </p:sp>
      <p:grpSp>
        <p:nvGrpSpPr>
          <p:cNvPr id="7" name="Group 22"/>
          <p:cNvGrpSpPr>
            <a:grpSpLocks/>
          </p:cNvGrpSpPr>
          <p:nvPr/>
        </p:nvGrpSpPr>
        <p:grpSpPr bwMode="auto">
          <a:xfrm>
            <a:off x="4418479" y="3473450"/>
            <a:ext cx="1518228" cy="1219200"/>
            <a:chOff x="2049" y="2208"/>
            <a:chExt cx="1052" cy="768"/>
          </a:xfrm>
        </p:grpSpPr>
        <p:sp>
          <p:nvSpPr>
            <p:cNvPr id="22569" name="AutoShape 23"/>
            <p:cNvSpPr>
              <a:spLocks noChangeArrowheads="1"/>
            </p:cNvSpPr>
            <p:nvPr/>
          </p:nvSpPr>
          <p:spPr bwMode="auto">
            <a:xfrm>
              <a:off x="2049" y="2208"/>
              <a:ext cx="1052" cy="768"/>
            </a:xfrm>
            <a:prstGeom prst="rightArrow">
              <a:avLst>
                <a:gd name="adj1" fmla="val 60000"/>
                <a:gd name="adj2" fmla="val 33840"/>
              </a:avLst>
            </a:prstGeom>
            <a:gradFill rotWithShape="1">
              <a:gsLst>
                <a:gs pos="0">
                  <a:schemeClr val="bg1"/>
                </a:gs>
                <a:gs pos="100000">
                  <a:srgbClr val="EED412"/>
                </a:gs>
              </a:gsLst>
              <a:lin ang="0" scaled="1"/>
            </a:gradFill>
            <a:ln w="9525">
              <a:solidFill>
                <a:schemeClr val="bg1"/>
              </a:solidFill>
              <a:miter lim="800000"/>
              <a:headEnd/>
              <a:tailEnd/>
            </a:ln>
          </p:spPr>
          <p:txBody>
            <a:bodyPr wrap="none" anchor="ctr"/>
            <a:lstStyle/>
            <a:p>
              <a:pPr defTabSz="914400"/>
              <a:endParaRPr lang="en-US">
                <a:solidFill>
                  <a:prstClr val="black"/>
                </a:solidFill>
              </a:endParaRPr>
            </a:p>
          </p:txBody>
        </p:sp>
        <p:sp>
          <p:nvSpPr>
            <p:cNvPr id="47146" name="Text Box 24"/>
            <p:cNvSpPr txBox="1">
              <a:spLocks noChangeArrowheads="1"/>
            </p:cNvSpPr>
            <p:nvPr/>
          </p:nvSpPr>
          <p:spPr bwMode="auto">
            <a:xfrm>
              <a:off x="2074" y="2391"/>
              <a:ext cx="833" cy="407"/>
            </a:xfrm>
            <a:prstGeom prst="rect">
              <a:avLst/>
            </a:prstGeom>
            <a:noFill/>
            <a:ln w="9525">
              <a:noFill/>
              <a:miter lim="800000"/>
              <a:headEnd/>
              <a:tailEnd/>
            </a:ln>
          </p:spPr>
          <p:txBody>
            <a:bodyPr wrap="square">
              <a:spAutoFit/>
            </a:bodyPr>
            <a:lstStyle/>
            <a:p>
              <a:pPr defTabSz="914400">
                <a:spcBef>
                  <a:spcPct val="50000"/>
                </a:spcBef>
                <a:defRPr/>
              </a:pPr>
              <a:r>
                <a:rPr lang="en-US" b="1" dirty="0" err="1">
                  <a:solidFill>
                    <a:prstClr val="black"/>
                  </a:solidFill>
                </a:rPr>
                <a:t>utamanya</a:t>
              </a:r>
              <a:r>
                <a:rPr lang="en-US" b="1" dirty="0">
                  <a:solidFill>
                    <a:prstClr val="black"/>
                  </a:solidFill>
                </a:rPr>
                <a:t> </a:t>
              </a:r>
              <a:r>
                <a:rPr lang="en-US" b="1" dirty="0" err="1">
                  <a:solidFill>
                    <a:prstClr val="black"/>
                  </a:solidFill>
                </a:rPr>
                <a:t>dalam</a:t>
              </a:r>
              <a:endParaRPr lang="en-US" b="1" dirty="0">
                <a:solidFill>
                  <a:prstClr val="black"/>
                </a:solidFill>
              </a:endParaRPr>
            </a:p>
          </p:txBody>
        </p:sp>
      </p:grpSp>
      <p:grpSp>
        <p:nvGrpSpPr>
          <p:cNvPr id="8" name="Group 25"/>
          <p:cNvGrpSpPr>
            <a:grpSpLocks/>
          </p:cNvGrpSpPr>
          <p:nvPr/>
        </p:nvGrpSpPr>
        <p:grpSpPr bwMode="auto">
          <a:xfrm>
            <a:off x="7255458" y="2638189"/>
            <a:ext cx="1600200" cy="849924"/>
            <a:chOff x="248" y="1687"/>
            <a:chExt cx="1008" cy="696"/>
          </a:xfrm>
        </p:grpSpPr>
        <p:sp>
          <p:nvSpPr>
            <p:cNvPr id="22567" name="AutoShape 26"/>
            <p:cNvSpPr>
              <a:spLocks noChangeArrowheads="1"/>
            </p:cNvSpPr>
            <p:nvPr/>
          </p:nvSpPr>
          <p:spPr bwMode="auto">
            <a:xfrm>
              <a:off x="248" y="1697"/>
              <a:ext cx="1008" cy="686"/>
            </a:xfrm>
            <a:prstGeom prst="downArrow">
              <a:avLst>
                <a:gd name="adj1" fmla="val 64685"/>
                <a:gd name="adj2" fmla="val 51675"/>
              </a:avLst>
            </a:prstGeom>
            <a:solidFill>
              <a:srgbClr val="DDD7A7"/>
            </a:solidFill>
            <a:ln w="9525">
              <a:solidFill>
                <a:schemeClr val="bg1"/>
              </a:solidFill>
              <a:miter lim="800000"/>
              <a:headEnd/>
              <a:tailEnd/>
            </a:ln>
          </p:spPr>
          <p:txBody>
            <a:bodyPr vert="eaVert" wrap="none" anchor="ctr"/>
            <a:lstStyle/>
            <a:p>
              <a:pPr defTabSz="914400"/>
              <a:endParaRPr lang="en-US">
                <a:solidFill>
                  <a:prstClr val="black"/>
                </a:solidFill>
              </a:endParaRPr>
            </a:p>
          </p:txBody>
        </p:sp>
        <p:sp>
          <p:nvSpPr>
            <p:cNvPr id="22568" name="Text Box 27"/>
            <p:cNvSpPr txBox="1">
              <a:spLocks noChangeArrowheads="1"/>
            </p:cNvSpPr>
            <p:nvPr/>
          </p:nvSpPr>
          <p:spPr bwMode="auto">
            <a:xfrm>
              <a:off x="480" y="1687"/>
              <a:ext cx="576" cy="529"/>
            </a:xfrm>
            <a:prstGeom prst="rect">
              <a:avLst/>
            </a:prstGeom>
            <a:noFill/>
            <a:ln w="9525">
              <a:noFill/>
              <a:miter lim="800000"/>
              <a:headEnd/>
              <a:tailEnd/>
            </a:ln>
          </p:spPr>
          <p:txBody>
            <a:bodyPr anchor="t">
              <a:spAutoFit/>
            </a:bodyPr>
            <a:lstStyle/>
            <a:p>
              <a:pPr algn="ctr" defTabSz="914400">
                <a:spcBef>
                  <a:spcPct val="50000"/>
                </a:spcBef>
              </a:pPr>
              <a:r>
                <a:rPr lang="en-US" b="1" dirty="0" err="1">
                  <a:solidFill>
                    <a:prstClr val="black"/>
                  </a:solidFill>
                </a:rPr>
                <a:t>dicapai</a:t>
              </a:r>
              <a:r>
                <a:rPr lang="en-US" b="1" dirty="0">
                  <a:solidFill>
                    <a:prstClr val="black"/>
                  </a:solidFill>
                </a:rPr>
                <a:t> </a:t>
              </a:r>
              <a:r>
                <a:rPr lang="en-US" b="1" dirty="0" err="1">
                  <a:solidFill>
                    <a:prstClr val="black"/>
                  </a:solidFill>
                </a:rPr>
                <a:t>dengan</a:t>
              </a:r>
              <a:endParaRPr lang="en-US" b="1" dirty="0">
                <a:solidFill>
                  <a:prstClr val="black"/>
                </a:solidFill>
              </a:endParaRPr>
            </a:p>
          </p:txBody>
        </p:sp>
      </p:grpSp>
      <p:grpSp>
        <p:nvGrpSpPr>
          <p:cNvPr id="9" name="Group 28"/>
          <p:cNvGrpSpPr>
            <a:grpSpLocks/>
          </p:cNvGrpSpPr>
          <p:nvPr/>
        </p:nvGrpSpPr>
        <p:grpSpPr bwMode="auto">
          <a:xfrm>
            <a:off x="8335991" y="3959225"/>
            <a:ext cx="1743075" cy="1519238"/>
            <a:chOff x="4360" y="2557"/>
            <a:chExt cx="1098" cy="957"/>
          </a:xfrm>
        </p:grpSpPr>
        <p:sp>
          <p:nvSpPr>
            <p:cNvPr id="229405" name="Text Box 29"/>
            <p:cNvSpPr txBox="1">
              <a:spLocks noChangeArrowheads="1"/>
            </p:cNvSpPr>
            <p:nvPr/>
          </p:nvSpPr>
          <p:spPr bwMode="auto">
            <a:xfrm>
              <a:off x="4360" y="2932"/>
              <a:ext cx="1098" cy="582"/>
            </a:xfrm>
            <a:prstGeom prst="rect">
              <a:avLst/>
            </a:prstGeom>
            <a:solidFill>
              <a:schemeClr val="bg1">
                <a:alpha val="80000"/>
              </a:schemeClr>
            </a:solidFill>
            <a:ln w="9525">
              <a:solidFill>
                <a:schemeClr val="bg1"/>
              </a:solidFill>
              <a:miter lim="800000"/>
              <a:headEnd/>
              <a:tailEnd/>
            </a:ln>
            <a:effectLst/>
          </p:spPr>
          <p:txBody>
            <a:bodyPr wrap="square">
              <a:spAutoFit/>
            </a:bodyPr>
            <a:lstStyle/>
            <a:p>
              <a:pPr algn="ctr" defTabSz="914400">
                <a:spcBef>
                  <a:spcPct val="50000"/>
                </a:spcBef>
                <a:defRPr/>
              </a:pPr>
              <a:r>
                <a:rPr lang="en-US" b="1" dirty="0" err="1">
                  <a:solidFill>
                    <a:sysClr val="windowText" lastClr="000000"/>
                  </a:solidFill>
                </a:rPr>
                <a:t>Strategi</a:t>
              </a:r>
              <a:r>
                <a:rPr lang="en-US" b="1" dirty="0">
                  <a:solidFill>
                    <a:sysClr val="windowText" lastClr="000000"/>
                  </a:solidFill>
                </a:rPr>
                <a:t> </a:t>
              </a:r>
              <a:r>
                <a:rPr lang="en-US" b="1" dirty="0" err="1">
                  <a:solidFill>
                    <a:sysClr val="windowText" lastClr="000000"/>
                  </a:solidFill>
                </a:rPr>
                <a:t>Pembelajaran</a:t>
              </a:r>
              <a:r>
                <a:rPr lang="en-US" b="1" dirty="0">
                  <a:solidFill>
                    <a:sysClr val="windowText" lastClr="000000"/>
                  </a:solidFill>
                </a:rPr>
                <a:t> </a:t>
              </a:r>
              <a:r>
                <a:rPr lang="en-US" b="1" dirty="0">
                  <a:solidFill>
                    <a:srgbClr val="C00000"/>
                  </a:solidFill>
                </a:rPr>
                <a:t>(SCL)</a:t>
              </a:r>
            </a:p>
          </p:txBody>
        </p:sp>
        <p:sp>
          <p:nvSpPr>
            <p:cNvPr id="22566" name="AutoShape 30"/>
            <p:cNvSpPr>
              <a:spLocks noChangeArrowheads="1"/>
            </p:cNvSpPr>
            <p:nvPr/>
          </p:nvSpPr>
          <p:spPr bwMode="auto">
            <a:xfrm rot="20666461">
              <a:off x="4411" y="2557"/>
              <a:ext cx="532" cy="55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3 w 21600"/>
                <a:gd name="T19" fmla="*/ 3164 h 21600"/>
                <a:gd name="T20" fmla="*/ 1842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63" y="10817"/>
                  </a:moveTo>
                  <a:cubicBezTo>
                    <a:pt x="17563" y="10811"/>
                    <a:pt x="17564" y="10805"/>
                    <a:pt x="17564" y="10800"/>
                  </a:cubicBezTo>
                  <a:cubicBezTo>
                    <a:pt x="17564" y="8847"/>
                    <a:pt x="16719" y="6989"/>
                    <a:pt x="15249" y="5705"/>
                  </a:cubicBezTo>
                  <a:lnTo>
                    <a:pt x="17903" y="2665"/>
                  </a:lnTo>
                  <a:cubicBezTo>
                    <a:pt x="20252" y="4715"/>
                    <a:pt x="21600" y="7681"/>
                    <a:pt x="21600" y="10800"/>
                  </a:cubicBezTo>
                  <a:cubicBezTo>
                    <a:pt x="21600" y="10809"/>
                    <a:pt x="21599" y="10819"/>
                    <a:pt x="21599" y="10828"/>
                  </a:cubicBezTo>
                  <a:lnTo>
                    <a:pt x="24299" y="10835"/>
                  </a:lnTo>
                  <a:lnTo>
                    <a:pt x="19568" y="15541"/>
                  </a:lnTo>
                  <a:lnTo>
                    <a:pt x="14863" y="10810"/>
                  </a:lnTo>
                  <a:lnTo>
                    <a:pt x="17563" y="10817"/>
                  </a:lnTo>
                  <a:close/>
                </a:path>
              </a:pathLst>
            </a:custGeom>
            <a:solidFill>
              <a:schemeClr val="bg1"/>
            </a:solidFill>
            <a:ln w="9525">
              <a:solidFill>
                <a:schemeClr val="bg1"/>
              </a:solidFill>
              <a:miter lim="800000"/>
              <a:headEnd/>
              <a:tailEnd/>
            </a:ln>
          </p:spPr>
          <p:txBody>
            <a:bodyPr wrap="none" anchor="ctr"/>
            <a:lstStyle/>
            <a:p>
              <a:pPr defTabSz="914400"/>
              <a:endParaRPr lang="en-US">
                <a:solidFill>
                  <a:prstClr val="black"/>
                </a:solidFill>
              </a:endParaRPr>
            </a:p>
          </p:txBody>
        </p:sp>
      </p:grpSp>
      <p:sp>
        <p:nvSpPr>
          <p:cNvPr id="229410" name="WordArt 34"/>
          <p:cNvSpPr>
            <a:spLocks noChangeArrowheads="1" noChangeShapeType="1" noTextEdit="1"/>
          </p:cNvSpPr>
          <p:nvPr/>
        </p:nvSpPr>
        <p:spPr bwMode="auto">
          <a:xfrm>
            <a:off x="7256896" y="5758874"/>
            <a:ext cx="1734705" cy="565727"/>
          </a:xfrm>
          <a:prstGeom prst="rect">
            <a:avLst/>
          </a:prstGeom>
        </p:spPr>
        <p:txBody>
          <a:bodyPr spcFirstLastPara="1" wrap="none" fromWordArt="1">
            <a:prstTxWarp prst="textArchDown">
              <a:avLst>
                <a:gd name="adj" fmla="val 32366"/>
              </a:avLst>
            </a:prstTxWarp>
          </a:bodyPr>
          <a:lstStyle/>
          <a:p>
            <a:pPr algn="ctr" defTabSz="914400"/>
            <a:r>
              <a:rPr lang="en-US" sz="3600" kern="10" dirty="0" err="1">
                <a:ln w="9525">
                  <a:solidFill>
                    <a:srgbClr val="333300"/>
                  </a:solidFill>
                  <a:round/>
                  <a:headEnd/>
                  <a:tailEnd/>
                </a:ln>
                <a:solidFill>
                  <a:srgbClr val="333300"/>
                </a:solidFill>
                <a:latin typeface="Arial Black"/>
              </a:rPr>
              <a:t>menyatukan</a:t>
            </a:r>
            <a:r>
              <a:rPr lang="en-US" sz="3600" kern="10" dirty="0">
                <a:ln w="9525">
                  <a:solidFill>
                    <a:srgbClr val="333300"/>
                  </a:solidFill>
                  <a:round/>
                  <a:headEnd/>
                  <a:tailEnd/>
                </a:ln>
                <a:solidFill>
                  <a:srgbClr val="333300"/>
                </a:solidFill>
                <a:latin typeface="Arial Black"/>
              </a:rPr>
              <a:t> </a:t>
            </a:r>
          </a:p>
        </p:txBody>
      </p:sp>
      <p:grpSp>
        <p:nvGrpSpPr>
          <p:cNvPr id="11" name="Group 35"/>
          <p:cNvGrpSpPr>
            <a:grpSpLocks/>
          </p:cNvGrpSpPr>
          <p:nvPr/>
        </p:nvGrpSpPr>
        <p:grpSpPr bwMode="auto">
          <a:xfrm>
            <a:off x="6365498" y="5327034"/>
            <a:ext cx="1530350" cy="817563"/>
            <a:chOff x="3018" y="3453"/>
            <a:chExt cx="964" cy="515"/>
          </a:xfrm>
        </p:grpSpPr>
        <p:sp>
          <p:nvSpPr>
            <p:cNvPr id="22561" name="AutoShape 36"/>
            <p:cNvSpPr>
              <a:spLocks noChangeArrowheads="1"/>
            </p:cNvSpPr>
            <p:nvPr/>
          </p:nvSpPr>
          <p:spPr bwMode="auto">
            <a:xfrm rot="11024641">
              <a:off x="3292" y="3453"/>
              <a:ext cx="690" cy="51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9 w 21600"/>
                <a:gd name="T19" fmla="*/ 3167 h 21600"/>
                <a:gd name="T20" fmla="*/ 18441 w 21600"/>
                <a:gd name="T21" fmla="*/ 18433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53" y="10800"/>
                  </a:moveTo>
                  <a:cubicBezTo>
                    <a:pt x="17853" y="8068"/>
                    <a:pt x="16275" y="5581"/>
                    <a:pt x="13803" y="4418"/>
                  </a:cubicBezTo>
                  <a:lnTo>
                    <a:pt x="15399" y="1028"/>
                  </a:lnTo>
                  <a:cubicBezTo>
                    <a:pt x="19184" y="2809"/>
                    <a:pt x="21599" y="6616"/>
                    <a:pt x="21600" y="10799"/>
                  </a:cubicBezTo>
                  <a:lnTo>
                    <a:pt x="21600" y="10800"/>
                  </a:lnTo>
                  <a:lnTo>
                    <a:pt x="24300" y="10800"/>
                  </a:lnTo>
                  <a:lnTo>
                    <a:pt x="19727" y="15374"/>
                  </a:lnTo>
                  <a:lnTo>
                    <a:pt x="15153" y="10800"/>
                  </a:lnTo>
                  <a:lnTo>
                    <a:pt x="17853" y="10800"/>
                  </a:lnTo>
                  <a:close/>
                </a:path>
              </a:pathLst>
            </a:custGeom>
            <a:solidFill>
              <a:schemeClr val="bg1"/>
            </a:solidFill>
            <a:ln w="9525">
              <a:solidFill>
                <a:schemeClr val="bg1"/>
              </a:solidFill>
              <a:miter lim="800000"/>
              <a:headEnd/>
              <a:tailEnd/>
            </a:ln>
          </p:spPr>
          <p:txBody>
            <a:bodyPr wrap="none" anchor="ctr"/>
            <a:lstStyle/>
            <a:p>
              <a:pPr defTabSz="914400"/>
              <a:endParaRPr lang="en-US">
                <a:solidFill>
                  <a:prstClr val="black"/>
                </a:solidFill>
              </a:endParaRPr>
            </a:p>
          </p:txBody>
        </p:sp>
        <p:sp>
          <p:nvSpPr>
            <p:cNvPr id="229413" name="Text Box 37"/>
            <p:cNvSpPr txBox="1">
              <a:spLocks noChangeArrowheads="1"/>
            </p:cNvSpPr>
            <p:nvPr/>
          </p:nvSpPr>
          <p:spPr bwMode="auto">
            <a:xfrm>
              <a:off x="3018" y="3657"/>
              <a:ext cx="768" cy="231"/>
            </a:xfrm>
            <a:prstGeom prst="rect">
              <a:avLst/>
            </a:prstGeom>
            <a:noFill/>
            <a:ln w="9525">
              <a:noFill/>
              <a:miter lim="800000"/>
              <a:headEnd/>
              <a:tailEnd/>
            </a:ln>
            <a:effectLst/>
          </p:spPr>
          <p:txBody>
            <a:bodyPr>
              <a:spAutoFit/>
            </a:bodyPr>
            <a:lstStyle/>
            <a:p>
              <a:pPr defTabSz="914400">
                <a:spcBef>
                  <a:spcPct val="50000"/>
                </a:spcBef>
                <a:defRPr/>
              </a:pPr>
              <a:r>
                <a:rPr lang="en-US" b="1" dirty="0">
                  <a:solidFill>
                    <a:srgbClr val="663300"/>
                  </a:solidFill>
                </a:rPr>
                <a:t>hard skills</a:t>
              </a:r>
            </a:p>
          </p:txBody>
        </p:sp>
      </p:grpSp>
      <p:grpSp>
        <p:nvGrpSpPr>
          <p:cNvPr id="12" name="Group 38"/>
          <p:cNvGrpSpPr>
            <a:grpSpLocks/>
          </p:cNvGrpSpPr>
          <p:nvPr/>
        </p:nvGrpSpPr>
        <p:grpSpPr bwMode="auto">
          <a:xfrm>
            <a:off x="8457609" y="5326725"/>
            <a:ext cx="1446213" cy="831850"/>
            <a:chOff x="4525" y="3470"/>
            <a:chExt cx="911" cy="524"/>
          </a:xfrm>
        </p:grpSpPr>
        <p:sp>
          <p:nvSpPr>
            <p:cNvPr id="22559" name="AutoShape 39"/>
            <p:cNvSpPr>
              <a:spLocks noChangeArrowheads="1"/>
            </p:cNvSpPr>
            <p:nvPr/>
          </p:nvSpPr>
          <p:spPr bwMode="auto">
            <a:xfrm rot="10700242" flipH="1">
              <a:off x="4525" y="3470"/>
              <a:ext cx="611" cy="52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50 w 21600"/>
                <a:gd name="T19" fmla="*/ 3150 h 21600"/>
                <a:gd name="T20" fmla="*/ 18450 w 21600"/>
                <a:gd name="T21" fmla="*/ 1845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853" y="10800"/>
                  </a:moveTo>
                  <a:cubicBezTo>
                    <a:pt x="17853" y="7956"/>
                    <a:pt x="16146" y="5391"/>
                    <a:pt x="13523" y="4294"/>
                  </a:cubicBezTo>
                  <a:lnTo>
                    <a:pt x="14970" y="837"/>
                  </a:lnTo>
                  <a:cubicBezTo>
                    <a:pt x="18986" y="2518"/>
                    <a:pt x="21599" y="6446"/>
                    <a:pt x="21600" y="10799"/>
                  </a:cubicBezTo>
                  <a:lnTo>
                    <a:pt x="21600" y="10800"/>
                  </a:lnTo>
                  <a:lnTo>
                    <a:pt x="24300" y="10800"/>
                  </a:lnTo>
                  <a:lnTo>
                    <a:pt x="19727" y="15374"/>
                  </a:lnTo>
                  <a:lnTo>
                    <a:pt x="15153" y="10800"/>
                  </a:lnTo>
                  <a:lnTo>
                    <a:pt x="17853" y="10800"/>
                  </a:lnTo>
                  <a:close/>
                </a:path>
              </a:pathLst>
            </a:custGeom>
            <a:solidFill>
              <a:schemeClr val="bg1"/>
            </a:solidFill>
            <a:ln w="9525">
              <a:solidFill>
                <a:schemeClr val="bg1"/>
              </a:solidFill>
              <a:miter lim="800000"/>
              <a:headEnd/>
              <a:tailEnd/>
            </a:ln>
          </p:spPr>
          <p:txBody>
            <a:bodyPr wrap="none" anchor="ctr"/>
            <a:lstStyle/>
            <a:p>
              <a:pPr defTabSz="914400"/>
              <a:endParaRPr lang="en-US">
                <a:solidFill>
                  <a:prstClr val="black"/>
                </a:solidFill>
              </a:endParaRPr>
            </a:p>
          </p:txBody>
        </p:sp>
        <p:sp>
          <p:nvSpPr>
            <p:cNvPr id="229416" name="Text Box 40"/>
            <p:cNvSpPr txBox="1">
              <a:spLocks noChangeArrowheads="1"/>
            </p:cNvSpPr>
            <p:nvPr/>
          </p:nvSpPr>
          <p:spPr bwMode="auto">
            <a:xfrm>
              <a:off x="4725" y="3672"/>
              <a:ext cx="711" cy="233"/>
            </a:xfrm>
            <a:prstGeom prst="rect">
              <a:avLst/>
            </a:prstGeom>
            <a:noFill/>
            <a:ln w="9525">
              <a:noFill/>
              <a:miter lim="800000"/>
              <a:headEnd/>
              <a:tailEnd/>
            </a:ln>
            <a:effectLst/>
          </p:spPr>
          <p:txBody>
            <a:bodyPr>
              <a:spAutoFit/>
            </a:bodyPr>
            <a:lstStyle/>
            <a:p>
              <a:pPr defTabSz="914400">
                <a:spcBef>
                  <a:spcPct val="50000"/>
                </a:spcBef>
                <a:defRPr/>
              </a:pPr>
              <a:r>
                <a:rPr lang="en-US" b="1">
                  <a:solidFill>
                    <a:srgbClr val="663300"/>
                  </a:solidFill>
                </a:rPr>
                <a:t>soft skills</a:t>
              </a:r>
              <a:endParaRPr lang="en-US" b="1" dirty="0">
                <a:solidFill>
                  <a:srgbClr val="663300"/>
                </a:solidFill>
              </a:endParaRPr>
            </a:p>
          </p:txBody>
        </p:sp>
      </p:grpSp>
      <p:grpSp>
        <p:nvGrpSpPr>
          <p:cNvPr id="13" name="Group 41"/>
          <p:cNvGrpSpPr>
            <a:grpSpLocks/>
          </p:cNvGrpSpPr>
          <p:nvPr/>
        </p:nvGrpSpPr>
        <p:grpSpPr bwMode="auto">
          <a:xfrm>
            <a:off x="2500801" y="4591057"/>
            <a:ext cx="1716088" cy="1671640"/>
            <a:chOff x="689" y="2892"/>
            <a:chExt cx="1081" cy="1053"/>
          </a:xfrm>
        </p:grpSpPr>
        <p:sp>
          <p:nvSpPr>
            <p:cNvPr id="229418" name="AutoShape 42"/>
            <p:cNvSpPr>
              <a:spLocks noChangeArrowheads="1"/>
            </p:cNvSpPr>
            <p:nvPr/>
          </p:nvSpPr>
          <p:spPr bwMode="auto">
            <a:xfrm rot="5400000">
              <a:off x="1173" y="2988"/>
              <a:ext cx="624" cy="432"/>
            </a:xfrm>
            <a:custGeom>
              <a:avLst/>
              <a:gdLst>
                <a:gd name="G0" fmla="+- 15328 0 0"/>
                <a:gd name="G1" fmla="+- 4999 0 0"/>
                <a:gd name="G2" fmla="+- 21600 0 4999"/>
                <a:gd name="G3" fmla="+- 10800 0 4999"/>
                <a:gd name="G4" fmla="+- 21600 0 15328"/>
                <a:gd name="G5" fmla="*/ G4 G3 10800"/>
                <a:gd name="G6" fmla="+- 21600 0 G5"/>
                <a:gd name="T0" fmla="*/ 15328 w 21600"/>
                <a:gd name="T1" fmla="*/ 0 h 21600"/>
                <a:gd name="T2" fmla="*/ 0 w 21600"/>
                <a:gd name="T3" fmla="*/ 10800 h 21600"/>
                <a:gd name="T4" fmla="*/ 15328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5328" y="0"/>
                  </a:moveTo>
                  <a:lnTo>
                    <a:pt x="15328" y="4999"/>
                  </a:lnTo>
                  <a:lnTo>
                    <a:pt x="3375" y="4999"/>
                  </a:lnTo>
                  <a:lnTo>
                    <a:pt x="3375" y="16601"/>
                  </a:lnTo>
                  <a:lnTo>
                    <a:pt x="15328" y="16601"/>
                  </a:lnTo>
                  <a:lnTo>
                    <a:pt x="15328" y="21600"/>
                  </a:lnTo>
                  <a:lnTo>
                    <a:pt x="21600" y="10800"/>
                  </a:lnTo>
                  <a:close/>
                </a:path>
                <a:path w="21600" h="21600">
                  <a:moveTo>
                    <a:pt x="1350" y="4999"/>
                  </a:moveTo>
                  <a:lnTo>
                    <a:pt x="1350" y="16601"/>
                  </a:lnTo>
                  <a:lnTo>
                    <a:pt x="2700" y="16601"/>
                  </a:lnTo>
                  <a:lnTo>
                    <a:pt x="2700" y="4999"/>
                  </a:lnTo>
                  <a:close/>
                </a:path>
                <a:path w="21600" h="21600">
                  <a:moveTo>
                    <a:pt x="0" y="4999"/>
                  </a:moveTo>
                  <a:lnTo>
                    <a:pt x="0" y="16601"/>
                  </a:lnTo>
                  <a:lnTo>
                    <a:pt x="675" y="16601"/>
                  </a:lnTo>
                  <a:lnTo>
                    <a:pt x="675" y="4999"/>
                  </a:lnTo>
                  <a:close/>
                </a:path>
              </a:pathLst>
            </a:custGeom>
            <a:gradFill rotWithShape="1">
              <a:gsLst>
                <a:gs pos="0">
                  <a:schemeClr val="bg1"/>
                </a:gs>
                <a:gs pos="100000">
                  <a:srgbClr val="F8F278"/>
                </a:gs>
              </a:gsLst>
              <a:lin ang="0" scaled="1"/>
            </a:gradFill>
            <a:ln w="9525">
              <a:solidFill>
                <a:schemeClr val="bg1"/>
              </a:solidFill>
              <a:miter lim="800000"/>
              <a:headEnd/>
              <a:tailEnd/>
            </a:ln>
            <a:effectLst/>
          </p:spPr>
          <p:txBody>
            <a:bodyPr wrap="none" anchor="ctr"/>
            <a:lstStyle/>
            <a:p>
              <a:pPr defTabSz="914400">
                <a:defRPr/>
              </a:pPr>
              <a:endParaRPr lang="en-US">
                <a:solidFill>
                  <a:prstClr val="black"/>
                </a:solidFill>
              </a:endParaRPr>
            </a:p>
          </p:txBody>
        </p:sp>
        <p:sp>
          <p:nvSpPr>
            <p:cNvPr id="22558" name="WordArt 43"/>
            <p:cNvSpPr>
              <a:spLocks noChangeArrowheads="1" noChangeShapeType="1" noTextEdit="1"/>
            </p:cNvSpPr>
            <p:nvPr/>
          </p:nvSpPr>
          <p:spPr bwMode="auto">
            <a:xfrm>
              <a:off x="689" y="3687"/>
              <a:ext cx="1081" cy="258"/>
            </a:xfrm>
            <a:prstGeom prst="rect">
              <a:avLst/>
            </a:prstGeom>
          </p:spPr>
          <p:txBody>
            <a:bodyPr wrap="none" fromWordArt="1">
              <a:prstTxWarp prst="textPlain">
                <a:avLst>
                  <a:gd name="adj" fmla="val 50000"/>
                </a:avLst>
              </a:prstTxWarp>
            </a:bodyPr>
            <a:lstStyle/>
            <a:p>
              <a:pPr algn="r" defTabSz="914400"/>
              <a:r>
                <a:rPr lang="en-US" sz="3600" kern="10" dirty="0">
                  <a:ln w="9525">
                    <a:noFill/>
                    <a:round/>
                    <a:headEnd/>
                    <a:tailEnd/>
                  </a:ln>
                  <a:solidFill>
                    <a:prstClr val="white"/>
                  </a:solidFill>
                  <a:effectLst>
                    <a:outerShdw dist="35921" dir="2700000" algn="ctr" rotWithShape="0">
                      <a:prstClr val="black">
                        <a:alpha val="79999"/>
                      </a:prstClr>
                    </a:outerShdw>
                  </a:effectLst>
                  <a:latin typeface="Arial Black"/>
                </a:rPr>
                <a:t>PROGRAM</a:t>
              </a:r>
            </a:p>
            <a:p>
              <a:pPr algn="r" defTabSz="914400"/>
              <a:r>
                <a:rPr lang="en-US" sz="3600" kern="10" dirty="0">
                  <a:ln w="9525">
                    <a:noFill/>
                    <a:round/>
                    <a:headEnd/>
                    <a:tailEnd/>
                  </a:ln>
                  <a:solidFill>
                    <a:prstClr val="white"/>
                  </a:solidFill>
                  <a:effectLst>
                    <a:outerShdw dist="35921" dir="2700000" algn="ctr" rotWithShape="0">
                      <a:prstClr val="black">
                        <a:alpha val="79999"/>
                      </a:prstClr>
                    </a:outerShdw>
                  </a:effectLst>
                  <a:latin typeface="Arial Black"/>
                </a:rPr>
                <a:t>KEMAHASISWAAN</a:t>
              </a:r>
            </a:p>
          </p:txBody>
        </p:sp>
      </p:grpSp>
      <p:grpSp>
        <p:nvGrpSpPr>
          <p:cNvPr id="14" name="Group 44"/>
          <p:cNvGrpSpPr>
            <a:grpSpLocks/>
          </p:cNvGrpSpPr>
          <p:nvPr/>
        </p:nvGrpSpPr>
        <p:grpSpPr bwMode="auto">
          <a:xfrm>
            <a:off x="1877704" y="4592648"/>
            <a:ext cx="1409700" cy="1147765"/>
            <a:chOff x="284" y="2893"/>
            <a:chExt cx="888" cy="723"/>
          </a:xfrm>
        </p:grpSpPr>
        <p:sp>
          <p:nvSpPr>
            <p:cNvPr id="229421" name="AutoShape 45"/>
            <p:cNvSpPr>
              <a:spLocks noChangeArrowheads="1"/>
            </p:cNvSpPr>
            <p:nvPr/>
          </p:nvSpPr>
          <p:spPr bwMode="auto">
            <a:xfrm rot="5400000">
              <a:off x="774" y="2830"/>
              <a:ext cx="336" cy="461"/>
            </a:xfrm>
            <a:custGeom>
              <a:avLst/>
              <a:gdLst>
                <a:gd name="G0" fmla="+- 11121 0 0"/>
                <a:gd name="G1" fmla="+- 6184 0 0"/>
                <a:gd name="G2" fmla="+- 21600 0 6184"/>
                <a:gd name="G3" fmla="+- 10800 0 6184"/>
                <a:gd name="G4" fmla="+- 21600 0 11121"/>
                <a:gd name="G5" fmla="*/ G4 G3 10800"/>
                <a:gd name="G6" fmla="+- 21600 0 G5"/>
                <a:gd name="T0" fmla="*/ 11121 w 21600"/>
                <a:gd name="T1" fmla="*/ 0 h 21600"/>
                <a:gd name="T2" fmla="*/ 0 w 21600"/>
                <a:gd name="T3" fmla="*/ 10800 h 21600"/>
                <a:gd name="T4" fmla="*/ 11121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1121" y="0"/>
                  </a:moveTo>
                  <a:lnTo>
                    <a:pt x="11121" y="6184"/>
                  </a:lnTo>
                  <a:lnTo>
                    <a:pt x="3375" y="6184"/>
                  </a:lnTo>
                  <a:lnTo>
                    <a:pt x="3375" y="15416"/>
                  </a:lnTo>
                  <a:lnTo>
                    <a:pt x="11121" y="15416"/>
                  </a:lnTo>
                  <a:lnTo>
                    <a:pt x="11121" y="21600"/>
                  </a:lnTo>
                  <a:lnTo>
                    <a:pt x="21600" y="10800"/>
                  </a:lnTo>
                  <a:close/>
                </a:path>
                <a:path w="21600" h="21600">
                  <a:moveTo>
                    <a:pt x="1350" y="6184"/>
                  </a:moveTo>
                  <a:lnTo>
                    <a:pt x="1350" y="15416"/>
                  </a:lnTo>
                  <a:lnTo>
                    <a:pt x="2700" y="15416"/>
                  </a:lnTo>
                  <a:lnTo>
                    <a:pt x="2700" y="6184"/>
                  </a:lnTo>
                  <a:close/>
                </a:path>
                <a:path w="21600" h="21600">
                  <a:moveTo>
                    <a:pt x="0" y="6184"/>
                  </a:moveTo>
                  <a:lnTo>
                    <a:pt x="0" y="15416"/>
                  </a:lnTo>
                  <a:lnTo>
                    <a:pt x="675" y="15416"/>
                  </a:lnTo>
                  <a:lnTo>
                    <a:pt x="675" y="6184"/>
                  </a:lnTo>
                  <a:close/>
                </a:path>
              </a:pathLst>
            </a:custGeom>
            <a:gradFill rotWithShape="1">
              <a:gsLst>
                <a:gs pos="0">
                  <a:schemeClr val="bg1"/>
                </a:gs>
                <a:gs pos="100000">
                  <a:srgbClr val="F8F278"/>
                </a:gs>
              </a:gsLst>
              <a:lin ang="0" scaled="1"/>
            </a:gradFill>
            <a:ln w="9525">
              <a:solidFill>
                <a:schemeClr val="bg1"/>
              </a:solidFill>
              <a:miter lim="800000"/>
              <a:headEnd/>
              <a:tailEnd/>
            </a:ln>
            <a:effectLst/>
          </p:spPr>
          <p:txBody>
            <a:bodyPr wrap="none" anchor="ctr"/>
            <a:lstStyle/>
            <a:p>
              <a:pPr defTabSz="914400">
                <a:defRPr/>
              </a:pPr>
              <a:endParaRPr lang="en-US">
                <a:solidFill>
                  <a:prstClr val="black"/>
                </a:solidFill>
              </a:endParaRPr>
            </a:p>
          </p:txBody>
        </p:sp>
        <p:sp>
          <p:nvSpPr>
            <p:cNvPr id="22556" name="WordArt 46"/>
            <p:cNvSpPr>
              <a:spLocks noChangeArrowheads="1" noChangeShapeType="1" noTextEdit="1"/>
            </p:cNvSpPr>
            <p:nvPr/>
          </p:nvSpPr>
          <p:spPr bwMode="auto">
            <a:xfrm>
              <a:off x="284" y="3358"/>
              <a:ext cx="745" cy="258"/>
            </a:xfrm>
            <a:prstGeom prst="rect">
              <a:avLst/>
            </a:prstGeom>
          </p:spPr>
          <p:txBody>
            <a:bodyPr wrap="none" fromWordArt="1">
              <a:prstTxWarp prst="textPlain">
                <a:avLst>
                  <a:gd name="adj" fmla="val 50000"/>
                </a:avLst>
              </a:prstTxWarp>
            </a:bodyPr>
            <a:lstStyle/>
            <a:p>
              <a:pPr algn="r" defTabSz="914400"/>
              <a:r>
                <a:rPr lang="en-US" sz="3600" kern="10">
                  <a:ln w="9525">
                    <a:noFill/>
                    <a:round/>
                    <a:headEnd/>
                    <a:tailEnd/>
                  </a:ln>
                  <a:solidFill>
                    <a:prstClr val="white"/>
                  </a:solidFill>
                  <a:effectLst>
                    <a:outerShdw dist="35921" dir="2700000" algn="ctr" rotWithShape="0">
                      <a:prstClr val="black">
                        <a:alpha val="79999"/>
                      </a:prstClr>
                    </a:outerShdw>
                  </a:effectLst>
                  <a:latin typeface="Arial Black"/>
                </a:rPr>
                <a:t>PROGRAM</a:t>
              </a:r>
            </a:p>
            <a:p>
              <a:pPr algn="r" defTabSz="914400"/>
              <a:r>
                <a:rPr lang="en-US" sz="3600" kern="10">
                  <a:ln w="9525">
                    <a:noFill/>
                    <a:round/>
                    <a:headEnd/>
                    <a:tailEnd/>
                  </a:ln>
                  <a:solidFill>
                    <a:prstClr val="white"/>
                  </a:solidFill>
                  <a:effectLst>
                    <a:outerShdw dist="35921" dir="2700000" algn="ctr" rotWithShape="0">
                      <a:prstClr val="black">
                        <a:alpha val="79999"/>
                      </a:prstClr>
                    </a:outerShdw>
                  </a:effectLst>
                  <a:latin typeface="Arial Black"/>
                </a:rPr>
                <a:t>PENELITIAN</a:t>
              </a:r>
            </a:p>
          </p:txBody>
        </p:sp>
      </p:grpSp>
      <p:sp>
        <p:nvSpPr>
          <p:cNvPr id="22549" name="WordArt 47"/>
          <p:cNvSpPr>
            <a:spLocks noChangeArrowheads="1" noChangeShapeType="1" noTextEdit="1"/>
          </p:cNvSpPr>
          <p:nvPr/>
        </p:nvSpPr>
        <p:spPr bwMode="auto">
          <a:xfrm>
            <a:off x="7010401" y="152400"/>
            <a:ext cx="2063955" cy="193896"/>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algn="r" defTabSz="914400"/>
            <a:r>
              <a:rPr lang="en-US" sz="3600" b="1" kern="10" normalizeH="1" dirty="0">
                <a:ln w="50800"/>
                <a:solidFill>
                  <a:srgbClr val="FF0000"/>
                </a:solidFill>
                <a:latin typeface="Arial Black"/>
              </a:rPr>
              <a:t>PROGRAM STUDI</a:t>
            </a:r>
          </a:p>
        </p:txBody>
      </p:sp>
      <p:sp>
        <p:nvSpPr>
          <p:cNvPr id="22550" name="WordArt 48"/>
          <p:cNvSpPr>
            <a:spLocks noChangeArrowheads="1" noChangeShapeType="1" noTextEdit="1"/>
          </p:cNvSpPr>
          <p:nvPr/>
        </p:nvSpPr>
        <p:spPr bwMode="auto">
          <a:xfrm>
            <a:off x="2555201" y="152401"/>
            <a:ext cx="1561368" cy="164557"/>
          </a:xfrm>
          <a:prstGeom prst="rect">
            <a:avLst/>
          </a:prstGeom>
        </p:spPr>
        <p:txBody>
          <a:bodyPr wrap="none" fromWordArt="1">
            <a:prstTxWarp prst="textPlain">
              <a:avLst>
                <a:gd name="adj" fmla="val 50000"/>
              </a:avLst>
            </a:prstTxWarp>
            <a:scene3d>
              <a:camera prst="orthographicFront"/>
              <a:lightRig rig="balanced" dir="t">
                <a:rot lat="0" lon="0" rev="2100000"/>
              </a:lightRig>
            </a:scene3d>
            <a:sp3d extrusionH="57150" prstMaterial="metal">
              <a:bevelT w="38100" h="25400"/>
              <a:contourClr>
                <a:schemeClr val="bg2"/>
              </a:contourClr>
            </a:sp3d>
          </a:bodyPr>
          <a:lstStyle/>
          <a:p>
            <a:pPr defTabSz="914400"/>
            <a:r>
              <a:rPr lang="en-US" sz="3600" b="1" kern="10" normalizeH="1" dirty="0">
                <a:ln w="50800"/>
                <a:solidFill>
                  <a:srgbClr val="FFFF66"/>
                </a:solidFill>
                <a:latin typeface="Arial Black"/>
              </a:rPr>
              <a:t>UNIVERSITAS</a:t>
            </a:r>
          </a:p>
        </p:txBody>
      </p:sp>
      <p:grpSp>
        <p:nvGrpSpPr>
          <p:cNvPr id="15" name="Group 49"/>
          <p:cNvGrpSpPr>
            <a:grpSpLocks/>
          </p:cNvGrpSpPr>
          <p:nvPr/>
        </p:nvGrpSpPr>
        <p:grpSpPr bwMode="auto">
          <a:xfrm>
            <a:off x="4418143" y="5304423"/>
            <a:ext cx="1518227" cy="1219200"/>
            <a:chOff x="1945" y="3402"/>
            <a:chExt cx="1052" cy="768"/>
          </a:xfrm>
        </p:grpSpPr>
        <p:sp>
          <p:nvSpPr>
            <p:cNvPr id="22553" name="AutoShape 50"/>
            <p:cNvSpPr>
              <a:spLocks noChangeArrowheads="1"/>
            </p:cNvSpPr>
            <p:nvPr/>
          </p:nvSpPr>
          <p:spPr bwMode="auto">
            <a:xfrm>
              <a:off x="1945" y="3402"/>
              <a:ext cx="1052" cy="768"/>
            </a:xfrm>
            <a:prstGeom prst="rightArrow">
              <a:avLst>
                <a:gd name="adj1" fmla="val 62241"/>
                <a:gd name="adj2" fmla="val 30208"/>
              </a:avLst>
            </a:prstGeom>
            <a:gradFill rotWithShape="1">
              <a:gsLst>
                <a:gs pos="0">
                  <a:schemeClr val="bg1"/>
                </a:gs>
                <a:gs pos="100000">
                  <a:srgbClr val="EED412"/>
                </a:gs>
              </a:gsLst>
              <a:lin ang="0" scaled="1"/>
            </a:gradFill>
            <a:ln w="9525">
              <a:solidFill>
                <a:schemeClr val="bg1"/>
              </a:solidFill>
              <a:miter lim="800000"/>
              <a:headEnd/>
              <a:tailEnd/>
            </a:ln>
          </p:spPr>
          <p:txBody>
            <a:bodyPr wrap="none" anchor="ctr"/>
            <a:lstStyle/>
            <a:p>
              <a:pPr defTabSz="914400"/>
              <a:endParaRPr lang="en-US">
                <a:solidFill>
                  <a:prstClr val="black"/>
                </a:solidFill>
              </a:endParaRPr>
            </a:p>
          </p:txBody>
        </p:sp>
        <p:sp>
          <p:nvSpPr>
            <p:cNvPr id="22554" name="Text Box 51"/>
            <p:cNvSpPr txBox="1">
              <a:spLocks noChangeArrowheads="1"/>
            </p:cNvSpPr>
            <p:nvPr/>
          </p:nvSpPr>
          <p:spPr bwMode="auto">
            <a:xfrm>
              <a:off x="1958" y="3603"/>
              <a:ext cx="950" cy="368"/>
            </a:xfrm>
            <a:prstGeom prst="rect">
              <a:avLst/>
            </a:prstGeom>
            <a:noFill/>
            <a:ln w="9525">
              <a:noFill/>
              <a:miter lim="800000"/>
              <a:headEnd/>
              <a:tailEnd/>
            </a:ln>
          </p:spPr>
          <p:txBody>
            <a:bodyPr wrap="square">
              <a:spAutoFit/>
            </a:bodyPr>
            <a:lstStyle/>
            <a:p>
              <a:pPr defTabSz="914400">
                <a:spcBef>
                  <a:spcPct val="50000"/>
                </a:spcBef>
              </a:pPr>
              <a:r>
                <a:rPr lang="en-US" sz="1600" b="1" dirty="0" err="1">
                  <a:solidFill>
                    <a:prstClr val="black"/>
                  </a:solidFill>
                  <a:latin typeface="Arial Narrow" pitchFamily="34" charset="0"/>
                </a:rPr>
                <a:t>mendukung</a:t>
              </a:r>
              <a:r>
                <a:rPr lang="en-US" sz="1600" b="1" dirty="0">
                  <a:solidFill>
                    <a:prstClr val="black"/>
                  </a:solidFill>
                  <a:latin typeface="Arial Narrow" pitchFamily="34" charset="0"/>
                </a:rPr>
                <a:t> &amp; </a:t>
              </a:r>
              <a:r>
                <a:rPr lang="en-US" sz="1600" b="1" dirty="0" err="1">
                  <a:solidFill>
                    <a:prstClr val="black"/>
                  </a:solidFill>
                  <a:latin typeface="Arial Narrow" pitchFamily="34" charset="0"/>
                </a:rPr>
                <a:t>melengkapi</a:t>
              </a:r>
              <a:endParaRPr lang="en-US" sz="1600" b="1" dirty="0">
                <a:solidFill>
                  <a:prstClr val="black"/>
                </a:solidFill>
                <a:latin typeface="Arial Narrow" pitchFamily="34" charset="0"/>
              </a:endParaRPr>
            </a:p>
          </p:txBody>
        </p:sp>
      </p:grpSp>
      <p:grpSp>
        <p:nvGrpSpPr>
          <p:cNvPr id="16" name="Group 15"/>
          <p:cNvGrpSpPr/>
          <p:nvPr/>
        </p:nvGrpSpPr>
        <p:grpSpPr>
          <a:xfrm rot="18845217">
            <a:off x="9477804" y="1627848"/>
            <a:ext cx="1022048" cy="612934"/>
            <a:chOff x="7257747" y="1871019"/>
            <a:chExt cx="1124253" cy="612934"/>
          </a:xfrm>
          <a:solidFill>
            <a:schemeClr val="accent2"/>
          </a:solidFill>
        </p:grpSpPr>
        <p:sp>
          <p:nvSpPr>
            <p:cNvPr id="54" name="AutoShape 9"/>
            <p:cNvSpPr>
              <a:spLocks noChangeArrowheads="1"/>
            </p:cNvSpPr>
            <p:nvPr/>
          </p:nvSpPr>
          <p:spPr bwMode="auto">
            <a:xfrm rot="5400000">
              <a:off x="7123781" y="2004985"/>
              <a:ext cx="612934" cy="345002"/>
            </a:xfrm>
            <a:prstGeom prst="downArrow">
              <a:avLst>
                <a:gd name="adj1" fmla="val 56139"/>
                <a:gd name="adj2" fmla="val 67551"/>
              </a:avLst>
            </a:prstGeom>
            <a:grpFill/>
            <a:ln w="9525">
              <a:solidFill>
                <a:schemeClr val="bg1"/>
              </a:solidFill>
              <a:miter lim="800000"/>
              <a:headEnd/>
              <a:tailEnd/>
            </a:ln>
          </p:spPr>
          <p:txBody>
            <a:bodyPr vert="eaVert" wrap="none" anchor="ctr"/>
            <a:lstStyle/>
            <a:p>
              <a:pPr defTabSz="914400"/>
              <a:endParaRPr lang="en-US" sz="1600">
                <a:solidFill>
                  <a:prstClr val="black"/>
                </a:solidFill>
              </a:endParaRPr>
            </a:p>
          </p:txBody>
        </p:sp>
        <p:sp>
          <p:nvSpPr>
            <p:cNvPr id="55" name="Text Box 3"/>
            <p:cNvSpPr txBox="1">
              <a:spLocks noChangeArrowheads="1"/>
            </p:cNvSpPr>
            <p:nvPr/>
          </p:nvSpPr>
          <p:spPr bwMode="auto">
            <a:xfrm>
              <a:off x="7461112" y="2016092"/>
              <a:ext cx="920888" cy="338554"/>
            </a:xfrm>
            <a:prstGeom prst="rect">
              <a:avLst/>
            </a:prstGeom>
            <a:grpFill/>
            <a:ln w="9525">
              <a:noFill/>
              <a:miter lim="800000"/>
              <a:headEnd/>
              <a:tailEnd/>
            </a:ln>
          </p:spPr>
          <p:txBody>
            <a:bodyPr wrap="square">
              <a:spAutoFit/>
            </a:bodyPr>
            <a:lstStyle/>
            <a:p>
              <a:pPr algn="ctr" defTabSz="914400"/>
              <a:r>
                <a:rPr lang="en-US" sz="1600" b="1" dirty="0">
                  <a:solidFill>
                    <a:srgbClr val="FFFF00"/>
                  </a:solidFill>
                  <a:effectLst>
                    <a:outerShdw blurRad="38100" dist="38100" dir="2700000" algn="tl">
                      <a:srgbClr val="000000">
                        <a:alpha val="43137"/>
                      </a:srgbClr>
                    </a:outerShdw>
                  </a:effectLst>
                  <a:latin typeface="Arial Black" pitchFamily="34" charset="0"/>
                </a:rPr>
                <a:t>KKNI</a:t>
              </a:r>
            </a:p>
          </p:txBody>
        </p:sp>
      </p:grpSp>
      <p:sp>
        <p:nvSpPr>
          <p:cNvPr id="57" name="Text Box 3"/>
          <p:cNvSpPr txBox="1">
            <a:spLocks noChangeArrowheads="1"/>
          </p:cNvSpPr>
          <p:nvPr/>
        </p:nvSpPr>
        <p:spPr bwMode="auto">
          <a:xfrm>
            <a:off x="6413603" y="1955340"/>
            <a:ext cx="3302000" cy="338554"/>
          </a:xfrm>
          <a:prstGeom prst="rect">
            <a:avLst/>
          </a:prstGeom>
          <a:noFill/>
          <a:ln w="9525">
            <a:noFill/>
            <a:miter lim="800000"/>
            <a:headEnd/>
            <a:tailEnd/>
          </a:ln>
        </p:spPr>
        <p:txBody>
          <a:bodyPr wrap="square">
            <a:spAutoFit/>
          </a:bodyPr>
          <a:lstStyle/>
          <a:p>
            <a:pPr algn="ctr" defTabSz="914400"/>
            <a:r>
              <a:rPr lang="en-US" sz="1600" b="1" dirty="0">
                <a:solidFill>
                  <a:prstClr val="black"/>
                </a:solidFill>
                <a:latin typeface="Arial Black" pitchFamily="34" charset="0"/>
              </a:rPr>
              <a:t>KOMPETENSI LULUSAN</a:t>
            </a:r>
          </a:p>
        </p:txBody>
      </p:sp>
      <p:grpSp>
        <p:nvGrpSpPr>
          <p:cNvPr id="10" name="Group 9"/>
          <p:cNvGrpSpPr/>
          <p:nvPr/>
        </p:nvGrpSpPr>
        <p:grpSpPr>
          <a:xfrm>
            <a:off x="6118224" y="3993483"/>
            <a:ext cx="1752600" cy="1489743"/>
            <a:chOff x="4594224" y="3993482"/>
            <a:chExt cx="1752600" cy="1489743"/>
          </a:xfrm>
        </p:grpSpPr>
        <p:sp>
          <p:nvSpPr>
            <p:cNvPr id="229408" name="Text Box 32"/>
            <p:cNvSpPr txBox="1">
              <a:spLocks noChangeArrowheads="1"/>
            </p:cNvSpPr>
            <p:nvPr/>
          </p:nvSpPr>
          <p:spPr bwMode="auto">
            <a:xfrm>
              <a:off x="4594224" y="4559300"/>
              <a:ext cx="1752600" cy="923925"/>
            </a:xfrm>
            <a:prstGeom prst="rect">
              <a:avLst/>
            </a:prstGeom>
            <a:solidFill>
              <a:schemeClr val="bg1">
                <a:alpha val="80000"/>
              </a:schemeClr>
            </a:solidFill>
            <a:ln w="9525">
              <a:solidFill>
                <a:schemeClr val="bg1"/>
              </a:solidFill>
              <a:miter lim="800000"/>
              <a:headEnd/>
              <a:tailEnd/>
            </a:ln>
            <a:effectLst/>
          </p:spPr>
          <p:txBody>
            <a:bodyPr wrap="square">
              <a:spAutoFit/>
            </a:bodyPr>
            <a:lstStyle/>
            <a:p>
              <a:pPr algn="ctr" defTabSz="914400">
                <a:spcBef>
                  <a:spcPct val="50000"/>
                </a:spcBef>
                <a:defRPr/>
              </a:pPr>
              <a:r>
                <a:rPr lang="en-US" b="1" dirty="0" err="1">
                  <a:solidFill>
                    <a:sysClr val="windowText" lastClr="000000"/>
                  </a:solidFill>
                </a:rPr>
                <a:t>Pengaturan</a:t>
              </a:r>
              <a:r>
                <a:rPr lang="en-US" b="1" dirty="0">
                  <a:solidFill>
                    <a:sysClr val="windowText" lastClr="000000"/>
                  </a:solidFill>
                </a:rPr>
                <a:t> </a:t>
              </a:r>
              <a:r>
                <a:rPr lang="en-US" b="1" dirty="0" err="1">
                  <a:solidFill>
                    <a:sysClr val="windowText" lastClr="000000"/>
                  </a:solidFill>
                </a:rPr>
                <a:t>Bahan</a:t>
              </a:r>
              <a:r>
                <a:rPr lang="en-US" b="1" dirty="0">
                  <a:solidFill>
                    <a:sysClr val="windowText" lastClr="000000"/>
                  </a:solidFill>
                </a:rPr>
                <a:t> </a:t>
              </a:r>
              <a:r>
                <a:rPr lang="en-US" b="1" dirty="0" err="1">
                  <a:solidFill>
                    <a:sysClr val="windowText" lastClr="000000"/>
                  </a:solidFill>
                </a:rPr>
                <a:t>Kajian</a:t>
              </a:r>
              <a:r>
                <a:rPr lang="en-US" b="1" dirty="0">
                  <a:solidFill>
                    <a:sysClr val="windowText" lastClr="000000"/>
                  </a:solidFill>
                </a:rPr>
                <a:t>              </a:t>
              </a:r>
              <a:r>
                <a:rPr lang="en-US" b="1" dirty="0">
                  <a:solidFill>
                    <a:srgbClr val="C00000"/>
                  </a:solidFill>
                </a:rPr>
                <a:t>(</a:t>
              </a:r>
              <a:r>
                <a:rPr lang="en-US" b="1" dirty="0" err="1">
                  <a:solidFill>
                    <a:srgbClr val="C00000"/>
                  </a:solidFill>
                </a:rPr>
                <a:t>Peta</a:t>
              </a:r>
              <a:r>
                <a:rPr lang="en-US" b="1" dirty="0">
                  <a:solidFill>
                    <a:srgbClr val="C00000"/>
                  </a:solidFill>
                </a:rPr>
                <a:t> </a:t>
              </a:r>
              <a:r>
                <a:rPr lang="en-US" b="1" dirty="0" err="1">
                  <a:solidFill>
                    <a:srgbClr val="C00000"/>
                  </a:solidFill>
                </a:rPr>
                <a:t>Keilmuan</a:t>
              </a:r>
              <a:r>
                <a:rPr lang="en-US" b="1" dirty="0">
                  <a:solidFill>
                    <a:srgbClr val="C00000"/>
                  </a:solidFill>
                </a:rPr>
                <a:t>)</a:t>
              </a:r>
            </a:p>
          </p:txBody>
        </p:sp>
        <p:sp>
          <p:nvSpPr>
            <p:cNvPr id="59" name="AutoShape 30"/>
            <p:cNvSpPr>
              <a:spLocks noChangeArrowheads="1"/>
            </p:cNvSpPr>
            <p:nvPr/>
          </p:nvSpPr>
          <p:spPr bwMode="auto">
            <a:xfrm rot="376083" flipH="1">
              <a:off x="5377231" y="3993482"/>
              <a:ext cx="904781" cy="79768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60000 65536"/>
                <a:gd name="T13" fmla="*/ 0 60000 65536"/>
                <a:gd name="T14" fmla="*/ 0 60000 65536"/>
                <a:gd name="T15" fmla="*/ 0 60000 65536"/>
                <a:gd name="T16" fmla="*/ 0 60000 65536"/>
                <a:gd name="T17" fmla="*/ 0 60000 65536"/>
                <a:gd name="T18" fmla="*/ 3173 w 21600"/>
                <a:gd name="T19" fmla="*/ 3164 h 21600"/>
                <a:gd name="T20" fmla="*/ 18427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7563" y="10817"/>
                  </a:moveTo>
                  <a:cubicBezTo>
                    <a:pt x="17563" y="10811"/>
                    <a:pt x="17564" y="10805"/>
                    <a:pt x="17564" y="10800"/>
                  </a:cubicBezTo>
                  <a:cubicBezTo>
                    <a:pt x="17564" y="8847"/>
                    <a:pt x="16719" y="6989"/>
                    <a:pt x="15249" y="5705"/>
                  </a:cubicBezTo>
                  <a:lnTo>
                    <a:pt x="17903" y="2665"/>
                  </a:lnTo>
                  <a:cubicBezTo>
                    <a:pt x="20252" y="4715"/>
                    <a:pt x="21600" y="7681"/>
                    <a:pt x="21600" y="10800"/>
                  </a:cubicBezTo>
                  <a:cubicBezTo>
                    <a:pt x="21600" y="10809"/>
                    <a:pt x="21599" y="10819"/>
                    <a:pt x="21599" y="10828"/>
                  </a:cubicBezTo>
                  <a:lnTo>
                    <a:pt x="24299" y="10835"/>
                  </a:lnTo>
                  <a:lnTo>
                    <a:pt x="19568" y="15541"/>
                  </a:lnTo>
                  <a:lnTo>
                    <a:pt x="14863" y="10810"/>
                  </a:lnTo>
                  <a:lnTo>
                    <a:pt x="17563" y="10817"/>
                  </a:lnTo>
                  <a:close/>
                </a:path>
              </a:pathLst>
            </a:custGeom>
            <a:solidFill>
              <a:schemeClr val="bg1"/>
            </a:solidFill>
            <a:ln w="9525">
              <a:solidFill>
                <a:schemeClr val="bg1"/>
              </a:solidFill>
              <a:miter lim="800000"/>
              <a:headEnd/>
              <a:tailEnd/>
            </a:ln>
          </p:spPr>
          <p:txBody>
            <a:bodyPr wrap="none" anchor="ctr"/>
            <a:lstStyle/>
            <a:p>
              <a:pPr defTabSz="914400"/>
              <a:endParaRPr lang="en-US">
                <a:solidFill>
                  <a:prstClr val="black"/>
                </a:solidFill>
              </a:endParaRPr>
            </a:p>
          </p:txBody>
        </p:sp>
      </p:grpSp>
    </p:spTree>
    <p:extLst>
      <p:ext uri="{BB962C8B-B14F-4D97-AF65-F5344CB8AC3E}">
        <p14:creationId xmlns:p14="http://schemas.microsoft.com/office/powerpoint/2010/main" val="17132625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29383"/>
                                        </p:tgtEl>
                                        <p:attrNameLst>
                                          <p:attrName>style.visibility</p:attrName>
                                        </p:attrNameLst>
                                      </p:cBhvr>
                                      <p:to>
                                        <p:strVal val="visible"/>
                                      </p:to>
                                    </p:set>
                                    <p:animEffect transition="in" filter="strips(downLeft)">
                                      <p:cBhvr>
                                        <p:cTn id="7" dur="500"/>
                                        <p:tgtEl>
                                          <p:spTgt spid="22938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up)">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downRight)">
                                      <p:cBhvr>
                                        <p:cTn id="22" dur="1000"/>
                                        <p:tgtEl>
                                          <p:spTgt spid="4"/>
                                        </p:tgtEl>
                                      </p:cBhvr>
                                    </p:animEffect>
                                  </p:childTnLst>
                                </p:cTn>
                              </p:par>
                            </p:childTnLst>
                          </p:cTn>
                        </p:par>
                        <p:par>
                          <p:cTn id="23" fill="hold">
                            <p:stCondLst>
                              <p:cond delay="1000"/>
                            </p:stCondLst>
                            <p:childTnLst>
                              <p:par>
                                <p:cTn id="24" presetID="20" presetClass="entr" presetSubtype="0" fill="hold" grpId="0" nodeType="afterEffect">
                                  <p:stCondLst>
                                    <p:cond delay="0"/>
                                  </p:stCondLst>
                                  <p:childTnLst>
                                    <p:set>
                                      <p:cBhvr>
                                        <p:cTn id="25" dur="1" fill="hold">
                                          <p:stCondLst>
                                            <p:cond delay="0"/>
                                          </p:stCondLst>
                                        </p:cTn>
                                        <p:tgtEl>
                                          <p:spTgt spid="229384"/>
                                        </p:tgtEl>
                                        <p:attrNameLst>
                                          <p:attrName>style.visibility</p:attrName>
                                        </p:attrNameLst>
                                      </p:cBhvr>
                                      <p:to>
                                        <p:strVal val="visible"/>
                                      </p:to>
                                    </p:set>
                                    <p:animEffect transition="in" filter="wedge">
                                      <p:cBhvr>
                                        <p:cTn id="26" dur="500"/>
                                        <p:tgtEl>
                                          <p:spTgt spid="229384"/>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strips(downRight)">
                                      <p:cBhvr>
                                        <p:cTn id="31" dur="1000"/>
                                        <p:tgtEl>
                                          <p:spTgt spid="2"/>
                                        </p:tgtEl>
                                      </p:cBhvr>
                                    </p:animEffect>
                                  </p:childTnLst>
                                </p:cTn>
                              </p:par>
                            </p:childTnLst>
                          </p:cTn>
                        </p:par>
                        <p:par>
                          <p:cTn id="32" fill="hold">
                            <p:stCondLst>
                              <p:cond delay="1000"/>
                            </p:stCondLst>
                            <p:childTnLst>
                              <p:par>
                                <p:cTn id="33" presetID="18" presetClass="entr" presetSubtype="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Effect transition="in" filter="strips(downRight)">
                                      <p:cBhvr>
                                        <p:cTn id="35" dur="1000"/>
                                        <p:tgtEl>
                                          <p:spTgt spid="57"/>
                                        </p:tgtEl>
                                      </p:cBhvr>
                                    </p:animEffect>
                                  </p:childTnLst>
                                </p:cTn>
                              </p:par>
                            </p:childTnLst>
                          </p:cTn>
                        </p:par>
                        <p:par>
                          <p:cTn id="36" fill="hold">
                            <p:stCondLst>
                              <p:cond delay="2000"/>
                            </p:stCondLst>
                            <p:childTnLst>
                              <p:par>
                                <p:cTn id="37" presetID="18" presetClass="entr" presetSubtype="12" fill="hold" grpId="0" nodeType="afterEffect">
                                  <p:stCondLst>
                                    <p:cond delay="0"/>
                                  </p:stCondLst>
                                  <p:childTnLst>
                                    <p:set>
                                      <p:cBhvr>
                                        <p:cTn id="38" dur="1" fill="hold">
                                          <p:stCondLst>
                                            <p:cond delay="0"/>
                                          </p:stCondLst>
                                        </p:cTn>
                                        <p:tgtEl>
                                          <p:spTgt spid="229385"/>
                                        </p:tgtEl>
                                        <p:attrNameLst>
                                          <p:attrName>style.visibility</p:attrName>
                                        </p:attrNameLst>
                                      </p:cBhvr>
                                      <p:to>
                                        <p:strVal val="visible"/>
                                      </p:to>
                                    </p:set>
                                    <p:animEffect transition="in" filter="strips(downLeft)">
                                      <p:cBhvr>
                                        <p:cTn id="39" dur="500"/>
                                        <p:tgtEl>
                                          <p:spTgt spid="229385"/>
                                        </p:tgtEl>
                                      </p:cBhvr>
                                    </p:animEffect>
                                  </p:childTnLst>
                                </p:cTn>
                              </p:par>
                            </p:childTnLst>
                          </p:cTn>
                        </p:par>
                        <p:par>
                          <p:cTn id="40" fill="hold">
                            <p:stCondLst>
                              <p:cond delay="2500"/>
                            </p:stCondLst>
                            <p:childTnLst>
                              <p:par>
                                <p:cTn id="41" presetID="18" presetClass="entr" presetSubtype="6" fill="hold" grpId="0" nodeType="afterEffect">
                                  <p:stCondLst>
                                    <p:cond delay="0"/>
                                  </p:stCondLst>
                                  <p:childTnLst>
                                    <p:set>
                                      <p:cBhvr>
                                        <p:cTn id="42" dur="1" fill="hold">
                                          <p:stCondLst>
                                            <p:cond delay="0"/>
                                          </p:stCondLst>
                                        </p:cTn>
                                        <p:tgtEl>
                                          <p:spTgt spid="229379"/>
                                        </p:tgtEl>
                                        <p:attrNameLst>
                                          <p:attrName>style.visibility</p:attrName>
                                        </p:attrNameLst>
                                      </p:cBhvr>
                                      <p:to>
                                        <p:strVal val="visible"/>
                                      </p:to>
                                    </p:set>
                                    <p:animEffect transition="in" filter="strips(downRight)">
                                      <p:cBhvr>
                                        <p:cTn id="43" dur="1000"/>
                                        <p:tgtEl>
                                          <p:spTgt spid="229379"/>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6"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strips(downRight)">
                                      <p:cBhvr>
                                        <p:cTn id="48" dur="1000"/>
                                        <p:tgtEl>
                                          <p:spTgt spid="7"/>
                                        </p:tgtEl>
                                      </p:cBhvr>
                                    </p:animEffect>
                                  </p:childTnLst>
                                </p:cTn>
                              </p:par>
                            </p:childTnLst>
                          </p:cTn>
                        </p:par>
                        <p:par>
                          <p:cTn id="49" fill="hold">
                            <p:stCondLst>
                              <p:cond delay="1000"/>
                            </p:stCondLst>
                            <p:childTnLst>
                              <p:par>
                                <p:cTn id="50" presetID="18" presetClass="entr" presetSubtype="12"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strips(downLeft)">
                                      <p:cBhvr>
                                        <p:cTn id="52" dur="1000"/>
                                        <p:tgtEl>
                                          <p:spTgt spid="8"/>
                                        </p:tgtEl>
                                      </p:cBhvr>
                                    </p:animEffect>
                                  </p:childTnLst>
                                </p:cTn>
                              </p:par>
                            </p:childTnLst>
                          </p:cTn>
                        </p:par>
                        <p:par>
                          <p:cTn id="53" fill="hold">
                            <p:stCondLst>
                              <p:cond delay="2000"/>
                            </p:stCondLst>
                            <p:childTnLst>
                              <p:par>
                                <p:cTn id="54" presetID="16" presetClass="entr" presetSubtype="2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barn(inVertical)">
                                      <p:cBhvr>
                                        <p:cTn id="56" dur="500"/>
                                        <p:tgtEl>
                                          <p:spTgt spid="17"/>
                                        </p:tgtEl>
                                      </p:cBhvr>
                                    </p:animEffect>
                                  </p:childTnLst>
                                </p:cTn>
                              </p:par>
                            </p:childTnLst>
                          </p:cTn>
                        </p:par>
                        <p:par>
                          <p:cTn id="57" fill="hold">
                            <p:stCondLst>
                              <p:cond delay="2500"/>
                            </p:stCondLst>
                            <p:childTnLst>
                              <p:par>
                                <p:cTn id="58" presetID="18" presetClass="entr" presetSubtype="6" fill="hold" grpId="0" nodeType="afterEffect">
                                  <p:stCondLst>
                                    <p:cond delay="0"/>
                                  </p:stCondLst>
                                  <p:childTnLst>
                                    <p:set>
                                      <p:cBhvr>
                                        <p:cTn id="59" dur="1" fill="hold">
                                          <p:stCondLst>
                                            <p:cond delay="0"/>
                                          </p:stCondLst>
                                        </p:cTn>
                                        <p:tgtEl>
                                          <p:spTgt spid="229397"/>
                                        </p:tgtEl>
                                        <p:attrNameLst>
                                          <p:attrName>style.visibility</p:attrName>
                                        </p:attrNameLst>
                                      </p:cBhvr>
                                      <p:to>
                                        <p:strVal val="visible"/>
                                      </p:to>
                                    </p:set>
                                    <p:animEffect transition="in" filter="strips(downRight)">
                                      <p:cBhvr>
                                        <p:cTn id="60" dur="1000"/>
                                        <p:tgtEl>
                                          <p:spTgt spid="22939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wipe(up)">
                                      <p:cBhvr>
                                        <p:cTn id="65" dur="500"/>
                                        <p:tgtEl>
                                          <p:spTgt spid="10"/>
                                        </p:tgtEl>
                                      </p:cBhvr>
                                    </p:animEffect>
                                  </p:childTnLst>
                                </p:cTn>
                              </p:par>
                            </p:childTnLst>
                          </p:cTn>
                        </p:par>
                        <p:par>
                          <p:cTn id="66" fill="hold">
                            <p:stCondLst>
                              <p:cond delay="500"/>
                            </p:stCondLst>
                            <p:childTnLst>
                              <p:par>
                                <p:cTn id="67" presetID="18" presetClass="entr" presetSubtype="12"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strips(downLeft)">
                                      <p:cBhvr>
                                        <p:cTn id="69" dur="10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8" presetClass="entr" presetSubtype="6" fill="hold" grpId="0" nodeType="clickEffect">
                                  <p:stCondLst>
                                    <p:cond delay="0"/>
                                  </p:stCondLst>
                                  <p:childTnLst>
                                    <p:set>
                                      <p:cBhvr>
                                        <p:cTn id="73" dur="1" fill="hold">
                                          <p:stCondLst>
                                            <p:cond delay="0"/>
                                          </p:stCondLst>
                                        </p:cTn>
                                        <p:tgtEl>
                                          <p:spTgt spid="229410"/>
                                        </p:tgtEl>
                                        <p:attrNameLst>
                                          <p:attrName>style.visibility</p:attrName>
                                        </p:attrNameLst>
                                      </p:cBhvr>
                                      <p:to>
                                        <p:strVal val="visible"/>
                                      </p:to>
                                    </p:set>
                                    <p:animEffect transition="in" filter="strips(downRight)">
                                      <p:cBhvr>
                                        <p:cTn id="74" dur="1000"/>
                                        <p:tgtEl>
                                          <p:spTgt spid="229410"/>
                                        </p:tgtEl>
                                      </p:cBhvr>
                                    </p:animEffect>
                                  </p:childTnLst>
                                </p:cTn>
                              </p:par>
                            </p:childTnLst>
                          </p:cTn>
                        </p:par>
                        <p:par>
                          <p:cTn id="75" fill="hold">
                            <p:stCondLst>
                              <p:cond delay="1000"/>
                            </p:stCondLst>
                            <p:childTnLst>
                              <p:par>
                                <p:cTn id="76" presetID="22" presetClass="entr" presetSubtype="4"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wipe(down)">
                                      <p:cBhvr>
                                        <p:cTn id="78" dur="1000"/>
                                        <p:tgtEl>
                                          <p:spTgt spid="11"/>
                                        </p:tgtEl>
                                      </p:cBhvr>
                                    </p:animEffect>
                                  </p:childTnLst>
                                </p:cTn>
                              </p:par>
                            </p:childTnLst>
                          </p:cTn>
                        </p:par>
                        <p:par>
                          <p:cTn id="79" fill="hold">
                            <p:stCondLst>
                              <p:cond delay="2000"/>
                            </p:stCondLst>
                            <p:childTnLst>
                              <p:par>
                                <p:cTn id="80" presetID="22" presetClass="entr" presetSubtype="4" fill="hold"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down)">
                                      <p:cBhvr>
                                        <p:cTn id="82" dur="10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1000"/>
                                        <p:tgtEl>
                                          <p:spTgt spid="14"/>
                                        </p:tgtEl>
                                      </p:cBhvr>
                                    </p:animEffect>
                                  </p:childTnLst>
                                </p:cTn>
                              </p:par>
                            </p:childTnLst>
                          </p:cTn>
                        </p:par>
                        <p:par>
                          <p:cTn id="88" fill="hold">
                            <p:stCondLst>
                              <p:cond delay="100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1000"/>
                                        <p:tgtEl>
                                          <p:spTgt spid="13"/>
                                        </p:tgtEl>
                                      </p:cBhvr>
                                    </p:animEffect>
                                  </p:childTnLst>
                                </p:cTn>
                              </p:par>
                            </p:childTnLst>
                          </p:cTn>
                        </p:par>
                        <p:par>
                          <p:cTn id="92" fill="hold">
                            <p:stCondLst>
                              <p:cond delay="2000"/>
                            </p:stCondLst>
                            <p:childTnLst>
                              <p:par>
                                <p:cTn id="93" presetID="18" presetClass="entr" presetSubtype="6" fill="hold" grpId="0" nodeType="afterEffect">
                                  <p:stCondLst>
                                    <p:cond delay="0"/>
                                  </p:stCondLst>
                                  <p:childTnLst>
                                    <p:set>
                                      <p:cBhvr>
                                        <p:cTn id="94" dur="1" fill="hold">
                                          <p:stCondLst>
                                            <p:cond delay="0"/>
                                          </p:stCondLst>
                                        </p:cTn>
                                        <p:tgtEl>
                                          <p:spTgt spid="53"/>
                                        </p:tgtEl>
                                        <p:attrNameLst>
                                          <p:attrName>style.visibility</p:attrName>
                                        </p:attrNameLst>
                                      </p:cBhvr>
                                      <p:to>
                                        <p:strVal val="visible"/>
                                      </p:to>
                                    </p:set>
                                    <p:animEffect transition="in" filter="strips(downRight)">
                                      <p:cBhvr>
                                        <p:cTn id="95" dur="1000"/>
                                        <p:tgtEl>
                                          <p:spTgt spid="53"/>
                                        </p:tgtEl>
                                      </p:cBhvr>
                                    </p:animEffect>
                                  </p:childTnLst>
                                </p:cTn>
                              </p:par>
                            </p:childTnLst>
                          </p:cTn>
                        </p:par>
                        <p:par>
                          <p:cTn id="96" fill="hold">
                            <p:stCondLst>
                              <p:cond delay="3000"/>
                            </p:stCondLst>
                            <p:childTnLst>
                              <p:par>
                                <p:cTn id="97" presetID="22" presetClass="entr" presetSubtype="8"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wipe(left)">
                                      <p:cBhvr>
                                        <p:cTn id="99" dur="1000"/>
                                        <p:tgtEl>
                                          <p:spTgt spid="15"/>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2" fill="hold" nodeType="clickEffect">
                                  <p:stCondLst>
                                    <p:cond delay="0"/>
                                  </p:stCondLst>
                                  <p:childTnLst>
                                    <p:set>
                                      <p:cBhvr>
                                        <p:cTn id="103" dur="1" fill="hold">
                                          <p:stCondLst>
                                            <p:cond delay="0"/>
                                          </p:stCondLst>
                                        </p:cTn>
                                        <p:tgtEl>
                                          <p:spTgt spid="16"/>
                                        </p:tgtEl>
                                        <p:attrNameLst>
                                          <p:attrName>style.visibility</p:attrName>
                                        </p:attrNameLst>
                                      </p:cBhvr>
                                      <p:to>
                                        <p:strVal val="visible"/>
                                      </p:to>
                                    </p:set>
                                    <p:animEffect transition="in" filter="wipe(right)">
                                      <p:cBhvr>
                                        <p:cTn id="10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3" grpId="0" animBg="1"/>
      <p:bldP spid="229379" grpId="0"/>
      <p:bldP spid="229383" grpId="0"/>
      <p:bldP spid="229384" grpId="0"/>
      <p:bldP spid="229385" grpId="0" animBg="1"/>
      <p:bldP spid="229397" grpId="0" animBg="1"/>
      <p:bldP spid="229410" grpId="0" animBg="1"/>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p:cNvGrpSpPr/>
          <p:nvPr/>
        </p:nvGrpSpPr>
        <p:grpSpPr>
          <a:xfrm>
            <a:off x="1524001" y="2765387"/>
            <a:ext cx="9133367" cy="2503046"/>
            <a:chOff x="10633" y="607313"/>
            <a:chExt cx="9133367" cy="2102549"/>
          </a:xfrm>
        </p:grpSpPr>
        <p:sp>
          <p:nvSpPr>
            <p:cNvPr id="91" name="Rectangle 90"/>
            <p:cNvSpPr/>
            <p:nvPr/>
          </p:nvSpPr>
          <p:spPr>
            <a:xfrm>
              <a:off x="6898733" y="609600"/>
              <a:ext cx="2245267" cy="2100262"/>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2" name="Rectangle 91"/>
            <p:cNvSpPr/>
            <p:nvPr/>
          </p:nvSpPr>
          <p:spPr>
            <a:xfrm>
              <a:off x="10633" y="609599"/>
              <a:ext cx="2163763" cy="2100263"/>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4" name="Rectangle 93"/>
            <p:cNvSpPr/>
            <p:nvPr/>
          </p:nvSpPr>
          <p:spPr>
            <a:xfrm>
              <a:off x="2173925" y="607313"/>
              <a:ext cx="4772026" cy="2100262"/>
            </a:xfrm>
            <a:prstGeom prst="rect">
              <a:avLst/>
            </a:prstGeom>
            <a:solidFill>
              <a:srgbClr val="F1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99" name="Group 98"/>
          <p:cNvGrpSpPr/>
          <p:nvPr/>
        </p:nvGrpSpPr>
        <p:grpSpPr>
          <a:xfrm>
            <a:off x="1524001" y="5311842"/>
            <a:ext cx="9133367" cy="1354480"/>
            <a:chOff x="10633" y="607313"/>
            <a:chExt cx="9133367" cy="2102549"/>
          </a:xfrm>
        </p:grpSpPr>
        <p:sp>
          <p:nvSpPr>
            <p:cNvPr id="100" name="Rectangle 99"/>
            <p:cNvSpPr/>
            <p:nvPr/>
          </p:nvSpPr>
          <p:spPr>
            <a:xfrm>
              <a:off x="6898733" y="609600"/>
              <a:ext cx="2245267" cy="2100262"/>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1" name="Rectangle 100"/>
            <p:cNvSpPr/>
            <p:nvPr/>
          </p:nvSpPr>
          <p:spPr>
            <a:xfrm>
              <a:off x="10633" y="609599"/>
              <a:ext cx="2163763" cy="2100263"/>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102" name="Rectangle 101"/>
            <p:cNvSpPr/>
            <p:nvPr/>
          </p:nvSpPr>
          <p:spPr>
            <a:xfrm>
              <a:off x="2173925" y="607313"/>
              <a:ext cx="4772026" cy="2100262"/>
            </a:xfrm>
            <a:prstGeom prst="rect">
              <a:avLst/>
            </a:prstGeom>
            <a:solidFill>
              <a:srgbClr val="F1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grpSp>
        <p:nvGrpSpPr>
          <p:cNvPr id="10" name="Group 9"/>
          <p:cNvGrpSpPr/>
          <p:nvPr/>
        </p:nvGrpSpPr>
        <p:grpSpPr>
          <a:xfrm>
            <a:off x="1534634" y="607314"/>
            <a:ext cx="9133367" cy="2102549"/>
            <a:chOff x="10633" y="607313"/>
            <a:chExt cx="9133367" cy="2102549"/>
          </a:xfrm>
        </p:grpSpPr>
        <p:sp>
          <p:nvSpPr>
            <p:cNvPr id="71" name="Rectangle 70"/>
            <p:cNvSpPr/>
            <p:nvPr/>
          </p:nvSpPr>
          <p:spPr>
            <a:xfrm>
              <a:off x="6898733" y="609600"/>
              <a:ext cx="2245267" cy="2100262"/>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67" name="Rectangle 66"/>
            <p:cNvSpPr/>
            <p:nvPr/>
          </p:nvSpPr>
          <p:spPr>
            <a:xfrm>
              <a:off x="10633" y="609599"/>
              <a:ext cx="2163763" cy="2100263"/>
            </a:xfrm>
            <a:prstGeom prst="rect">
              <a:avLst/>
            </a:prstGeom>
            <a:solidFill>
              <a:srgbClr val="F1EBD3">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7" name="Rectangle 26"/>
            <p:cNvSpPr/>
            <p:nvPr/>
          </p:nvSpPr>
          <p:spPr>
            <a:xfrm>
              <a:off x="2173925" y="607313"/>
              <a:ext cx="4772026" cy="2100262"/>
            </a:xfrm>
            <a:prstGeom prst="rect">
              <a:avLst/>
            </a:prstGeom>
            <a:solidFill>
              <a:srgbClr val="F1E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sp>
        <p:nvSpPr>
          <p:cNvPr id="43027" name="TextBox 73"/>
          <p:cNvSpPr txBox="1">
            <a:spLocks noChangeArrowheads="1"/>
          </p:cNvSpPr>
          <p:nvPr/>
        </p:nvSpPr>
        <p:spPr bwMode="auto">
          <a:xfrm>
            <a:off x="3392488" y="127000"/>
            <a:ext cx="5334000" cy="363538"/>
          </a:xfrm>
          <a:prstGeom prst="rect">
            <a:avLst/>
          </a:prstGeom>
          <a:noFill/>
          <a:ln w="9525">
            <a:noFill/>
            <a:miter lim="800000"/>
            <a:headEnd/>
            <a:tailEnd/>
          </a:ln>
        </p:spPr>
        <p:txBody>
          <a:bodyPr lIns="85770" tIns="42885" rIns="85770" bIns="42885">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r>
              <a:rPr lang="en-US" b="1" dirty="0">
                <a:ln w="50800"/>
                <a:solidFill>
                  <a:srgbClr val="D62900"/>
                </a:solidFill>
                <a:latin typeface="Arial Black" pitchFamily="34" charset="0"/>
              </a:rPr>
              <a:t>TAHAPAN PENYUSUNAN KURIKULUM</a:t>
            </a:r>
          </a:p>
        </p:txBody>
      </p:sp>
      <p:grpSp>
        <p:nvGrpSpPr>
          <p:cNvPr id="2" name="Group 82"/>
          <p:cNvGrpSpPr>
            <a:grpSpLocks/>
          </p:cNvGrpSpPr>
          <p:nvPr/>
        </p:nvGrpSpPr>
        <p:grpSpPr bwMode="auto">
          <a:xfrm>
            <a:off x="8684403" y="5619750"/>
            <a:ext cx="1808162" cy="738664"/>
            <a:chOff x="7101204" y="5892295"/>
            <a:chExt cx="1768586" cy="734536"/>
          </a:xfrm>
        </p:grpSpPr>
        <p:sp>
          <p:nvSpPr>
            <p:cNvPr id="77" name="TextBox 32"/>
            <p:cNvSpPr txBox="1">
              <a:spLocks noChangeArrowheads="1"/>
            </p:cNvSpPr>
            <p:nvPr/>
          </p:nvSpPr>
          <p:spPr bwMode="auto">
            <a:xfrm>
              <a:off x="7304614" y="5892295"/>
              <a:ext cx="1565176" cy="734536"/>
            </a:xfrm>
            <a:prstGeom prst="rect">
              <a:avLst/>
            </a:prstGeom>
            <a:solidFill>
              <a:srgbClr val="FFCB25"/>
            </a:solidFill>
            <a:ln w="12700">
              <a:solidFill>
                <a:schemeClr val="bg1"/>
              </a:solidFill>
              <a:miter lim="800000"/>
              <a:headEnd/>
              <a:tailEnd/>
            </a:ln>
          </p:spPr>
          <p:txBody>
            <a:bodyPr>
              <a:spAutoFit/>
            </a:bodyPr>
            <a:lstStyle/>
            <a:p>
              <a:pPr algn="ctr" defTabSz="914400">
                <a:defRPr/>
              </a:pPr>
              <a:r>
                <a:rPr lang="en-US" sz="1400" b="1" dirty="0" err="1">
                  <a:solidFill>
                    <a:prstClr val="white"/>
                  </a:solidFill>
                  <a:effectLst>
                    <a:outerShdw blurRad="38100" dist="38100" dir="2700000" algn="tl">
                      <a:srgbClr val="000000">
                        <a:alpha val="43137"/>
                      </a:srgbClr>
                    </a:outerShdw>
                  </a:effectLst>
                  <a:latin typeface="Arial" pitchFamily="34" charset="0"/>
                  <a:cs typeface="Arial" pitchFamily="34" charset="0"/>
                </a:rPr>
                <a:t>Konsep</a:t>
              </a:r>
              <a:r>
                <a:rPr lang="en-US" sz="1400" b="1" dirty="0">
                  <a:solidFill>
                    <a:prstClr val="white"/>
                  </a:solidFill>
                  <a:effectLst>
                    <a:outerShdw blurRad="38100" dist="38100" dir="2700000" algn="tl">
                      <a:srgbClr val="000000">
                        <a:alpha val="43137"/>
                      </a:srgbClr>
                    </a:outerShdw>
                  </a:effectLst>
                  <a:latin typeface="Arial" pitchFamily="34" charset="0"/>
                  <a:cs typeface="Arial" pitchFamily="34" charset="0"/>
                </a:rPr>
                <a:t> &amp; </a:t>
              </a:r>
              <a:r>
                <a:rPr lang="en-US" sz="1400" b="1" dirty="0" err="1">
                  <a:solidFill>
                    <a:prstClr val="white"/>
                  </a:solidFill>
                  <a:effectLst>
                    <a:outerShdw blurRad="38100" dist="38100" dir="2700000" algn="tl">
                      <a:srgbClr val="000000">
                        <a:alpha val="43137"/>
                      </a:srgbClr>
                    </a:outerShdw>
                  </a:effectLst>
                  <a:latin typeface="Arial" pitchFamily="34" charset="0"/>
                  <a:cs typeface="Arial" pitchFamily="34" charset="0"/>
                </a:rPr>
                <a:t>Strategi</a:t>
              </a:r>
              <a:r>
                <a:rPr lang="en-US" sz="14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r>
                <a:rPr lang="en-US" sz="1400" b="1" dirty="0" err="1">
                  <a:solidFill>
                    <a:prstClr val="white"/>
                  </a:solidFill>
                  <a:effectLst>
                    <a:outerShdw blurRad="38100" dist="38100" dir="2700000" algn="tl">
                      <a:srgbClr val="000000">
                        <a:alpha val="43137"/>
                      </a:srgbClr>
                    </a:outerShdw>
                  </a:effectLst>
                  <a:latin typeface="Arial" pitchFamily="34" charset="0"/>
                  <a:cs typeface="Arial" pitchFamily="34" charset="0"/>
                </a:rPr>
                <a:t>pembelajaran</a:t>
              </a:r>
              <a:r>
                <a:rPr lang="en-US" sz="1400" b="1" dirty="0">
                  <a:solidFill>
                    <a:prstClr val="white"/>
                  </a:solidFill>
                  <a:effectLst>
                    <a:outerShdw blurRad="38100" dist="38100" dir="2700000" algn="tl">
                      <a:srgbClr val="000000">
                        <a:alpha val="43137"/>
                      </a:srgbClr>
                    </a:outerShdw>
                  </a:effectLst>
                  <a:latin typeface="Arial" pitchFamily="34" charset="0"/>
                  <a:cs typeface="Arial" pitchFamily="34" charset="0"/>
                </a:rPr>
                <a:t> </a:t>
              </a:r>
            </a:p>
          </p:txBody>
        </p:sp>
        <p:sp>
          <p:nvSpPr>
            <p:cNvPr id="79" name="Right Arrow 78"/>
            <p:cNvSpPr/>
            <p:nvPr/>
          </p:nvSpPr>
          <p:spPr bwMode="auto">
            <a:xfrm flipH="1" flipV="1">
              <a:off x="7101204" y="6002795"/>
              <a:ext cx="156828" cy="497268"/>
            </a:xfrm>
            <a:prstGeom prst="rightArrow">
              <a:avLst>
                <a:gd name="adj1" fmla="val 50000"/>
                <a:gd name="adj2" fmla="val 712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grpSp>
        <p:nvGrpSpPr>
          <p:cNvPr id="7" name="Group 52"/>
          <p:cNvGrpSpPr>
            <a:grpSpLocks/>
          </p:cNvGrpSpPr>
          <p:nvPr/>
        </p:nvGrpSpPr>
        <p:grpSpPr bwMode="auto">
          <a:xfrm>
            <a:off x="8676615" y="1979626"/>
            <a:ext cx="1835162" cy="492443"/>
            <a:chOff x="6471413" y="1863518"/>
            <a:chExt cx="1835412" cy="491827"/>
          </a:xfrm>
          <a:solidFill>
            <a:srgbClr val="FF8A3B"/>
          </a:solidFill>
        </p:grpSpPr>
        <p:sp>
          <p:nvSpPr>
            <p:cNvPr id="90" name="TextBox 35"/>
            <p:cNvSpPr txBox="1">
              <a:spLocks noChangeArrowheads="1"/>
            </p:cNvSpPr>
            <p:nvPr/>
          </p:nvSpPr>
          <p:spPr bwMode="auto">
            <a:xfrm>
              <a:off x="6679975" y="1863518"/>
              <a:ext cx="1626850" cy="491827"/>
            </a:xfrm>
            <a:prstGeom prst="rect">
              <a:avLst/>
            </a:prstGeom>
            <a:solidFill>
              <a:srgbClr val="FF0000"/>
            </a:solidFill>
            <a:ln w="9525">
              <a:solidFill>
                <a:srgbClr val="FF0000"/>
              </a:solidFill>
              <a:miter lim="800000"/>
              <a:headEnd/>
              <a:tailEnd/>
            </a:ln>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defTabSz="914400">
                <a:defRPr/>
              </a:pPr>
              <a:r>
                <a:rPr lang="en-US" sz="1300" b="1" dirty="0" err="1">
                  <a:ln w="50800"/>
                  <a:solidFill>
                    <a:prstClr val="white"/>
                  </a:solidFill>
                  <a:latin typeface="Arial" pitchFamily="34" charset="0"/>
                </a:rPr>
                <a:t>Deskripsi</a:t>
              </a:r>
              <a:r>
                <a:rPr lang="en-US" sz="1300" b="1" dirty="0">
                  <a:ln w="50800"/>
                  <a:solidFill>
                    <a:prstClr val="white"/>
                  </a:solidFill>
                  <a:latin typeface="Arial" pitchFamily="34" charset="0"/>
                </a:rPr>
                <a:t> </a:t>
              </a:r>
            </a:p>
            <a:p>
              <a:pPr algn="ctr" defTabSz="914400">
                <a:defRPr/>
              </a:pPr>
              <a:r>
                <a:rPr lang="en-US" sz="1300" b="1" dirty="0">
                  <a:ln w="50800"/>
                  <a:solidFill>
                    <a:prstClr val="white"/>
                  </a:solidFill>
                  <a:latin typeface="Arial" pitchFamily="34" charset="0"/>
                </a:rPr>
                <a:t>KKNI/ SN DIKTI</a:t>
              </a:r>
            </a:p>
          </p:txBody>
        </p:sp>
        <p:sp>
          <p:nvSpPr>
            <p:cNvPr id="93" name="Right Arrow 92"/>
            <p:cNvSpPr/>
            <p:nvPr/>
          </p:nvSpPr>
          <p:spPr>
            <a:xfrm flipH="1" flipV="1">
              <a:off x="6471413" y="1884753"/>
              <a:ext cx="152420" cy="464225"/>
            </a:xfrm>
            <a:prstGeom prst="rightArrow">
              <a:avLst>
                <a:gd name="adj1" fmla="val 50000"/>
                <a:gd name="adj2" fmla="val 71256"/>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grpSp>
        <p:nvGrpSpPr>
          <p:cNvPr id="8" name="Group 58"/>
          <p:cNvGrpSpPr/>
          <p:nvPr/>
        </p:nvGrpSpPr>
        <p:grpSpPr>
          <a:xfrm>
            <a:off x="3733801" y="2573445"/>
            <a:ext cx="4664075" cy="2737520"/>
            <a:chOff x="2209800" y="2520280"/>
            <a:chExt cx="4664075" cy="2737520"/>
          </a:xfrm>
        </p:grpSpPr>
        <p:sp>
          <p:nvSpPr>
            <p:cNvPr id="25" name="Rectangle 24"/>
            <p:cNvSpPr/>
            <p:nvPr/>
          </p:nvSpPr>
          <p:spPr>
            <a:xfrm>
              <a:off x="2209800" y="2724150"/>
              <a:ext cx="4664075" cy="2533650"/>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85770" tIns="42885" rIns="85770" bIns="42885" anchor="ctr"/>
            <a:lstStyle/>
            <a:p>
              <a:pPr algn="ctr" defTabSz="914400">
                <a:defRPr/>
              </a:pPr>
              <a:endParaRPr lang="en-US" dirty="0">
                <a:solidFill>
                  <a:prstClr val="white"/>
                </a:solidFill>
              </a:endParaRPr>
            </a:p>
          </p:txBody>
        </p:sp>
        <p:grpSp>
          <p:nvGrpSpPr>
            <p:cNvPr id="9" name="Group 72"/>
            <p:cNvGrpSpPr/>
            <p:nvPr/>
          </p:nvGrpSpPr>
          <p:grpSpPr>
            <a:xfrm>
              <a:off x="2286000" y="2520280"/>
              <a:ext cx="4531425" cy="2562052"/>
              <a:chOff x="2286000" y="2520280"/>
              <a:chExt cx="4531425" cy="2562052"/>
            </a:xfrm>
          </p:grpSpPr>
          <p:grpSp>
            <p:nvGrpSpPr>
              <p:cNvPr id="13" name="Group 77"/>
              <p:cNvGrpSpPr>
                <a:grpSpLocks/>
              </p:cNvGrpSpPr>
              <p:nvPr/>
            </p:nvGrpSpPr>
            <p:grpSpPr bwMode="auto">
              <a:xfrm>
                <a:off x="4317347" y="2520280"/>
                <a:ext cx="431377" cy="535807"/>
                <a:chOff x="4196304" y="2812237"/>
                <a:chExt cx="431328" cy="522982"/>
              </a:xfrm>
              <a:solidFill>
                <a:srgbClr val="FAEEBC"/>
              </a:solidFill>
            </p:grpSpPr>
            <p:cxnSp>
              <p:nvCxnSpPr>
                <p:cNvPr id="69" name="Straight Arrow Connector 68"/>
                <p:cNvCxnSpPr/>
                <p:nvPr/>
              </p:nvCxnSpPr>
              <p:spPr>
                <a:xfrm>
                  <a:off x="4196304" y="3334546"/>
                  <a:ext cx="431328" cy="673"/>
                </a:xfrm>
                <a:prstGeom prst="straightConnector1">
                  <a:avLst/>
                </a:prstGeom>
                <a:grpFill/>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5400000">
                  <a:off x="4147237" y="3073728"/>
                  <a:ext cx="522982" cy="0"/>
                </a:xfrm>
                <a:prstGeom prst="line">
                  <a:avLst/>
                </a:prstGeom>
                <a:grpFill/>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71"/>
              <p:cNvGrpSpPr/>
              <p:nvPr/>
            </p:nvGrpSpPr>
            <p:grpSpPr>
              <a:xfrm>
                <a:off x="2286000" y="2819400"/>
                <a:ext cx="4531425" cy="2262932"/>
                <a:chOff x="2286000" y="2819400"/>
                <a:chExt cx="4531425" cy="2262932"/>
              </a:xfrm>
            </p:grpSpPr>
            <p:grpSp>
              <p:nvGrpSpPr>
                <p:cNvPr id="15" name="Group 60"/>
                <p:cNvGrpSpPr>
                  <a:grpSpLocks/>
                </p:cNvGrpSpPr>
                <p:nvPr/>
              </p:nvGrpSpPr>
              <p:grpSpPr bwMode="auto">
                <a:xfrm>
                  <a:off x="2286000" y="2819400"/>
                  <a:ext cx="3276600" cy="2262932"/>
                  <a:chOff x="2164696" y="3069469"/>
                  <a:chExt cx="3276600" cy="2265341"/>
                </a:xfrm>
                <a:solidFill>
                  <a:srgbClr val="FAEEBC"/>
                </a:solidFill>
              </p:grpSpPr>
              <p:sp>
                <p:nvSpPr>
                  <p:cNvPr id="52263" name="TextBox 14"/>
                  <p:cNvSpPr txBox="1">
                    <a:spLocks noChangeArrowheads="1"/>
                  </p:cNvSpPr>
                  <p:nvPr/>
                </p:nvSpPr>
                <p:spPr bwMode="auto">
                  <a:xfrm>
                    <a:off x="2164696" y="3069469"/>
                    <a:ext cx="2031346" cy="1571331"/>
                  </a:xfrm>
                  <a:prstGeom prst="rect">
                    <a:avLst/>
                  </a:prstGeom>
                  <a:noFill/>
                  <a:ln w="9525">
                    <a:solidFill>
                      <a:schemeClr val="bg1"/>
                    </a:solidFill>
                    <a:miter lim="800000"/>
                    <a:headEnd/>
                    <a:tailEnd/>
                  </a:ln>
                </p:spPr>
                <p:txBody>
                  <a:bodyPr wrap="square">
                    <a:spAutoFit/>
                  </a:bodyPr>
                  <a:lstStyle/>
                  <a:p>
                    <a:pPr marL="114300" defTabSz="914400">
                      <a:defRPr/>
                    </a:pPr>
                    <a:r>
                      <a:rPr lang="en-US" sz="1600" b="1" dirty="0" err="1">
                        <a:solidFill>
                          <a:prstClr val="black"/>
                        </a:solidFill>
                      </a:rPr>
                      <a:t>Pemilihan</a:t>
                    </a:r>
                    <a:r>
                      <a:rPr lang="en-US" sz="1600" b="1" dirty="0">
                        <a:solidFill>
                          <a:prstClr val="black"/>
                        </a:solidFill>
                      </a:rPr>
                      <a:t> </a:t>
                    </a:r>
                    <a:r>
                      <a:rPr lang="en-US" sz="1600" b="1" dirty="0" err="1">
                        <a:solidFill>
                          <a:prstClr val="black"/>
                        </a:solidFill>
                      </a:rPr>
                      <a:t>bahan</a:t>
                    </a:r>
                    <a:r>
                      <a:rPr lang="en-US" sz="1600" b="1" dirty="0">
                        <a:solidFill>
                          <a:prstClr val="black"/>
                        </a:solidFill>
                      </a:rPr>
                      <a:t> </a:t>
                    </a:r>
                    <a:r>
                      <a:rPr lang="en-US" sz="1600" b="1" dirty="0" err="1">
                        <a:solidFill>
                          <a:prstClr val="black"/>
                        </a:solidFill>
                      </a:rPr>
                      <a:t>kajian</a:t>
                    </a:r>
                    <a:r>
                      <a:rPr lang="en-US" sz="1600" b="1" dirty="0">
                        <a:solidFill>
                          <a:prstClr val="black"/>
                        </a:solidFill>
                      </a:rPr>
                      <a:t> :</a:t>
                    </a:r>
                  </a:p>
                  <a:p>
                    <a:pPr marL="114300" defTabSz="914400">
                      <a:defRPr/>
                    </a:pPr>
                    <a:r>
                      <a:rPr lang="en-US" sz="1600" dirty="0">
                        <a:solidFill>
                          <a:prstClr val="black"/>
                        </a:solidFill>
                      </a:rPr>
                      <a:t>Tingkat </a:t>
                    </a:r>
                    <a:r>
                      <a:rPr lang="en-US" sz="1600" dirty="0" err="1">
                        <a:solidFill>
                          <a:prstClr val="black"/>
                        </a:solidFill>
                      </a:rPr>
                      <a:t>keluasan</a:t>
                    </a:r>
                    <a:r>
                      <a:rPr lang="en-US" sz="1600" dirty="0">
                        <a:solidFill>
                          <a:prstClr val="black"/>
                        </a:solidFill>
                      </a:rPr>
                      <a:t>,</a:t>
                    </a:r>
                  </a:p>
                  <a:p>
                    <a:pPr marL="114300" defTabSz="914400">
                      <a:defRPr/>
                    </a:pPr>
                    <a:r>
                      <a:rPr lang="en-US" sz="1600" dirty="0">
                        <a:solidFill>
                          <a:prstClr val="black"/>
                        </a:solidFill>
                      </a:rPr>
                      <a:t>Tingkat </a:t>
                    </a:r>
                    <a:r>
                      <a:rPr lang="en-US" sz="1600" dirty="0" err="1">
                        <a:solidFill>
                          <a:prstClr val="black"/>
                        </a:solidFill>
                      </a:rPr>
                      <a:t>kedalaman</a:t>
                    </a:r>
                    <a:r>
                      <a:rPr lang="en-US" sz="1600" dirty="0">
                        <a:solidFill>
                          <a:prstClr val="black"/>
                        </a:solidFill>
                      </a:rPr>
                      <a:t>,</a:t>
                    </a:r>
                  </a:p>
                  <a:p>
                    <a:pPr marL="114300" defTabSz="914400">
                      <a:defRPr/>
                    </a:pPr>
                    <a:r>
                      <a:rPr lang="en-US" sz="1600" dirty="0">
                        <a:solidFill>
                          <a:prstClr val="black"/>
                        </a:solidFill>
                      </a:rPr>
                      <a:t>Tingkat </a:t>
                    </a:r>
                    <a:r>
                      <a:rPr lang="en-US" sz="1600" dirty="0" err="1">
                        <a:solidFill>
                          <a:prstClr val="black"/>
                        </a:solidFill>
                      </a:rPr>
                      <a:t>kemampuan</a:t>
                    </a:r>
                    <a:r>
                      <a:rPr lang="en-US" sz="1600" dirty="0">
                        <a:solidFill>
                          <a:prstClr val="black"/>
                        </a:solidFill>
                      </a:rPr>
                      <a:t>  yang </a:t>
                    </a:r>
                    <a:r>
                      <a:rPr lang="en-US" sz="1600" dirty="0" err="1">
                        <a:solidFill>
                          <a:prstClr val="black"/>
                        </a:solidFill>
                      </a:rPr>
                      <a:t>ingin</a:t>
                    </a:r>
                    <a:r>
                      <a:rPr lang="en-US" sz="1600" dirty="0">
                        <a:solidFill>
                          <a:prstClr val="black"/>
                        </a:solidFill>
                      </a:rPr>
                      <a:t> </a:t>
                    </a:r>
                    <a:r>
                      <a:rPr lang="en-US" sz="1600" dirty="0" err="1">
                        <a:solidFill>
                          <a:prstClr val="black"/>
                        </a:solidFill>
                      </a:rPr>
                      <a:t>dicapai</a:t>
                    </a:r>
                    <a:endParaRPr lang="en-US" dirty="0">
                      <a:solidFill>
                        <a:prstClr val="black"/>
                      </a:solidFill>
                    </a:endParaRPr>
                  </a:p>
                </p:txBody>
              </p:sp>
              <p:sp>
                <p:nvSpPr>
                  <p:cNvPr id="52264" name="TextBox 19"/>
                  <p:cNvSpPr txBox="1">
                    <a:spLocks noChangeArrowheads="1"/>
                  </p:cNvSpPr>
                  <p:nvPr/>
                </p:nvSpPr>
                <p:spPr bwMode="auto">
                  <a:xfrm>
                    <a:off x="3396596" y="4749412"/>
                    <a:ext cx="2044700" cy="585398"/>
                  </a:xfrm>
                  <a:prstGeom prst="rect">
                    <a:avLst/>
                  </a:prstGeom>
                  <a:noFill/>
                  <a:ln w="9525">
                    <a:solidFill>
                      <a:schemeClr val="bg1"/>
                    </a:solidFill>
                    <a:miter lim="800000"/>
                    <a:headEnd/>
                    <a:tailEnd/>
                  </a:ln>
                </p:spPr>
                <p:txBody>
                  <a:bodyPr wrap="square">
                    <a:spAutoFit/>
                  </a:bodyPr>
                  <a:lstStyle/>
                  <a:p>
                    <a:pPr algn="ctr" defTabSz="914400">
                      <a:defRPr/>
                    </a:pPr>
                    <a:r>
                      <a:rPr lang="en-US" sz="1600" b="1" err="1">
                        <a:solidFill>
                          <a:prstClr val="black"/>
                        </a:solidFill>
                      </a:rPr>
                      <a:t>Konsep</a:t>
                    </a:r>
                    <a:r>
                      <a:rPr lang="en-US" sz="1600" b="1">
                        <a:solidFill>
                          <a:prstClr val="black"/>
                        </a:solidFill>
                      </a:rPr>
                      <a:t> mata kuliah terintegrasi       </a:t>
                    </a:r>
                    <a:endParaRPr lang="en-US" sz="1600" b="1" dirty="0">
                      <a:solidFill>
                        <a:prstClr val="black"/>
                      </a:solidFill>
                    </a:endParaRPr>
                  </a:p>
                </p:txBody>
              </p:sp>
            </p:grpSp>
            <p:grpSp>
              <p:nvGrpSpPr>
                <p:cNvPr id="16" name="Group 61"/>
                <p:cNvGrpSpPr>
                  <a:grpSpLocks/>
                </p:cNvGrpSpPr>
                <p:nvPr/>
              </p:nvGrpSpPr>
              <p:grpSpPr bwMode="auto">
                <a:xfrm>
                  <a:off x="4760025" y="2843161"/>
                  <a:ext cx="2057400" cy="1513516"/>
                  <a:chOff x="4607189" y="3184148"/>
                  <a:chExt cx="2057400" cy="1482164"/>
                </a:xfrm>
                <a:solidFill>
                  <a:srgbClr val="FAEEBC"/>
                </a:solidFill>
              </p:grpSpPr>
              <p:sp>
                <p:nvSpPr>
                  <p:cNvPr id="52257" name="TextBox 16"/>
                  <p:cNvSpPr txBox="1">
                    <a:spLocks noChangeArrowheads="1"/>
                  </p:cNvSpPr>
                  <p:nvPr/>
                </p:nvSpPr>
                <p:spPr bwMode="auto">
                  <a:xfrm>
                    <a:off x="4607189" y="3184148"/>
                    <a:ext cx="2057400" cy="572662"/>
                  </a:xfrm>
                  <a:prstGeom prst="rect">
                    <a:avLst/>
                  </a:prstGeom>
                  <a:noFill/>
                  <a:ln w="9525">
                    <a:solidFill>
                      <a:schemeClr val="bg1"/>
                    </a:solidFill>
                    <a:miter lim="800000"/>
                    <a:headEnd/>
                    <a:tailEnd/>
                  </a:ln>
                </p:spPr>
                <p:txBody>
                  <a:bodyPr wrap="square">
                    <a:spAutoFit/>
                  </a:bodyPr>
                  <a:lstStyle/>
                  <a:p>
                    <a:pPr algn="ctr" defTabSz="914400">
                      <a:defRPr/>
                    </a:pPr>
                    <a:r>
                      <a:rPr lang="en-US" sz="1600" b="1" dirty="0" err="1">
                        <a:solidFill>
                          <a:prstClr val="black"/>
                        </a:solidFill>
                      </a:rPr>
                      <a:t>Matriks</a:t>
                    </a:r>
                    <a:r>
                      <a:rPr lang="en-US" sz="1600" b="1" dirty="0">
                        <a:solidFill>
                          <a:prstClr val="black"/>
                        </a:solidFill>
                      </a:rPr>
                      <a:t>  </a:t>
                    </a:r>
                    <a:r>
                      <a:rPr lang="en-US" sz="1600" b="1" dirty="0" err="1">
                        <a:solidFill>
                          <a:prstClr val="black"/>
                        </a:solidFill>
                      </a:rPr>
                      <a:t>bhn</a:t>
                    </a:r>
                    <a:r>
                      <a:rPr lang="en-US" sz="1600" b="1" dirty="0">
                        <a:solidFill>
                          <a:prstClr val="black"/>
                        </a:solidFill>
                      </a:rPr>
                      <a:t> </a:t>
                    </a:r>
                    <a:r>
                      <a:rPr lang="en-US" sz="1600" b="1" dirty="0" err="1">
                        <a:solidFill>
                          <a:prstClr val="black"/>
                        </a:solidFill>
                      </a:rPr>
                      <a:t>kajian</a:t>
                    </a:r>
                    <a:r>
                      <a:rPr lang="en-US" sz="1600" b="1" dirty="0">
                        <a:solidFill>
                          <a:prstClr val="black"/>
                        </a:solidFill>
                      </a:rPr>
                      <a:t> -</a:t>
                    </a:r>
                  </a:p>
                  <a:p>
                    <a:pPr algn="ctr" defTabSz="914400">
                      <a:defRPr/>
                    </a:pPr>
                    <a:r>
                      <a:rPr lang="en-US" sz="1600" b="1" dirty="0" err="1">
                        <a:solidFill>
                          <a:prstClr val="black"/>
                        </a:solidFill>
                      </a:rPr>
                      <a:t>capaian</a:t>
                    </a:r>
                    <a:r>
                      <a:rPr lang="en-US" sz="1600" b="1" dirty="0">
                        <a:solidFill>
                          <a:prstClr val="black"/>
                        </a:solidFill>
                      </a:rPr>
                      <a:t> </a:t>
                    </a:r>
                    <a:r>
                      <a:rPr lang="en-US" sz="1600" b="1" dirty="0" err="1">
                        <a:solidFill>
                          <a:prstClr val="black"/>
                        </a:solidFill>
                      </a:rPr>
                      <a:t>pembelajaran</a:t>
                    </a:r>
                    <a:r>
                      <a:rPr lang="en-US" sz="1600" b="1" dirty="0">
                        <a:solidFill>
                          <a:prstClr val="black"/>
                        </a:solidFill>
                      </a:rPr>
                      <a:t> </a:t>
                    </a:r>
                  </a:p>
                </p:txBody>
              </p:sp>
              <p:sp>
                <p:nvSpPr>
                  <p:cNvPr id="52258" name="TextBox 18"/>
                  <p:cNvSpPr txBox="1">
                    <a:spLocks noChangeArrowheads="1"/>
                  </p:cNvSpPr>
                  <p:nvPr/>
                </p:nvSpPr>
                <p:spPr bwMode="auto">
                  <a:xfrm>
                    <a:off x="4607189" y="4093650"/>
                    <a:ext cx="2057400" cy="572662"/>
                  </a:xfrm>
                  <a:prstGeom prst="rect">
                    <a:avLst/>
                  </a:prstGeom>
                  <a:noFill/>
                  <a:ln w="9525">
                    <a:solidFill>
                      <a:schemeClr val="bg1"/>
                    </a:solidFill>
                    <a:miter lim="800000"/>
                    <a:headEnd/>
                    <a:tailEnd/>
                  </a:ln>
                </p:spPr>
                <p:txBody>
                  <a:bodyPr wrap="square">
                    <a:spAutoFit/>
                  </a:bodyPr>
                  <a:lstStyle/>
                  <a:p>
                    <a:pPr algn="ctr" defTabSz="914400">
                      <a:defRPr/>
                    </a:pPr>
                    <a:r>
                      <a:rPr lang="en-US" sz="1600" b="1" dirty="0" err="1">
                        <a:solidFill>
                          <a:prstClr val="black"/>
                        </a:solidFill>
                      </a:rPr>
                      <a:t>Konsep</a:t>
                    </a:r>
                    <a:r>
                      <a:rPr lang="en-US" sz="1600" b="1" dirty="0">
                        <a:solidFill>
                          <a:prstClr val="black"/>
                        </a:solidFill>
                      </a:rPr>
                      <a:t> </a:t>
                    </a:r>
                    <a:r>
                      <a:rPr lang="en-US" sz="1600" b="1" dirty="0" err="1">
                        <a:solidFill>
                          <a:prstClr val="black"/>
                        </a:solidFill>
                      </a:rPr>
                      <a:t>mata</a:t>
                    </a:r>
                    <a:r>
                      <a:rPr lang="en-US" sz="1600" b="1" dirty="0">
                        <a:solidFill>
                          <a:prstClr val="black"/>
                        </a:solidFill>
                      </a:rPr>
                      <a:t> </a:t>
                    </a:r>
                    <a:r>
                      <a:rPr lang="en-US" sz="1600" b="1" dirty="0" err="1">
                        <a:solidFill>
                          <a:prstClr val="black"/>
                        </a:solidFill>
                      </a:rPr>
                      <a:t>kuliah</a:t>
                    </a:r>
                    <a:r>
                      <a:rPr lang="en-US" sz="1600" b="1" dirty="0">
                        <a:solidFill>
                          <a:prstClr val="black"/>
                        </a:solidFill>
                      </a:rPr>
                      <a:t> </a:t>
                    </a:r>
                    <a:r>
                      <a:rPr lang="en-US" sz="1600" b="1" dirty="0" err="1">
                        <a:solidFill>
                          <a:prstClr val="black"/>
                        </a:solidFill>
                      </a:rPr>
                      <a:t>dan</a:t>
                    </a:r>
                    <a:r>
                      <a:rPr lang="en-US" sz="1600" b="1" dirty="0">
                        <a:solidFill>
                          <a:prstClr val="black"/>
                        </a:solidFill>
                      </a:rPr>
                      <a:t> </a:t>
                    </a:r>
                    <a:r>
                      <a:rPr lang="en-US" sz="1600" b="1" dirty="0" err="1">
                        <a:solidFill>
                          <a:prstClr val="black"/>
                        </a:solidFill>
                      </a:rPr>
                      <a:t>besarnya</a:t>
                    </a:r>
                    <a:r>
                      <a:rPr lang="en-US" sz="1600" b="1" dirty="0">
                        <a:solidFill>
                          <a:prstClr val="black"/>
                        </a:solidFill>
                      </a:rPr>
                      <a:t> </a:t>
                    </a:r>
                    <a:r>
                      <a:rPr lang="en-US" sz="1600" b="1" dirty="0" err="1">
                        <a:solidFill>
                          <a:prstClr val="black"/>
                        </a:solidFill>
                      </a:rPr>
                      <a:t>sks</a:t>
                    </a:r>
                    <a:endParaRPr lang="en-US" sz="1600" b="1" dirty="0">
                      <a:solidFill>
                        <a:prstClr val="black"/>
                      </a:solidFill>
                    </a:endParaRPr>
                  </a:p>
                </p:txBody>
              </p:sp>
              <p:cxnSp>
                <p:nvCxnSpPr>
                  <p:cNvPr id="46" name="Straight Arrow Connector 45"/>
                  <p:cNvCxnSpPr/>
                  <p:nvPr/>
                </p:nvCxnSpPr>
                <p:spPr>
                  <a:xfrm rot="5400000">
                    <a:off x="5752162" y="3913578"/>
                    <a:ext cx="360108" cy="1588"/>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13" name="Elbow Connector 112"/>
                <p:cNvCxnSpPr/>
                <p:nvPr/>
              </p:nvCxnSpPr>
              <p:spPr>
                <a:xfrm>
                  <a:off x="3048000" y="4400550"/>
                  <a:ext cx="476250" cy="381000"/>
                </a:xfrm>
                <a:prstGeom prst="bentConnector3">
                  <a:avLst>
                    <a:gd name="adj1" fmla="val -6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Elbow Connector 119"/>
                <p:cNvCxnSpPr/>
                <p:nvPr/>
              </p:nvCxnSpPr>
              <p:spPr>
                <a:xfrm rot="10800000" flipV="1">
                  <a:off x="5562600" y="4381500"/>
                  <a:ext cx="514350" cy="381000"/>
                </a:xfrm>
                <a:prstGeom prst="bentConnector3">
                  <a:avLst>
                    <a:gd name="adj1" fmla="val -185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grpSp>
        <p:nvGrpSpPr>
          <p:cNvPr id="17" name="Group 73"/>
          <p:cNvGrpSpPr/>
          <p:nvPr/>
        </p:nvGrpSpPr>
        <p:grpSpPr>
          <a:xfrm>
            <a:off x="4495800" y="5163297"/>
            <a:ext cx="3114046" cy="1389982"/>
            <a:chOff x="2948050" y="5139547"/>
            <a:chExt cx="3114046" cy="1389982"/>
          </a:xfrm>
        </p:grpSpPr>
        <p:sp>
          <p:nvSpPr>
            <p:cNvPr id="68" name="Rectangle 67"/>
            <p:cNvSpPr/>
            <p:nvPr/>
          </p:nvSpPr>
          <p:spPr bwMode="auto">
            <a:xfrm>
              <a:off x="2948050" y="5466496"/>
              <a:ext cx="3114046" cy="1063033"/>
            </a:xfrm>
            <a:prstGeom prst="rect">
              <a:avLst/>
            </a:prstGeom>
            <a:noFill/>
            <a:ln w="12700" cap="flat" cmpd="sng" algn="ctr">
              <a:solidFill>
                <a:schemeClr val="bg1"/>
              </a:solidFill>
              <a:prstDash val="sysDot"/>
              <a:round/>
              <a:headEnd type="none" w="med" len="med"/>
              <a:tailEnd type="none" w="med" len="med"/>
            </a:ln>
            <a:effectLst/>
          </p:spPr>
          <p:txBody>
            <a:bodyPr lIns="85770" tIns="42885" rIns="85770" bIns="42885"/>
            <a:lstStyle/>
            <a:p>
              <a:pPr algn="ctr" defTabSz="914400">
                <a:defRPr/>
              </a:pPr>
              <a:endParaRPr lang="en-US" b="1" dirty="0">
                <a:solidFill>
                  <a:srgbClr val="FF6600"/>
                </a:solidFill>
                <a:effectLst>
                  <a:outerShdw blurRad="38100" dist="38100" dir="2700000" algn="tl">
                    <a:srgbClr val="000000">
                      <a:alpha val="43137"/>
                    </a:srgbClr>
                  </a:outerShdw>
                </a:effectLst>
                <a:latin typeface="Arial" pitchFamily="34" charset="0"/>
              </a:endParaRPr>
            </a:p>
          </p:txBody>
        </p:sp>
        <p:grpSp>
          <p:nvGrpSpPr>
            <p:cNvPr id="19" name="Group 64"/>
            <p:cNvGrpSpPr>
              <a:grpSpLocks/>
            </p:cNvGrpSpPr>
            <p:nvPr/>
          </p:nvGrpSpPr>
          <p:grpSpPr bwMode="auto">
            <a:xfrm>
              <a:off x="3215018" y="5139547"/>
              <a:ext cx="2590800" cy="994568"/>
              <a:chOff x="1936481" y="5750219"/>
              <a:chExt cx="2590800" cy="990969"/>
            </a:xfrm>
          </p:grpSpPr>
          <p:sp>
            <p:nvSpPr>
              <p:cNvPr id="43039" name="TextBox 31"/>
              <p:cNvSpPr txBox="1">
                <a:spLocks noChangeArrowheads="1"/>
              </p:cNvSpPr>
              <p:nvPr/>
            </p:nvSpPr>
            <p:spPr bwMode="auto">
              <a:xfrm>
                <a:off x="1936481" y="6097194"/>
                <a:ext cx="2590800" cy="643994"/>
              </a:xfrm>
              <a:prstGeom prst="rect">
                <a:avLst/>
              </a:prstGeom>
              <a:noFill/>
              <a:ln w="9525">
                <a:noFill/>
                <a:miter lim="800000"/>
                <a:headEnd/>
                <a:tailEnd/>
              </a:ln>
            </p:spPr>
            <p:txBody>
              <a:bodyPr wrap="square">
                <a:spAutoFit/>
              </a:bodyPr>
              <a:lstStyle/>
              <a:p>
                <a:pPr algn="ctr" defTabSz="914400"/>
                <a:r>
                  <a:rPr lang="en-US" b="1" dirty="0" err="1">
                    <a:solidFill>
                      <a:prstClr val="black"/>
                    </a:solidFill>
                    <a:latin typeface="Arial Narrow" pitchFamily="34" charset="0"/>
                    <a:cs typeface="Arial" charset="0"/>
                  </a:rPr>
                  <a:t>Struktur</a:t>
                </a:r>
                <a:r>
                  <a:rPr lang="en-US" b="1" dirty="0">
                    <a:solidFill>
                      <a:prstClr val="black"/>
                    </a:solidFill>
                    <a:latin typeface="Arial Narrow" pitchFamily="34" charset="0"/>
                    <a:cs typeface="Arial" charset="0"/>
                  </a:rPr>
                  <a:t> </a:t>
                </a:r>
                <a:r>
                  <a:rPr lang="en-US" b="1" dirty="0" err="1">
                    <a:solidFill>
                      <a:prstClr val="black"/>
                    </a:solidFill>
                    <a:latin typeface="Arial Narrow" pitchFamily="34" charset="0"/>
                    <a:cs typeface="Arial" charset="0"/>
                  </a:rPr>
                  <a:t>kurikulum</a:t>
                </a:r>
                <a:r>
                  <a:rPr lang="en-US" b="1" dirty="0">
                    <a:solidFill>
                      <a:prstClr val="black"/>
                    </a:solidFill>
                    <a:latin typeface="Arial Narrow" pitchFamily="34" charset="0"/>
                    <a:cs typeface="Arial" charset="0"/>
                  </a:rPr>
                  <a:t>  &amp;</a:t>
                </a:r>
              </a:p>
              <a:p>
                <a:pPr algn="ctr" defTabSz="914400"/>
                <a:r>
                  <a:rPr lang="en-US" b="1" dirty="0" err="1">
                    <a:solidFill>
                      <a:prstClr val="black"/>
                    </a:solidFill>
                    <a:latin typeface="Arial Narrow" pitchFamily="34" charset="0"/>
                    <a:cs typeface="Arial" charset="0"/>
                  </a:rPr>
                  <a:t>Rancangan</a:t>
                </a:r>
                <a:r>
                  <a:rPr lang="en-US" b="1" dirty="0">
                    <a:solidFill>
                      <a:prstClr val="black"/>
                    </a:solidFill>
                    <a:latin typeface="Arial Narrow" pitchFamily="34" charset="0"/>
                    <a:cs typeface="Arial" charset="0"/>
                  </a:rPr>
                  <a:t> </a:t>
                </a:r>
                <a:r>
                  <a:rPr lang="en-US" b="1" dirty="0" err="1">
                    <a:solidFill>
                      <a:prstClr val="black"/>
                    </a:solidFill>
                    <a:latin typeface="Arial Narrow" pitchFamily="34" charset="0"/>
                    <a:cs typeface="Arial" charset="0"/>
                  </a:rPr>
                  <a:t>pembelajaran</a:t>
                </a:r>
                <a:endParaRPr lang="en-US" sz="2000" b="1" dirty="0">
                  <a:solidFill>
                    <a:prstClr val="black"/>
                  </a:solidFill>
                  <a:latin typeface="Arial Narrow" pitchFamily="34" charset="0"/>
                  <a:cs typeface="Arial" charset="0"/>
                </a:endParaRPr>
              </a:p>
            </p:txBody>
          </p:sp>
          <p:cxnSp>
            <p:nvCxnSpPr>
              <p:cNvPr id="56" name="Straight Arrow Connector 55"/>
              <p:cNvCxnSpPr/>
              <p:nvPr/>
            </p:nvCxnSpPr>
            <p:spPr>
              <a:xfrm rot="5400000">
                <a:off x="3067498" y="5901275"/>
                <a:ext cx="303699"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76" name="Rectangle 75"/>
          <p:cNvSpPr>
            <a:spLocks noChangeArrowheads="1"/>
          </p:cNvSpPr>
          <p:nvPr/>
        </p:nvSpPr>
        <p:spPr bwMode="auto">
          <a:xfrm>
            <a:off x="4507922" y="6157992"/>
            <a:ext cx="3057145" cy="332829"/>
          </a:xfrm>
          <a:prstGeom prst="rect">
            <a:avLst/>
          </a:prstGeom>
          <a:noFill/>
          <a:ln w="9525">
            <a:noFill/>
            <a:miter lim="800000"/>
            <a:headEnd/>
            <a:tailEnd/>
          </a:ln>
        </p:spPr>
        <p:txBody>
          <a:bodyPr wrap="square" lIns="85770" tIns="42885" rIns="85770" bIns="42885">
            <a:spAutoFit/>
          </a:bodyPr>
          <a:lstStyle/>
          <a:p>
            <a:pPr algn="ctr" defTabSz="914400"/>
            <a:r>
              <a:rPr lang="en-US" sz="1600" b="1" i="1" dirty="0">
                <a:solidFill>
                  <a:srgbClr val="C00000"/>
                </a:solidFill>
                <a:cs typeface="Arial" charset="0"/>
              </a:rPr>
              <a:t>DOKUMEN KURIKULUM BARU</a:t>
            </a:r>
          </a:p>
        </p:txBody>
      </p:sp>
      <p:sp>
        <p:nvSpPr>
          <p:cNvPr id="74" name="Pentagon 73"/>
          <p:cNvSpPr/>
          <p:nvPr/>
        </p:nvSpPr>
        <p:spPr>
          <a:xfrm>
            <a:off x="1679570" y="708835"/>
            <a:ext cx="1828800" cy="7620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a:ln w="1905"/>
                <a:solidFill>
                  <a:srgbClr val="FFFF00"/>
                </a:solidFill>
                <a:effectLst>
                  <a:outerShdw blurRad="38100" dist="38100" dir="2700000" algn="tl">
                    <a:srgbClr val="000000">
                      <a:alpha val="43137"/>
                    </a:srgbClr>
                  </a:outerShdw>
                </a:effectLst>
                <a:latin typeface="Arial" pitchFamily="34" charset="0"/>
              </a:rPr>
              <a:t>Kebijakan </a:t>
            </a:r>
            <a:r>
              <a:rPr lang="en-US" sz="1400" b="1">
                <a:ln w="1905"/>
                <a:solidFill>
                  <a:prstClr val="white"/>
                </a:solidFill>
                <a:effectLst>
                  <a:outerShdw blurRad="38100" dist="38100" dir="2700000" algn="tl">
                    <a:srgbClr val="000000">
                      <a:alpha val="43137"/>
                    </a:srgbClr>
                  </a:outerShdw>
                </a:effectLst>
                <a:latin typeface="Arial" pitchFamily="34" charset="0"/>
              </a:rPr>
              <a:t>Universitas &amp; Program Studi </a:t>
            </a:r>
          </a:p>
        </p:txBody>
      </p:sp>
      <p:grpSp>
        <p:nvGrpSpPr>
          <p:cNvPr id="20" name="Group 59"/>
          <p:cNvGrpSpPr/>
          <p:nvPr/>
        </p:nvGrpSpPr>
        <p:grpSpPr>
          <a:xfrm>
            <a:off x="1676402" y="2895600"/>
            <a:ext cx="1831969" cy="2209800"/>
            <a:chOff x="225431" y="2895600"/>
            <a:chExt cx="1831969" cy="2209800"/>
          </a:xfrm>
        </p:grpSpPr>
        <p:grpSp>
          <p:nvGrpSpPr>
            <p:cNvPr id="21" name="Group 59"/>
            <p:cNvGrpSpPr>
              <a:grpSpLocks/>
            </p:cNvGrpSpPr>
            <p:nvPr/>
          </p:nvGrpSpPr>
          <p:grpSpPr bwMode="auto">
            <a:xfrm>
              <a:off x="225431" y="3770189"/>
              <a:ext cx="1814688" cy="510225"/>
              <a:chOff x="323524" y="3076706"/>
              <a:chExt cx="1814686" cy="508962"/>
            </a:xfrm>
            <a:solidFill>
              <a:srgbClr val="666633"/>
            </a:solidFill>
          </p:grpSpPr>
          <p:sp>
            <p:nvSpPr>
              <p:cNvPr id="63" name="TextBox 62"/>
              <p:cNvSpPr txBox="1"/>
              <p:nvPr/>
            </p:nvSpPr>
            <p:spPr>
              <a:xfrm>
                <a:off x="323524" y="3076706"/>
                <a:ext cx="1523998" cy="491224"/>
              </a:xfrm>
              <a:prstGeom prst="rect">
                <a:avLst/>
              </a:prstGeom>
              <a:solidFill>
                <a:srgbClr val="FFC000"/>
              </a:solidFill>
              <a:ln>
                <a:solidFill>
                  <a:schemeClr val="bg1"/>
                </a:solidFill>
              </a:ln>
            </p:spPr>
            <p:txBody>
              <a:bodyPr wrap="square">
                <a:spAutoFit/>
              </a:bodyPr>
              <a:lstStyle/>
              <a:p>
                <a:pPr algn="ctr" defTabSz="914400">
                  <a:defRPr/>
                </a:pPr>
                <a:r>
                  <a:rPr lang="en-US" sz="1300" b="1" dirty="0" err="1">
                    <a:solidFill>
                      <a:prstClr val="white"/>
                    </a:solidFill>
                    <a:effectLst>
                      <a:outerShdw blurRad="38100" dist="38100" dir="2700000" algn="tl">
                        <a:srgbClr val="000000">
                          <a:alpha val="43137"/>
                        </a:srgbClr>
                      </a:outerShdw>
                    </a:effectLst>
                    <a:latin typeface="Arial" pitchFamily="34" charset="0"/>
                  </a:rPr>
                  <a:t>Peta</a:t>
                </a:r>
                <a:r>
                  <a:rPr lang="en-US" sz="1300" b="1" dirty="0">
                    <a:solidFill>
                      <a:prstClr val="white"/>
                    </a:solidFill>
                    <a:effectLst>
                      <a:outerShdw blurRad="38100" dist="38100" dir="2700000" algn="tl">
                        <a:srgbClr val="000000">
                          <a:alpha val="43137"/>
                        </a:srgbClr>
                      </a:outerShdw>
                    </a:effectLst>
                    <a:latin typeface="Arial" pitchFamily="34" charset="0"/>
                  </a:rPr>
                  <a:t> </a:t>
                </a:r>
                <a:r>
                  <a:rPr lang="en-US" sz="1300" b="1" dirty="0" err="1">
                    <a:solidFill>
                      <a:prstClr val="white"/>
                    </a:solidFill>
                    <a:effectLst>
                      <a:outerShdw blurRad="38100" dist="38100" dir="2700000" algn="tl">
                        <a:srgbClr val="000000">
                          <a:alpha val="43137"/>
                        </a:srgbClr>
                      </a:outerShdw>
                    </a:effectLst>
                    <a:latin typeface="Arial" pitchFamily="34" charset="0"/>
                  </a:rPr>
                  <a:t>keilmuan</a:t>
                </a:r>
                <a:r>
                  <a:rPr lang="en-US" sz="1300" b="1" dirty="0">
                    <a:solidFill>
                      <a:prstClr val="white"/>
                    </a:solidFill>
                    <a:effectLst>
                      <a:outerShdw blurRad="38100" dist="38100" dir="2700000" algn="tl">
                        <a:srgbClr val="000000">
                          <a:alpha val="43137"/>
                        </a:srgbClr>
                      </a:outerShdw>
                    </a:effectLst>
                    <a:latin typeface="Arial" pitchFamily="34" charset="0"/>
                  </a:rPr>
                  <a:t> Program Studi</a:t>
                </a:r>
              </a:p>
            </p:txBody>
          </p:sp>
          <p:sp>
            <p:nvSpPr>
              <p:cNvPr id="64" name="Right Arrow 63"/>
              <p:cNvSpPr/>
              <p:nvPr/>
            </p:nvSpPr>
            <p:spPr>
              <a:xfrm>
                <a:off x="1909615" y="3110576"/>
                <a:ext cx="228595" cy="475092"/>
              </a:xfrm>
              <a:prstGeom prst="rightArrow">
                <a:avLst>
                  <a:gd name="adj1" fmla="val 50000"/>
                  <a:gd name="adj2" fmla="val 712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sp>
          <p:nvSpPr>
            <p:cNvPr id="78" name="Pentagon 77"/>
            <p:cNvSpPr/>
            <p:nvPr/>
          </p:nvSpPr>
          <p:spPr>
            <a:xfrm>
              <a:off x="228600" y="2895600"/>
              <a:ext cx="1828800" cy="7620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a:solidFill>
                    <a:prstClr val="white"/>
                  </a:solidFill>
                  <a:latin typeface="Arial" pitchFamily="34" charset="0"/>
                </a:rPr>
                <a:t>Kelompok Studi/       Bidang studi / Laboratorium</a:t>
              </a:r>
            </a:p>
          </p:txBody>
        </p:sp>
        <p:sp>
          <p:nvSpPr>
            <p:cNvPr id="80" name="Pentagon 79"/>
            <p:cNvSpPr/>
            <p:nvPr/>
          </p:nvSpPr>
          <p:spPr>
            <a:xfrm>
              <a:off x="228600" y="4495800"/>
              <a:ext cx="1828800" cy="6096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a:solidFill>
                    <a:srgbClr val="FFFF00"/>
                  </a:solidFill>
                  <a:latin typeface="Arial" pitchFamily="34" charset="0"/>
                </a:rPr>
                <a:t>Keterlibatan </a:t>
              </a:r>
              <a:r>
                <a:rPr lang="en-US" sz="1400" b="1">
                  <a:solidFill>
                    <a:prstClr val="white"/>
                  </a:solidFill>
                  <a:latin typeface="Arial" pitchFamily="34" charset="0"/>
                </a:rPr>
                <a:t>semua dosen</a:t>
              </a:r>
            </a:p>
          </p:txBody>
        </p:sp>
      </p:grpSp>
      <p:sp>
        <p:nvSpPr>
          <p:cNvPr id="81" name="Pentagon 80"/>
          <p:cNvSpPr/>
          <p:nvPr/>
        </p:nvSpPr>
        <p:spPr>
          <a:xfrm>
            <a:off x="1679570" y="1828800"/>
            <a:ext cx="1828800" cy="7620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a:solidFill>
                  <a:srgbClr val="FFFF00"/>
                </a:solidFill>
                <a:effectLst>
                  <a:outerShdw blurRad="38100" dist="38100" dir="2700000" algn="tl">
                    <a:srgbClr val="000000">
                      <a:alpha val="43137"/>
                    </a:srgbClr>
                  </a:outerShdw>
                </a:effectLst>
                <a:latin typeface="Arial" pitchFamily="34" charset="0"/>
              </a:rPr>
              <a:t>Tugas</a:t>
            </a:r>
            <a:r>
              <a:rPr lang="en-US" sz="1400" b="1">
                <a:solidFill>
                  <a:prstClr val="white"/>
                </a:solidFill>
                <a:effectLst>
                  <a:outerShdw blurRad="38100" dist="38100" dir="2700000" algn="tl">
                    <a:srgbClr val="000000">
                      <a:alpha val="43137"/>
                    </a:srgbClr>
                  </a:outerShdw>
                </a:effectLst>
                <a:latin typeface="Arial" pitchFamily="34" charset="0"/>
              </a:rPr>
              <a:t> Tim </a:t>
            </a:r>
          </a:p>
          <a:p>
            <a:pPr defTabSz="914400"/>
            <a:r>
              <a:rPr lang="en-US" sz="1400" b="1">
                <a:solidFill>
                  <a:prstClr val="white"/>
                </a:solidFill>
                <a:effectLst>
                  <a:outerShdw blurRad="38100" dist="38100" dir="2700000" algn="tl">
                    <a:srgbClr val="000000">
                      <a:alpha val="43137"/>
                    </a:srgbClr>
                  </a:outerShdw>
                </a:effectLst>
                <a:latin typeface="Arial" pitchFamily="34" charset="0"/>
              </a:rPr>
              <a:t>Pengembang Kurikulum Prodi</a:t>
            </a:r>
          </a:p>
        </p:txBody>
      </p:sp>
      <p:sp>
        <p:nvSpPr>
          <p:cNvPr id="82" name="Pentagon 81"/>
          <p:cNvSpPr/>
          <p:nvPr/>
        </p:nvSpPr>
        <p:spPr>
          <a:xfrm rot="10800000" flipV="1">
            <a:off x="8654901" y="715743"/>
            <a:ext cx="1828800" cy="7620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400" b="1" dirty="0" err="1">
                <a:solidFill>
                  <a:srgbClr val="FFFF00"/>
                </a:solidFill>
                <a:latin typeface="Arial" pitchFamily="34" charset="0"/>
              </a:rPr>
              <a:t>Masukan</a:t>
            </a:r>
            <a:r>
              <a:rPr lang="en-US" sz="1400" b="1" dirty="0">
                <a:solidFill>
                  <a:srgbClr val="FFFF00"/>
                </a:solidFill>
                <a:latin typeface="Arial" pitchFamily="34" charset="0"/>
              </a:rPr>
              <a:t>  </a:t>
            </a:r>
            <a:r>
              <a:rPr lang="en-US" sz="1400" b="1" dirty="0" err="1">
                <a:solidFill>
                  <a:prstClr val="white"/>
                </a:solidFill>
                <a:latin typeface="Arial" pitchFamily="34" charset="0"/>
              </a:rPr>
              <a:t>Asosiasi</a:t>
            </a:r>
            <a:r>
              <a:rPr lang="en-US" sz="1400" b="1" dirty="0">
                <a:solidFill>
                  <a:prstClr val="white"/>
                </a:solidFill>
                <a:latin typeface="Arial" pitchFamily="34" charset="0"/>
              </a:rPr>
              <a:t> &amp;       Stake holders</a:t>
            </a:r>
          </a:p>
        </p:txBody>
      </p:sp>
      <p:sp>
        <p:nvSpPr>
          <p:cNvPr id="87" name="Pentagon 86"/>
          <p:cNvSpPr/>
          <p:nvPr/>
        </p:nvSpPr>
        <p:spPr>
          <a:xfrm>
            <a:off x="1679570" y="5638800"/>
            <a:ext cx="1828800" cy="609600"/>
          </a:xfrm>
          <a:prstGeom prst="homePlate">
            <a:avLst>
              <a:gd name="adj" fmla="val 375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lang="en-US" sz="1400" b="1">
                <a:solidFill>
                  <a:srgbClr val="FFFF00"/>
                </a:solidFill>
                <a:latin typeface="Arial" pitchFamily="34" charset="0"/>
              </a:rPr>
              <a:t>Ketetapan </a:t>
            </a:r>
            <a:r>
              <a:rPr lang="en-US" sz="1400" b="1">
                <a:solidFill>
                  <a:prstClr val="white"/>
                </a:solidFill>
                <a:latin typeface="Arial" pitchFamily="34" charset="0"/>
              </a:rPr>
              <a:t>Program studi</a:t>
            </a:r>
          </a:p>
        </p:txBody>
      </p:sp>
      <p:grpSp>
        <p:nvGrpSpPr>
          <p:cNvPr id="23" name="Group 60"/>
          <p:cNvGrpSpPr/>
          <p:nvPr/>
        </p:nvGrpSpPr>
        <p:grpSpPr>
          <a:xfrm>
            <a:off x="8678890" y="2890718"/>
            <a:ext cx="1836711" cy="2247030"/>
            <a:chOff x="7062541" y="2848186"/>
            <a:chExt cx="1836711" cy="2247030"/>
          </a:xfrm>
        </p:grpSpPr>
        <p:grpSp>
          <p:nvGrpSpPr>
            <p:cNvPr id="24" name="Group 63"/>
            <p:cNvGrpSpPr>
              <a:grpSpLocks/>
            </p:cNvGrpSpPr>
            <p:nvPr/>
          </p:nvGrpSpPr>
          <p:grpSpPr bwMode="auto">
            <a:xfrm>
              <a:off x="7062541" y="4571996"/>
              <a:ext cx="1833808" cy="523220"/>
              <a:chOff x="6769708" y="5039381"/>
              <a:chExt cx="1568068" cy="522231"/>
            </a:xfrm>
            <a:solidFill>
              <a:srgbClr val="669900"/>
            </a:solidFill>
          </p:grpSpPr>
          <p:sp>
            <p:nvSpPr>
              <p:cNvPr id="37925" name="TextBox 29"/>
              <p:cNvSpPr txBox="1">
                <a:spLocks noChangeArrowheads="1"/>
              </p:cNvSpPr>
              <p:nvPr/>
            </p:nvSpPr>
            <p:spPr bwMode="auto">
              <a:xfrm>
                <a:off x="6955982" y="5039381"/>
                <a:ext cx="1381794" cy="522231"/>
              </a:xfrm>
              <a:prstGeom prst="rect">
                <a:avLst/>
              </a:prstGeom>
              <a:solidFill>
                <a:srgbClr val="FFCB25"/>
              </a:solidFill>
              <a:ln w="9525">
                <a:solidFill>
                  <a:schemeClr val="bg1"/>
                </a:solidFill>
                <a:miter lim="800000"/>
                <a:headEnd/>
                <a:tailEnd/>
              </a:ln>
            </p:spPr>
            <p:txBody>
              <a:bodyPr>
                <a:spAutoFit/>
              </a:bodyPr>
              <a:lstStyle/>
              <a:p>
                <a:pPr algn="ctr" defTabSz="914400">
                  <a:defRPr/>
                </a:pPr>
                <a:r>
                  <a:rPr lang="en-US" sz="1400" b="1" err="1">
                    <a:solidFill>
                      <a:prstClr val="white"/>
                    </a:solidFill>
                    <a:effectLst>
                      <a:outerShdw blurRad="38100" dist="38100" dir="2700000" algn="tl">
                        <a:srgbClr val="000000">
                          <a:alpha val="43137"/>
                        </a:srgbClr>
                      </a:outerShdw>
                    </a:effectLst>
                    <a:latin typeface="Arial" pitchFamily="34" charset="0"/>
                  </a:rPr>
                  <a:t>Konsep</a:t>
                </a:r>
                <a:r>
                  <a:rPr lang="en-US" sz="1400" b="1">
                    <a:solidFill>
                      <a:prstClr val="white"/>
                    </a:solidFill>
                    <a:effectLst>
                      <a:outerShdw blurRad="38100" dist="38100" dir="2700000" algn="tl">
                        <a:srgbClr val="000000">
                          <a:alpha val="43137"/>
                        </a:srgbClr>
                      </a:outerShdw>
                    </a:effectLst>
                    <a:latin typeface="Arial" pitchFamily="34" charset="0"/>
                  </a:rPr>
                  <a:t>          kurikulum</a:t>
                </a:r>
                <a:endParaRPr lang="en-US" sz="1200" b="1" dirty="0">
                  <a:solidFill>
                    <a:prstClr val="white"/>
                  </a:solidFill>
                  <a:effectLst>
                    <a:outerShdw blurRad="38100" dist="38100" dir="2700000" algn="tl">
                      <a:srgbClr val="000000">
                        <a:alpha val="43137"/>
                      </a:srgbClr>
                    </a:outerShdw>
                  </a:effectLst>
                  <a:latin typeface="Arial" pitchFamily="34" charset="0"/>
                </a:endParaRPr>
              </a:p>
            </p:txBody>
          </p:sp>
          <p:sp>
            <p:nvSpPr>
              <p:cNvPr id="86" name="Right Arrow 85"/>
              <p:cNvSpPr/>
              <p:nvPr/>
            </p:nvSpPr>
            <p:spPr>
              <a:xfrm flipH="1" flipV="1">
                <a:off x="6769708" y="5041383"/>
                <a:ext cx="150886" cy="444821"/>
              </a:xfrm>
              <a:prstGeom prst="rightArrow">
                <a:avLst>
                  <a:gd name="adj1" fmla="val 50000"/>
                  <a:gd name="adj2" fmla="val 712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grpSp>
          <p:nvGrpSpPr>
            <p:cNvPr id="26" name="Group 93"/>
            <p:cNvGrpSpPr>
              <a:grpSpLocks/>
            </p:cNvGrpSpPr>
            <p:nvPr/>
          </p:nvGrpSpPr>
          <p:grpSpPr bwMode="auto">
            <a:xfrm>
              <a:off x="7067550" y="2848186"/>
              <a:ext cx="1831702" cy="504614"/>
              <a:chOff x="6539270" y="2114036"/>
              <a:chExt cx="1831958" cy="503983"/>
            </a:xfrm>
            <a:solidFill>
              <a:srgbClr val="669900"/>
            </a:solidFill>
          </p:grpSpPr>
          <p:sp>
            <p:nvSpPr>
              <p:cNvPr id="95" name="TextBox 35"/>
              <p:cNvSpPr txBox="1">
                <a:spLocks noChangeArrowheads="1"/>
              </p:cNvSpPr>
              <p:nvPr/>
            </p:nvSpPr>
            <p:spPr bwMode="auto">
              <a:xfrm>
                <a:off x="6748856" y="2114036"/>
                <a:ext cx="1622372" cy="491827"/>
              </a:xfrm>
              <a:prstGeom prst="rect">
                <a:avLst/>
              </a:prstGeom>
              <a:solidFill>
                <a:srgbClr val="FFCB25"/>
              </a:solidFill>
              <a:ln w="9525">
                <a:solidFill>
                  <a:schemeClr val="bg1"/>
                </a:solidFill>
                <a:miter lim="800000"/>
                <a:headEnd/>
                <a:tailEnd/>
              </a:ln>
            </p:spPr>
            <p:txBody>
              <a:bodyPr>
                <a:spAutoFit/>
              </a:bodyPr>
              <a:lstStyle/>
              <a:p>
                <a:pPr algn="ctr" defTabSz="914400">
                  <a:defRPr/>
                </a:pPr>
                <a:r>
                  <a:rPr lang="en-US" sz="1300" b="1" dirty="0">
                    <a:solidFill>
                      <a:prstClr val="white"/>
                    </a:solidFill>
                    <a:effectLst>
                      <a:outerShdw blurRad="38100" dist="38100" dir="2700000" algn="tl">
                        <a:srgbClr val="000000">
                          <a:alpha val="43137"/>
                        </a:srgbClr>
                      </a:outerShdw>
                    </a:effectLst>
                    <a:latin typeface="Arial" pitchFamily="34" charset="0"/>
                  </a:rPr>
                  <a:t>4 </a:t>
                </a:r>
                <a:r>
                  <a:rPr lang="en-US" sz="1300" b="1" dirty="0" err="1">
                    <a:solidFill>
                      <a:prstClr val="white"/>
                    </a:solidFill>
                    <a:effectLst>
                      <a:outerShdw blurRad="38100" dist="38100" dir="2700000" algn="tl">
                        <a:srgbClr val="000000">
                          <a:alpha val="43137"/>
                        </a:srgbClr>
                      </a:outerShdw>
                    </a:effectLst>
                    <a:latin typeface="Arial" pitchFamily="34" charset="0"/>
                  </a:rPr>
                  <a:t>pilar</a:t>
                </a:r>
                <a:r>
                  <a:rPr lang="en-US" sz="1300" b="1" dirty="0">
                    <a:solidFill>
                      <a:prstClr val="white"/>
                    </a:solidFill>
                    <a:effectLst>
                      <a:outerShdw blurRad="38100" dist="38100" dir="2700000" algn="tl">
                        <a:srgbClr val="000000">
                          <a:alpha val="43137"/>
                        </a:srgbClr>
                      </a:outerShdw>
                    </a:effectLst>
                    <a:latin typeface="Arial" pitchFamily="34" charset="0"/>
                  </a:rPr>
                  <a:t> </a:t>
                </a:r>
                <a:r>
                  <a:rPr lang="en-US" sz="1300" b="1" dirty="0" err="1">
                    <a:solidFill>
                      <a:prstClr val="white"/>
                    </a:solidFill>
                    <a:effectLst>
                      <a:outerShdw blurRad="38100" dist="38100" dir="2700000" algn="tl">
                        <a:srgbClr val="000000">
                          <a:alpha val="43137"/>
                        </a:srgbClr>
                      </a:outerShdw>
                    </a:effectLst>
                    <a:latin typeface="Arial" pitchFamily="34" charset="0"/>
                  </a:rPr>
                  <a:t>pendidikan</a:t>
                </a:r>
                <a:r>
                  <a:rPr lang="en-US" sz="1300" b="1" dirty="0">
                    <a:solidFill>
                      <a:prstClr val="white"/>
                    </a:solidFill>
                    <a:effectLst>
                      <a:outerShdw blurRad="38100" dist="38100" dir="2700000" algn="tl">
                        <a:srgbClr val="000000">
                          <a:alpha val="43137"/>
                        </a:srgbClr>
                      </a:outerShdw>
                    </a:effectLst>
                    <a:latin typeface="Arial" pitchFamily="34" charset="0"/>
                  </a:rPr>
                  <a:t> UNESCO</a:t>
                </a:r>
              </a:p>
            </p:txBody>
          </p:sp>
          <p:sp>
            <p:nvSpPr>
              <p:cNvPr id="96" name="Right Arrow 95"/>
              <p:cNvSpPr/>
              <p:nvPr/>
            </p:nvSpPr>
            <p:spPr>
              <a:xfrm flipH="1" flipV="1">
                <a:off x="6539270" y="2135689"/>
                <a:ext cx="152421" cy="482330"/>
              </a:xfrm>
              <a:prstGeom prst="rightArrow">
                <a:avLst>
                  <a:gd name="adj1" fmla="val 50000"/>
                  <a:gd name="adj2" fmla="val 71256"/>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en-US">
                  <a:solidFill>
                    <a:prstClr val="white"/>
                  </a:solidFill>
                </a:endParaRPr>
              </a:p>
            </p:txBody>
          </p:sp>
        </p:grpSp>
        <p:sp>
          <p:nvSpPr>
            <p:cNvPr id="88" name="Pentagon 87"/>
            <p:cNvSpPr/>
            <p:nvPr/>
          </p:nvSpPr>
          <p:spPr>
            <a:xfrm rot="10800000" flipV="1">
              <a:off x="7067550" y="3581400"/>
              <a:ext cx="1828800" cy="762000"/>
            </a:xfrm>
            <a:prstGeom prst="homePlate">
              <a:avLst>
                <a:gd name="adj" fmla="val 30000"/>
              </a:avLst>
            </a:prstGeom>
            <a:solidFill>
              <a:srgbClr val="585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914400"/>
              <a:r>
                <a:rPr lang="en-US" sz="1400" b="1" dirty="0" err="1">
                  <a:solidFill>
                    <a:srgbClr val="FFFF00"/>
                  </a:solidFill>
                  <a:effectLst>
                    <a:outerShdw blurRad="38100" dist="38100" dir="2700000" algn="tl">
                      <a:srgbClr val="000000">
                        <a:alpha val="43137"/>
                      </a:srgbClr>
                    </a:outerShdw>
                  </a:effectLst>
                  <a:latin typeface="Arial" pitchFamily="34" charset="0"/>
                </a:rPr>
                <a:t>Tugas</a:t>
              </a:r>
              <a:r>
                <a:rPr lang="en-US" sz="1400" b="1" dirty="0">
                  <a:solidFill>
                    <a:srgbClr val="FFFF00"/>
                  </a:solidFill>
                  <a:effectLst>
                    <a:outerShdw blurRad="38100" dist="38100" dir="2700000" algn="tl">
                      <a:srgbClr val="000000">
                        <a:alpha val="43137"/>
                      </a:srgbClr>
                    </a:outerShdw>
                  </a:effectLst>
                  <a:latin typeface="Arial" pitchFamily="34" charset="0"/>
                </a:rPr>
                <a:t> </a:t>
              </a:r>
              <a:r>
                <a:rPr lang="en-US" sz="1400" b="1" dirty="0">
                  <a:solidFill>
                    <a:prstClr val="white"/>
                  </a:solidFill>
                  <a:effectLst>
                    <a:outerShdw blurRad="38100" dist="38100" dir="2700000" algn="tl">
                      <a:srgbClr val="000000">
                        <a:alpha val="43137"/>
                      </a:srgbClr>
                    </a:outerShdw>
                  </a:effectLst>
                  <a:latin typeface="Arial" pitchFamily="34" charset="0"/>
                </a:rPr>
                <a:t>Tim   </a:t>
              </a:r>
              <a:r>
                <a:rPr lang="en-US" sz="1400" b="1" dirty="0" err="1">
                  <a:solidFill>
                    <a:prstClr val="white"/>
                  </a:solidFill>
                  <a:effectLst>
                    <a:outerShdw blurRad="38100" dist="38100" dir="2700000" algn="tl">
                      <a:srgbClr val="000000">
                        <a:alpha val="43137"/>
                      </a:srgbClr>
                    </a:outerShdw>
                  </a:effectLst>
                  <a:latin typeface="Arial" pitchFamily="34" charset="0"/>
                </a:rPr>
                <a:t>Pengembang</a:t>
              </a:r>
              <a:r>
                <a:rPr lang="en-US" sz="1400" b="1" dirty="0">
                  <a:solidFill>
                    <a:prstClr val="white"/>
                  </a:solidFill>
                  <a:effectLst>
                    <a:outerShdw blurRad="38100" dist="38100" dir="2700000" algn="tl">
                      <a:srgbClr val="000000">
                        <a:alpha val="43137"/>
                      </a:srgbClr>
                    </a:outerShdw>
                  </a:effectLst>
                  <a:latin typeface="Arial" pitchFamily="34" charset="0"/>
                </a:rPr>
                <a:t> </a:t>
              </a:r>
              <a:r>
                <a:rPr lang="en-US" sz="1400" b="1" dirty="0" err="1">
                  <a:solidFill>
                    <a:prstClr val="white"/>
                  </a:solidFill>
                  <a:effectLst>
                    <a:outerShdw blurRad="38100" dist="38100" dir="2700000" algn="tl">
                      <a:srgbClr val="000000">
                        <a:alpha val="43137"/>
                      </a:srgbClr>
                    </a:outerShdw>
                  </a:effectLst>
                  <a:latin typeface="Arial" pitchFamily="34" charset="0"/>
                </a:rPr>
                <a:t>Kurikulum</a:t>
              </a:r>
              <a:r>
                <a:rPr lang="en-US" sz="1400" b="1" dirty="0">
                  <a:solidFill>
                    <a:prstClr val="white"/>
                  </a:solidFill>
                  <a:effectLst>
                    <a:outerShdw blurRad="38100" dist="38100" dir="2700000" algn="tl">
                      <a:srgbClr val="000000">
                        <a:alpha val="43137"/>
                      </a:srgbClr>
                    </a:outerShdw>
                  </a:effectLst>
                  <a:latin typeface="Arial" pitchFamily="34" charset="0"/>
                </a:rPr>
                <a:t> Prodi </a:t>
              </a:r>
              <a:endParaRPr lang="en-US" sz="1400" b="1" dirty="0">
                <a:solidFill>
                  <a:prstClr val="white"/>
                </a:solidFill>
                <a:latin typeface="Arial" pitchFamily="34" charset="0"/>
              </a:endParaRPr>
            </a:p>
          </p:txBody>
        </p:sp>
      </p:grpSp>
      <p:grpSp>
        <p:nvGrpSpPr>
          <p:cNvPr id="5" name="Group 4"/>
          <p:cNvGrpSpPr/>
          <p:nvPr/>
        </p:nvGrpSpPr>
        <p:grpSpPr>
          <a:xfrm>
            <a:off x="3743325" y="673925"/>
            <a:ext cx="4667250" cy="1981200"/>
            <a:chOff x="2219325" y="673925"/>
            <a:chExt cx="4667250" cy="1981200"/>
          </a:xfrm>
        </p:grpSpPr>
        <p:grpSp>
          <p:nvGrpSpPr>
            <p:cNvPr id="3" name="Group 57"/>
            <p:cNvGrpSpPr/>
            <p:nvPr/>
          </p:nvGrpSpPr>
          <p:grpSpPr>
            <a:xfrm>
              <a:off x="2219325" y="673925"/>
              <a:ext cx="4667250" cy="1981200"/>
              <a:chOff x="2206625" y="685800"/>
              <a:chExt cx="4667250" cy="1981200"/>
            </a:xfrm>
          </p:grpSpPr>
          <p:sp>
            <p:nvSpPr>
              <p:cNvPr id="22" name="Rectangle 21"/>
              <p:cNvSpPr/>
              <p:nvPr/>
            </p:nvSpPr>
            <p:spPr>
              <a:xfrm>
                <a:off x="2206625" y="685800"/>
                <a:ext cx="4667250" cy="1981200"/>
              </a:xfrm>
              <a:prstGeom prst="rect">
                <a:avLst/>
              </a:prstGeom>
              <a:noFill/>
              <a:ln w="127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85770" tIns="42885" rIns="85770" bIns="42885" anchor="ctr"/>
              <a:lstStyle/>
              <a:p>
                <a:pPr algn="ctr" defTabSz="914400">
                  <a:defRPr/>
                </a:pPr>
                <a:endParaRPr lang="en-US" dirty="0">
                  <a:solidFill>
                    <a:prstClr val="white"/>
                  </a:solidFill>
                </a:endParaRPr>
              </a:p>
            </p:txBody>
          </p:sp>
          <p:grpSp>
            <p:nvGrpSpPr>
              <p:cNvPr id="4" name="Group 46"/>
              <p:cNvGrpSpPr>
                <a:grpSpLocks/>
              </p:cNvGrpSpPr>
              <p:nvPr/>
            </p:nvGrpSpPr>
            <p:grpSpPr bwMode="auto">
              <a:xfrm>
                <a:off x="2303463" y="758811"/>
                <a:ext cx="4429125" cy="651290"/>
                <a:chOff x="2212002" y="337993"/>
                <a:chExt cx="4428455" cy="653132"/>
              </a:xfrm>
            </p:grpSpPr>
            <p:sp>
              <p:nvSpPr>
                <p:cNvPr id="52274" name="TextBox 7"/>
                <p:cNvSpPr txBox="1">
                  <a:spLocks noChangeArrowheads="1"/>
                </p:cNvSpPr>
                <p:nvPr/>
              </p:nvSpPr>
              <p:spPr bwMode="auto">
                <a:xfrm>
                  <a:off x="2212002" y="342966"/>
                  <a:ext cx="1599958" cy="648159"/>
                </a:xfrm>
                <a:prstGeom prst="rect">
                  <a:avLst/>
                </a:prstGeom>
                <a:noFill/>
                <a:ln w="9525">
                  <a:noFill/>
                  <a:miter lim="800000"/>
                  <a:headEnd/>
                  <a:tailEnd/>
                </a:ln>
              </p:spPr>
              <p:txBody>
                <a:bodyPr>
                  <a:spAutoFit/>
                </a:bodyPr>
                <a:lstStyle/>
                <a:p>
                  <a:pPr defTabSz="914400">
                    <a:defRPr/>
                  </a:pPr>
                  <a:r>
                    <a:rPr lang="en-US" sz="1400" b="1" dirty="0" err="1">
                      <a:solidFill>
                        <a:srgbClr val="1F497D">
                          <a:lumMod val="75000"/>
                        </a:srgbClr>
                      </a:solidFill>
                      <a:latin typeface="Arial" pitchFamily="34" charset="0"/>
                      <a:cs typeface="Arial" pitchFamily="34" charset="0"/>
                    </a:rPr>
                    <a:t>Analisis</a:t>
                  </a:r>
                  <a:r>
                    <a:rPr lang="en-US" sz="1400" b="1" dirty="0">
                      <a:solidFill>
                        <a:srgbClr val="1F497D">
                          <a:lumMod val="75000"/>
                        </a:srgbClr>
                      </a:solidFill>
                      <a:latin typeface="Arial" pitchFamily="34" charset="0"/>
                      <a:cs typeface="Arial" pitchFamily="34" charset="0"/>
                    </a:rPr>
                    <a:t> SWOT</a:t>
                  </a:r>
                </a:p>
                <a:p>
                  <a:pPr defTabSz="914400">
                    <a:defRPr/>
                  </a:pPr>
                  <a:r>
                    <a:rPr lang="en-US" sz="1100" dirty="0">
                      <a:solidFill>
                        <a:srgbClr val="1F497D">
                          <a:lumMod val="75000"/>
                        </a:srgbClr>
                      </a:solidFill>
                      <a:latin typeface="Arial" pitchFamily="34" charset="0"/>
                      <a:cs typeface="Arial" pitchFamily="34" charset="0"/>
                    </a:rPr>
                    <a:t>(University values)</a:t>
                  </a:r>
                </a:p>
                <a:p>
                  <a:pPr defTabSz="914400">
                    <a:defRPr/>
                  </a:pPr>
                  <a:r>
                    <a:rPr lang="en-US" sz="1100" dirty="0">
                      <a:solidFill>
                        <a:srgbClr val="1F497D">
                          <a:lumMod val="75000"/>
                        </a:srgbClr>
                      </a:solidFill>
                      <a:latin typeface="Arial" pitchFamily="34" charset="0"/>
                      <a:cs typeface="Arial" pitchFamily="34" charset="0"/>
                    </a:rPr>
                    <a:t>(Scientific vision Prodi)</a:t>
                  </a:r>
                </a:p>
              </p:txBody>
            </p:sp>
            <p:sp>
              <p:nvSpPr>
                <p:cNvPr id="52275" name="TextBox 8"/>
                <p:cNvSpPr txBox="1">
                  <a:spLocks noChangeArrowheads="1"/>
                </p:cNvSpPr>
                <p:nvPr/>
              </p:nvSpPr>
              <p:spPr bwMode="auto">
                <a:xfrm>
                  <a:off x="5165892" y="337993"/>
                  <a:ext cx="1474565" cy="648159"/>
                </a:xfrm>
                <a:prstGeom prst="rect">
                  <a:avLst/>
                </a:prstGeom>
                <a:noFill/>
                <a:ln w="9525">
                  <a:noFill/>
                  <a:miter lim="800000"/>
                  <a:headEnd/>
                  <a:tailEnd/>
                </a:ln>
              </p:spPr>
              <p:txBody>
                <a:bodyPr wrap="square" anchor="ctr">
                  <a:spAutoFit/>
                </a:bodyPr>
                <a:lstStyle/>
                <a:p>
                  <a:pPr algn="r" defTabSz="914400">
                    <a:defRPr/>
                  </a:pPr>
                  <a:r>
                    <a:rPr lang="en-US" sz="1400" b="1" dirty="0">
                      <a:solidFill>
                        <a:srgbClr val="1F497D">
                          <a:lumMod val="75000"/>
                        </a:srgbClr>
                      </a:solidFill>
                      <a:latin typeface="Arial" pitchFamily="34" charset="0"/>
                      <a:cs typeface="Arial" pitchFamily="34" charset="0"/>
                    </a:rPr>
                    <a:t>Tracer study</a:t>
                  </a:r>
                </a:p>
                <a:p>
                  <a:pPr algn="r" defTabSz="914400">
                    <a:defRPr/>
                  </a:pPr>
                  <a:r>
                    <a:rPr lang="en-US" sz="1100" dirty="0">
                      <a:solidFill>
                        <a:srgbClr val="1F497D">
                          <a:lumMod val="75000"/>
                        </a:srgbClr>
                      </a:solidFill>
                      <a:latin typeface="Arial" pitchFamily="34" charset="0"/>
                      <a:cs typeface="Arial" pitchFamily="34" charset="0"/>
                    </a:rPr>
                    <a:t>(Need assessment)</a:t>
                  </a:r>
                </a:p>
                <a:p>
                  <a:pPr algn="r" defTabSz="914400">
                    <a:defRPr/>
                  </a:pPr>
                  <a:r>
                    <a:rPr lang="en-US" sz="1100" dirty="0">
                      <a:solidFill>
                        <a:srgbClr val="1F497D">
                          <a:lumMod val="75000"/>
                        </a:srgbClr>
                      </a:solidFill>
                      <a:latin typeface="Arial" pitchFamily="34" charset="0"/>
                      <a:cs typeface="Arial" pitchFamily="34" charset="0"/>
                    </a:rPr>
                    <a:t>(Market signal)</a:t>
                  </a:r>
                </a:p>
              </p:txBody>
            </p:sp>
          </p:grpSp>
          <p:grpSp>
            <p:nvGrpSpPr>
              <p:cNvPr id="6" name="Group 49"/>
              <p:cNvGrpSpPr>
                <a:grpSpLocks/>
              </p:cNvGrpSpPr>
              <p:nvPr/>
            </p:nvGrpSpPr>
            <p:grpSpPr bwMode="auto">
              <a:xfrm>
                <a:off x="3352800" y="1430245"/>
                <a:ext cx="2362200" cy="1167730"/>
                <a:chOff x="3231520" y="1658883"/>
                <a:chExt cx="2362487" cy="1167464"/>
              </a:xfrm>
              <a:solidFill>
                <a:srgbClr val="FFFFCC"/>
              </a:solidFill>
            </p:grpSpPr>
            <p:sp>
              <p:nvSpPr>
                <p:cNvPr id="11" name="Rectangle 10"/>
                <p:cNvSpPr/>
                <p:nvPr/>
              </p:nvSpPr>
              <p:spPr>
                <a:xfrm>
                  <a:off x="3718611" y="1658883"/>
                  <a:ext cx="1447976" cy="307707"/>
                </a:xfrm>
                <a:prstGeom prst="rect">
                  <a:avLst/>
                </a:prstGeom>
                <a:noFill/>
                <a:ln w="9525">
                  <a:noFill/>
                </a:ln>
                <a:effectLst/>
              </p:spPr>
              <p:style>
                <a:lnRef idx="2">
                  <a:schemeClr val="accent1"/>
                </a:lnRef>
                <a:fillRef idx="1">
                  <a:schemeClr val="lt1"/>
                </a:fillRef>
                <a:effectRef idx="0">
                  <a:schemeClr val="accent1"/>
                </a:effectRef>
                <a:fontRef idx="minor">
                  <a:schemeClr val="dk1"/>
                </a:fontRef>
              </p:style>
              <p:txBody>
                <a:bodyPr wrap="square">
                  <a:spAutoFit/>
                </a:bodyPr>
                <a:lstStyle/>
                <a:p>
                  <a:pPr algn="ctr" defTabSz="914400">
                    <a:defRPr/>
                  </a:pPr>
                  <a:r>
                    <a:rPr lang="en-US" sz="1400" b="1" dirty="0">
                      <a:ln w="1905"/>
                      <a:solidFill>
                        <a:prstClr val="black"/>
                      </a:solidFill>
                      <a:cs typeface="Arial" pitchFamily="34" charset="0"/>
                    </a:rPr>
                    <a:t>PROFIL LULUSAN</a:t>
                  </a:r>
                </a:p>
              </p:txBody>
            </p:sp>
            <p:sp>
              <p:nvSpPr>
                <p:cNvPr id="12" name="Rectangle 11"/>
                <p:cNvSpPr/>
                <p:nvPr/>
              </p:nvSpPr>
              <p:spPr>
                <a:xfrm>
                  <a:off x="3231520" y="2195548"/>
                  <a:ext cx="2362487" cy="630799"/>
                </a:xfrm>
                <a:prstGeom prst="rect">
                  <a:avLst/>
                </a:prstGeom>
                <a:noFill/>
                <a:ln>
                  <a:noFill/>
                </a:ln>
              </p:spPr>
              <p:txBody>
                <a:bodyPr>
                  <a:spAutoFit/>
                </a:bodyPr>
                <a:lstStyle/>
                <a:p>
                  <a:pPr algn="ctr" defTabSz="914400">
                    <a:defRPr/>
                  </a:pPr>
                  <a:r>
                    <a:rPr lang="en-US" sz="1200" b="1" dirty="0">
                      <a:ln w="1905"/>
                      <a:solidFill>
                        <a:prstClr val="black"/>
                      </a:solidFill>
                      <a:effectLst>
                        <a:innerShdw blurRad="69850" dist="43180" dir="5400000">
                          <a:srgbClr val="000000">
                            <a:alpha val="65000"/>
                          </a:srgbClr>
                        </a:innerShdw>
                      </a:effectLst>
                      <a:latin typeface="Arial" pitchFamily="34" charset="0"/>
                    </a:rPr>
                    <a:t>RUMUSAN</a:t>
                  </a:r>
                </a:p>
                <a:p>
                  <a:pPr algn="ctr" defTabSz="914400">
                    <a:defRPr/>
                  </a:pPr>
                  <a:r>
                    <a:rPr lang="en-US" sz="1200" b="1" dirty="0">
                      <a:ln w="1905"/>
                      <a:solidFill>
                        <a:prstClr val="black"/>
                      </a:solidFill>
                      <a:effectLst>
                        <a:innerShdw blurRad="69850" dist="43180" dir="5400000">
                          <a:srgbClr val="000000">
                            <a:alpha val="65000"/>
                          </a:srgbClr>
                        </a:innerShdw>
                      </a:effectLst>
                      <a:latin typeface="Arial" pitchFamily="34" charset="0"/>
                    </a:rPr>
                    <a:t>CAPAIAN PEMBELAJARAN </a:t>
                  </a:r>
                  <a:endParaRPr lang="en-US" sz="1100" b="1" dirty="0">
                    <a:ln w="1905"/>
                    <a:solidFill>
                      <a:prstClr val="black"/>
                    </a:solidFill>
                    <a:effectLst>
                      <a:innerShdw blurRad="69850" dist="43180" dir="5400000">
                        <a:srgbClr val="000000">
                          <a:alpha val="65000"/>
                        </a:srgbClr>
                      </a:innerShdw>
                    </a:effectLst>
                    <a:latin typeface="Arial" pitchFamily="34" charset="0"/>
                  </a:endParaRPr>
                </a:p>
                <a:p>
                  <a:pPr algn="ctr" defTabSz="914400">
                    <a:defRPr/>
                  </a:pPr>
                  <a:r>
                    <a:rPr lang="en-US" sz="1100" dirty="0">
                      <a:ln w="1905"/>
                      <a:solidFill>
                        <a:prstClr val="black"/>
                      </a:solidFill>
                      <a:effectLst>
                        <a:innerShdw blurRad="69850" dist="43180" dir="5400000">
                          <a:srgbClr val="000000">
                            <a:alpha val="65000"/>
                          </a:srgbClr>
                        </a:innerShdw>
                      </a:effectLst>
                      <a:latin typeface="Arial" pitchFamily="34" charset="0"/>
                    </a:rPr>
                    <a:t>(Learning Outcomes)</a:t>
                  </a:r>
                  <a:endParaRPr lang="en-US" sz="1200" dirty="0">
                    <a:ln w="1905"/>
                    <a:solidFill>
                      <a:prstClr val="black"/>
                    </a:solidFill>
                    <a:effectLst>
                      <a:innerShdw blurRad="69850" dist="43180" dir="5400000">
                        <a:srgbClr val="000000">
                          <a:alpha val="65000"/>
                        </a:srgbClr>
                      </a:innerShdw>
                    </a:effectLst>
                    <a:latin typeface="Arial" pitchFamily="34" charset="0"/>
                  </a:endParaRPr>
                </a:p>
              </p:txBody>
            </p:sp>
            <p:cxnSp>
              <p:nvCxnSpPr>
                <p:cNvPr id="18" name="Straight Arrow Connector 17"/>
                <p:cNvCxnSpPr/>
                <p:nvPr/>
              </p:nvCxnSpPr>
              <p:spPr>
                <a:xfrm rot="5400000">
                  <a:off x="4316265" y="2072740"/>
                  <a:ext cx="228162" cy="2114"/>
                </a:xfrm>
                <a:prstGeom prst="straightConnector1">
                  <a:avLst/>
                </a:prstGeom>
                <a:grpFill/>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cxnSp>
          <p:nvCxnSpPr>
            <p:cNvPr id="30" name="Elbow Connector 29"/>
            <p:cNvCxnSpPr/>
            <p:nvPr/>
          </p:nvCxnSpPr>
          <p:spPr>
            <a:xfrm>
              <a:off x="3930501" y="1080734"/>
              <a:ext cx="513420" cy="324534"/>
            </a:xfrm>
            <a:prstGeom prst="bentConnector3">
              <a:avLst>
                <a:gd name="adj1" fmla="val 99702"/>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10800000" flipV="1">
              <a:off x="4748721" y="1079203"/>
              <a:ext cx="509079" cy="324534"/>
            </a:xfrm>
            <a:prstGeom prst="bentConnector3">
              <a:avLst>
                <a:gd name="adj1" fmla="val 100126"/>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5712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strips(downRight)">
                                      <p:cBhvr>
                                        <p:cTn id="17" dur="500"/>
                                        <p:tgtEl>
                                          <p:spTgt spid="74"/>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Effect transition="in" filter="strips(downRight)">
                                      <p:cBhvr>
                                        <p:cTn id="20" dur="500"/>
                                        <p:tgtEl>
                                          <p:spTgt spid="81"/>
                                        </p:tgtEl>
                                      </p:cBhvr>
                                    </p:animEffect>
                                  </p:childTnLst>
                                </p:cTn>
                              </p:par>
                            </p:childTnLst>
                          </p:cTn>
                        </p:par>
                        <p:par>
                          <p:cTn id="21" fill="hold">
                            <p:stCondLst>
                              <p:cond delay="500"/>
                            </p:stCondLst>
                            <p:childTnLst>
                              <p:par>
                                <p:cTn id="22" presetID="18" presetClass="entr" presetSubtype="12" fill="hold" grpId="0"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Left)">
                                      <p:cBhvr>
                                        <p:cTn id="24" dur="500"/>
                                        <p:tgtEl>
                                          <p:spTgt spid="82"/>
                                        </p:tgtEl>
                                      </p:cBhvr>
                                    </p:animEffect>
                                  </p:childTnLst>
                                </p:cTn>
                              </p:par>
                            </p:childTnLst>
                          </p:cTn>
                        </p:par>
                        <p:par>
                          <p:cTn id="25" fill="hold">
                            <p:stCondLst>
                              <p:cond delay="1000"/>
                            </p:stCondLst>
                            <p:childTnLst>
                              <p:par>
                                <p:cTn id="26" presetID="18" presetClass="entr" presetSubtype="12"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strips(downLeft)">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89"/>
                                        </p:tgtEl>
                                        <p:attrNameLst>
                                          <p:attrName>style.visibility</p:attrName>
                                        </p:attrNameLst>
                                      </p:cBhvr>
                                      <p:to>
                                        <p:strVal val="visible"/>
                                      </p:to>
                                    </p:set>
                                    <p:animEffect transition="in" filter="wipe(left)">
                                      <p:cBhvr>
                                        <p:cTn id="33" dur="1000"/>
                                        <p:tgtEl>
                                          <p:spTgt spid="89"/>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8" presetClass="entr" presetSubtype="6"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strips(downRight)">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right)">
                                      <p:cBhvr>
                                        <p:cTn id="48" dur="5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99"/>
                                        </p:tgtEl>
                                        <p:attrNameLst>
                                          <p:attrName>style.visibility</p:attrName>
                                        </p:attrNameLst>
                                      </p:cBhvr>
                                      <p:to>
                                        <p:strVal val="visible"/>
                                      </p:to>
                                    </p:set>
                                    <p:animEffect transition="in" filter="wipe(left)">
                                      <p:cBhvr>
                                        <p:cTn id="53" dur="1000"/>
                                        <p:tgtEl>
                                          <p:spTgt spid="99"/>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wipe(up)">
                                      <p:cBhvr>
                                        <p:cTn id="58" dur="500"/>
                                        <p:tgtEl>
                                          <p:spTgt spid="17"/>
                                        </p:tgtEl>
                                      </p:cBhvr>
                                    </p:animEffect>
                                  </p:childTnLst>
                                </p:cTn>
                              </p:par>
                            </p:childTnLst>
                          </p:cTn>
                        </p:par>
                        <p:par>
                          <p:cTn id="59" fill="hold">
                            <p:stCondLst>
                              <p:cond delay="500"/>
                            </p:stCondLst>
                            <p:childTnLst>
                              <p:par>
                                <p:cTn id="60" presetID="18" presetClass="entr" presetSubtype="12"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strips(downLeft)">
                                      <p:cBhvr>
                                        <p:cTn id="62" dur="500"/>
                                        <p:tgtEl>
                                          <p:spTgt spid="2"/>
                                        </p:tgtEl>
                                      </p:cBhvr>
                                    </p:animEffect>
                                  </p:childTnLst>
                                </p:cTn>
                              </p:par>
                            </p:childTnLst>
                          </p:cTn>
                        </p:par>
                        <p:par>
                          <p:cTn id="63" fill="hold">
                            <p:stCondLst>
                              <p:cond delay="1000"/>
                            </p:stCondLst>
                            <p:childTnLst>
                              <p:par>
                                <p:cTn id="64" presetID="22" presetClass="entr" presetSubtype="8"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wipe(left)">
                                      <p:cBhvr>
                                        <p:cTn id="66" dur="500"/>
                                        <p:tgtEl>
                                          <p:spTgt spid="87"/>
                                        </p:tgtEl>
                                      </p:cBhvr>
                                    </p:animEffect>
                                  </p:childTnLst>
                                </p:cTn>
                              </p:par>
                            </p:childTnLst>
                          </p:cTn>
                        </p:par>
                        <p:par>
                          <p:cTn id="67" fill="hold">
                            <p:stCondLst>
                              <p:cond delay="1500"/>
                            </p:stCondLst>
                            <p:childTnLst>
                              <p:par>
                                <p:cTn id="68" presetID="22" presetClass="entr" presetSubtype="4" fill="hold" grpId="0" nodeType="afterEffect">
                                  <p:stCondLst>
                                    <p:cond delay="0"/>
                                  </p:stCondLst>
                                  <p:childTnLst>
                                    <p:set>
                                      <p:cBhvr>
                                        <p:cTn id="69" dur="1" fill="hold">
                                          <p:stCondLst>
                                            <p:cond delay="0"/>
                                          </p:stCondLst>
                                        </p:cTn>
                                        <p:tgtEl>
                                          <p:spTgt spid="76"/>
                                        </p:tgtEl>
                                        <p:attrNameLst>
                                          <p:attrName>style.visibility</p:attrName>
                                        </p:attrNameLst>
                                      </p:cBhvr>
                                      <p:to>
                                        <p:strVal val="visible"/>
                                      </p:to>
                                    </p:set>
                                    <p:animEffect transition="in" filter="wipe(down)">
                                      <p:cBhvr>
                                        <p:cTn id="70"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4" grpId="0" animBg="1"/>
      <p:bldP spid="81" grpId="0" animBg="1"/>
      <p:bldP spid="82" grpId="0" animBg="1"/>
      <p:bldP spid="8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247" name="Group 119"/>
          <p:cNvGraphicFramePr>
            <a:graphicFrameLocks noGrp="1"/>
          </p:cNvGraphicFramePr>
          <p:nvPr>
            <p:extLst/>
          </p:nvPr>
        </p:nvGraphicFramePr>
        <p:xfrm>
          <a:off x="4483102" y="1371601"/>
          <a:ext cx="2047875" cy="4444389"/>
        </p:xfrm>
        <a:graphic>
          <a:graphicData uri="http://schemas.openxmlformats.org/drawingml/2006/table">
            <a:tbl>
              <a:tblPr/>
              <a:tblGrid>
                <a:gridCol w="2047875">
                  <a:extLst>
                    <a:ext uri="{9D8B030D-6E8A-4147-A177-3AD203B41FA5}">
                      <a16:colId xmlns:a16="http://schemas.microsoft.com/office/drawing/2014/main" val="20000"/>
                    </a:ext>
                  </a:extLst>
                </a:gridCol>
              </a:tblGrid>
              <a:tr h="10575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CAPAIAN PEMBELAJARAN</a:t>
                      </a:r>
                      <a:r>
                        <a:rPr kumimoji="0" lang="en-US" sz="1800" b="1" i="0" u="none" strike="noStrike" cap="none" normalizeH="0" baseline="0" dirty="0">
                          <a:ln>
                            <a:noFill/>
                          </a:ln>
                          <a:solidFill>
                            <a:srgbClr val="FF9900"/>
                          </a:solidFill>
                          <a:effectLst>
                            <a:outerShdw blurRad="38100" dist="38100" dir="2700000" algn="tl">
                              <a:srgbClr val="000000"/>
                            </a:outerShdw>
                          </a:effectLst>
                          <a:latin typeface="Comic Sans MS" pitchFamily="66" charset="0"/>
                        </a:rPr>
                        <a:t>             </a:t>
                      </a:r>
                      <a:endParaRPr kumimoji="0" lang="en-US" sz="1800" b="1" i="0" u="none" strike="noStrike" cap="none" normalizeH="0" baseline="0" dirty="0">
                        <a:ln>
                          <a:noFill/>
                        </a:ln>
                        <a:solidFill>
                          <a:srgbClr val="76753A"/>
                        </a:solidFill>
                        <a:effectLst>
                          <a:outerShdw blurRad="38100" dist="38100" dir="2700000" algn="tl">
                            <a:srgbClr val="000000"/>
                          </a:outerShdw>
                        </a:effectLst>
                        <a:latin typeface="Comic Sans MS" pitchFamily="66" charset="0"/>
                      </a:endParaRP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0"/>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1"/>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2"/>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3"/>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4"/>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5"/>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6"/>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7"/>
                  </a:ext>
                </a:extLst>
              </a:tr>
            </a:tbl>
          </a:graphicData>
        </a:graphic>
      </p:graphicFrame>
      <p:grpSp>
        <p:nvGrpSpPr>
          <p:cNvPr id="2" name="Group 92"/>
          <p:cNvGrpSpPr>
            <a:grpSpLocks/>
          </p:cNvGrpSpPr>
          <p:nvPr/>
        </p:nvGrpSpPr>
        <p:grpSpPr bwMode="auto">
          <a:xfrm>
            <a:off x="1524000" y="105840"/>
            <a:ext cx="9144000" cy="704487"/>
            <a:chOff x="0" y="54"/>
            <a:chExt cx="5760" cy="426"/>
          </a:xfrm>
        </p:grpSpPr>
        <p:sp>
          <p:nvSpPr>
            <p:cNvPr id="19566" name="Rectangle 93"/>
            <p:cNvSpPr>
              <a:spLocks noChangeArrowheads="1"/>
            </p:cNvSpPr>
            <p:nvPr/>
          </p:nvSpPr>
          <p:spPr bwMode="auto">
            <a:xfrm>
              <a:off x="0" y="54"/>
              <a:ext cx="5760" cy="384"/>
            </a:xfrm>
            <a:prstGeom prst="rect">
              <a:avLst/>
            </a:prstGeom>
            <a:solidFill>
              <a:schemeClr val="bg2">
                <a:lumMod val="25000"/>
              </a:schemeClr>
            </a:solidFill>
            <a:ln w="9525">
              <a:noFill/>
              <a:miter lim="800000"/>
              <a:headEnd/>
              <a:tailEnd/>
            </a:ln>
          </p:spPr>
          <p:txBody>
            <a:bodyPr wrap="none" anchor="ctr"/>
            <a:lstStyle/>
            <a:p>
              <a:pPr defTabSz="914400" eaLnBrk="0" hangingPunct="0"/>
              <a:endParaRPr lang="en-US">
                <a:solidFill>
                  <a:prstClr val="black"/>
                </a:solidFill>
              </a:endParaRPr>
            </a:p>
          </p:txBody>
        </p:sp>
        <p:sp>
          <p:nvSpPr>
            <p:cNvPr id="19567" name="Line 94"/>
            <p:cNvSpPr>
              <a:spLocks noChangeShapeType="1"/>
            </p:cNvSpPr>
            <p:nvPr/>
          </p:nvSpPr>
          <p:spPr bwMode="auto">
            <a:xfrm>
              <a:off x="0" y="480"/>
              <a:ext cx="5760" cy="0"/>
            </a:xfrm>
            <a:prstGeom prst="line">
              <a:avLst/>
            </a:prstGeom>
            <a:noFill/>
            <a:ln w="57150" cmpd="thickThin">
              <a:solidFill>
                <a:srgbClr val="FFCC00"/>
              </a:solidFill>
              <a:round/>
              <a:headEnd/>
              <a:tailEnd/>
            </a:ln>
          </p:spPr>
          <p:txBody>
            <a:bodyPr/>
            <a:lstStyle/>
            <a:p>
              <a:pPr defTabSz="914400"/>
              <a:endParaRPr lang="en-US">
                <a:solidFill>
                  <a:prstClr val="black"/>
                </a:solidFill>
              </a:endParaRPr>
            </a:p>
          </p:txBody>
        </p:sp>
      </p:grpSp>
      <p:sp>
        <p:nvSpPr>
          <p:cNvPr id="48227" name="Text Box 99"/>
          <p:cNvSpPr txBox="1">
            <a:spLocks noChangeArrowheads="1"/>
          </p:cNvSpPr>
          <p:nvPr/>
        </p:nvSpPr>
        <p:spPr bwMode="auto">
          <a:xfrm>
            <a:off x="2057400" y="193486"/>
            <a:ext cx="7924800" cy="400110"/>
          </a:xfrm>
          <a:prstGeom prst="rect">
            <a:avLst/>
          </a:prstGeom>
          <a:noFill/>
          <a:ln w="9525">
            <a:noFill/>
            <a:miter lim="800000"/>
            <a:headEnd/>
            <a:tailEnd/>
          </a:ln>
          <a:effectLst/>
        </p:spPr>
        <p:txBody>
          <a:bodyPr>
            <a:spAutoFit/>
          </a:bodyPr>
          <a:lstStyle/>
          <a:p>
            <a:pPr algn="ctr" defTabSz="914400" eaLnBrk="0" hangingPunct="0">
              <a:spcBef>
                <a:spcPct val="50000"/>
              </a:spcBef>
              <a:defRPr/>
            </a:pPr>
            <a:r>
              <a:rPr lang="en-US" sz="2000" b="1" dirty="0" err="1">
                <a:solidFill>
                  <a:prstClr val="white"/>
                </a:solidFill>
                <a:effectLst>
                  <a:outerShdw blurRad="38100" dist="38100" dir="2700000" algn="tl">
                    <a:srgbClr val="000000"/>
                  </a:outerShdw>
                </a:effectLst>
                <a:latin typeface="Comic Sans MS" pitchFamily="66" charset="0"/>
              </a:rPr>
              <a:t>Pembentukan</a:t>
            </a:r>
            <a:r>
              <a:rPr lang="en-US" sz="2000" b="1" dirty="0">
                <a:solidFill>
                  <a:prstClr val="white"/>
                </a:solidFill>
                <a:effectLst>
                  <a:outerShdw blurRad="38100" dist="38100" dir="2700000" algn="tl">
                    <a:srgbClr val="000000"/>
                  </a:outerShdw>
                </a:effectLst>
                <a:latin typeface="Comic Sans MS" pitchFamily="66" charset="0"/>
              </a:rPr>
              <a:t> </a:t>
            </a:r>
            <a:r>
              <a:rPr lang="en-US" sz="2000" b="1" dirty="0" err="1">
                <a:solidFill>
                  <a:prstClr val="white"/>
                </a:solidFill>
                <a:effectLst>
                  <a:outerShdw blurRad="38100" dist="38100" dir="2700000" algn="tl">
                    <a:srgbClr val="000000"/>
                  </a:outerShdw>
                </a:effectLst>
                <a:latin typeface="Comic Sans MS" pitchFamily="66" charset="0"/>
              </a:rPr>
              <a:t>mata</a:t>
            </a:r>
            <a:r>
              <a:rPr lang="en-US" sz="2000" b="1" dirty="0">
                <a:solidFill>
                  <a:prstClr val="white"/>
                </a:solidFill>
                <a:effectLst>
                  <a:outerShdw blurRad="38100" dist="38100" dir="2700000" algn="tl">
                    <a:srgbClr val="000000"/>
                  </a:outerShdw>
                </a:effectLst>
                <a:latin typeface="Comic Sans MS" pitchFamily="66" charset="0"/>
              </a:rPr>
              <a:t> </a:t>
            </a:r>
            <a:r>
              <a:rPr lang="en-US" sz="2000" b="1" dirty="0" err="1">
                <a:solidFill>
                  <a:prstClr val="white"/>
                </a:solidFill>
                <a:effectLst>
                  <a:outerShdw blurRad="38100" dist="38100" dir="2700000" algn="tl">
                    <a:srgbClr val="000000"/>
                  </a:outerShdw>
                </a:effectLst>
                <a:latin typeface="Comic Sans MS" pitchFamily="66" charset="0"/>
              </a:rPr>
              <a:t>kuliah</a:t>
            </a:r>
            <a:endParaRPr lang="en-US" sz="2000" b="1" dirty="0">
              <a:solidFill>
                <a:prstClr val="white"/>
              </a:solidFill>
              <a:effectLst>
                <a:outerShdw blurRad="38100" dist="38100" dir="2700000" algn="tl">
                  <a:srgbClr val="000000"/>
                </a:outerShdw>
              </a:effectLst>
              <a:latin typeface="Comic Sans MS" pitchFamily="66" charset="0"/>
            </a:endParaRPr>
          </a:p>
        </p:txBody>
      </p:sp>
      <p:graphicFrame>
        <p:nvGraphicFramePr>
          <p:cNvPr id="12" name="Group 119"/>
          <p:cNvGraphicFramePr>
            <a:graphicFrameLocks noGrp="1"/>
          </p:cNvGraphicFramePr>
          <p:nvPr>
            <p:extLst/>
          </p:nvPr>
        </p:nvGraphicFramePr>
        <p:xfrm>
          <a:off x="6553200" y="1373253"/>
          <a:ext cx="1981200" cy="4463322"/>
        </p:xfrm>
        <a:graphic>
          <a:graphicData uri="http://schemas.openxmlformats.org/drawingml/2006/table">
            <a:tbl>
              <a:tblPr/>
              <a:tblGrid>
                <a:gridCol w="660400">
                  <a:extLst>
                    <a:ext uri="{9D8B030D-6E8A-4147-A177-3AD203B41FA5}">
                      <a16:colId xmlns:a16="http://schemas.microsoft.com/office/drawing/2014/main" val="20000"/>
                    </a:ext>
                  </a:extLst>
                </a:gridCol>
                <a:gridCol w="660400">
                  <a:extLst>
                    <a:ext uri="{9D8B030D-6E8A-4147-A177-3AD203B41FA5}">
                      <a16:colId xmlns:a16="http://schemas.microsoft.com/office/drawing/2014/main" val="20001"/>
                    </a:ext>
                  </a:extLst>
                </a:gridCol>
                <a:gridCol w="660400">
                  <a:extLst>
                    <a:ext uri="{9D8B030D-6E8A-4147-A177-3AD203B41FA5}">
                      <a16:colId xmlns:a16="http://schemas.microsoft.com/office/drawing/2014/main" val="20002"/>
                    </a:ext>
                  </a:extLst>
                </a:gridCol>
              </a:tblGrid>
              <a:tr h="1057516">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BAHAN</a:t>
                      </a:r>
                      <a:r>
                        <a:rPr kumimoji="0" lang="en-US" sz="1900" b="1" i="0" u="none" strike="noStrike" cap="none" normalizeH="0" baseline="0" dirty="0">
                          <a:ln>
                            <a:noFill/>
                          </a:ln>
                          <a:solidFill>
                            <a:srgbClr val="FF9900"/>
                          </a:solidFill>
                          <a:effectLst>
                            <a:outerShdw blurRad="38100" dist="38100" dir="2700000" algn="tl">
                              <a:srgbClr val="000000"/>
                            </a:outerShdw>
                          </a:effectLst>
                          <a:latin typeface="Comic Sans MS" pitchFamily="66" charset="0"/>
                        </a:rPr>
                        <a:t> </a:t>
                      </a:r>
                      <a:r>
                        <a:rPr kumimoji="0" lang="en-US" sz="19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KAJIAN</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76753A"/>
                        </a:solidFill>
                        <a:effectLst>
                          <a:outerShdw blurRad="38100" dist="38100" dir="2700000" algn="tl">
                            <a:srgbClr val="000000"/>
                          </a:outerShdw>
                        </a:effectLst>
                        <a:latin typeface="Comic Sans MS" pitchFamily="66" charset="0"/>
                      </a:endParaRPr>
                    </a:p>
                  </a:txBody>
                  <a:tcPr marT="43889" marB="4388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DAD"/>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76753A"/>
                        </a:solidFill>
                        <a:effectLst>
                          <a:outerShdw blurRad="38100" dist="38100" dir="2700000" algn="tl">
                            <a:srgbClr val="000000"/>
                          </a:outerShdw>
                        </a:effectLst>
                        <a:latin typeface="Comic Sans MS" pitchFamily="66" charset="0"/>
                      </a:endParaRPr>
                    </a:p>
                  </a:txBody>
                  <a:tcPr marT="43889" marB="43889"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0"/>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1"/>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2"/>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3"/>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4"/>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extLst>
                  <a:ext uri="{0D108BD9-81ED-4DB2-BD59-A6C34878D82A}">
                    <a16:rowId xmlns:a16="http://schemas.microsoft.com/office/drawing/2014/main" val="10005"/>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EDA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6"/>
                  </a:ext>
                </a:extLst>
              </a:tr>
              <a:tr h="50277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FCC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7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tx1">
                        <a:lumMod val="75000"/>
                        <a:lumOff val="25000"/>
                      </a:schemeClr>
                    </a:solidFill>
                  </a:tcPr>
                </a:tc>
                <a:extLst>
                  <a:ext uri="{0D108BD9-81ED-4DB2-BD59-A6C34878D82A}">
                    <a16:rowId xmlns:a16="http://schemas.microsoft.com/office/drawing/2014/main" val="10007"/>
                  </a:ext>
                </a:extLst>
              </a:tr>
            </a:tbl>
          </a:graphicData>
        </a:graphic>
      </p:graphicFrame>
      <p:graphicFrame>
        <p:nvGraphicFramePr>
          <p:cNvPr id="13" name="Group 119"/>
          <p:cNvGraphicFramePr>
            <a:graphicFrameLocks noGrp="1"/>
          </p:cNvGraphicFramePr>
          <p:nvPr>
            <p:extLst/>
          </p:nvPr>
        </p:nvGraphicFramePr>
        <p:xfrm>
          <a:off x="8553451" y="1373254"/>
          <a:ext cx="1600201" cy="4444389"/>
        </p:xfrm>
        <a:graphic>
          <a:graphicData uri="http://schemas.openxmlformats.org/drawingml/2006/table">
            <a:tbl>
              <a:tblPr/>
              <a:tblGrid>
                <a:gridCol w="1600201">
                  <a:extLst>
                    <a:ext uri="{9D8B030D-6E8A-4147-A177-3AD203B41FA5}">
                      <a16:colId xmlns:a16="http://schemas.microsoft.com/office/drawing/2014/main" val="20000"/>
                    </a:ext>
                  </a:extLst>
                </a:gridCol>
              </a:tblGrid>
              <a:tr h="105751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9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MATA</a:t>
                      </a:r>
                      <a:r>
                        <a:rPr kumimoji="0" lang="en-US" sz="1900" b="1" i="0" u="none" strike="noStrike" cap="none" normalizeH="0" baseline="0" dirty="0">
                          <a:ln>
                            <a:noFill/>
                          </a:ln>
                          <a:solidFill>
                            <a:srgbClr val="FF9900"/>
                          </a:solidFill>
                          <a:effectLst>
                            <a:outerShdw blurRad="38100" dist="38100" dir="2700000" algn="tl">
                              <a:srgbClr val="000000"/>
                            </a:outerShdw>
                          </a:effectLst>
                          <a:latin typeface="Comic Sans MS" pitchFamily="66" charset="0"/>
                        </a:rPr>
                        <a:t> </a:t>
                      </a:r>
                      <a:r>
                        <a:rPr kumimoji="0" lang="en-US" sz="19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KULIAH</a:t>
                      </a:r>
                    </a:p>
                  </a:txBody>
                  <a:tcPr anchor="ctr" horzOverflow="overflow">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extLst>
                  <a:ext uri="{0D108BD9-81ED-4DB2-BD59-A6C34878D82A}">
                    <a16:rowId xmlns:a16="http://schemas.microsoft.com/office/drawing/2014/main" val="10000"/>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1"/>
                  </a:ext>
                </a:extLst>
              </a:tr>
              <a:tr h="4838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rgbClr val="DA8200"/>
                          </a:solidFill>
                          <a:effectLst/>
                          <a:latin typeface="Comic Sans MS" pitchFamily="66" charset="0"/>
                        </a:rPr>
                        <a:t> </a:t>
                      </a:r>
                      <a:endParaRPr kumimoji="0" lang="en-US" sz="2100" b="1" i="0" u="none" strike="noStrike" cap="none" normalizeH="0" baseline="0" dirty="0">
                        <a:ln>
                          <a:noFill/>
                        </a:ln>
                        <a:solidFill>
                          <a:srgbClr val="DA8200"/>
                        </a:solidFill>
                        <a:effectLst>
                          <a:outerShdw blurRad="38100" dist="38100" dir="2700000" algn="tl">
                            <a:srgbClr val="000000">
                              <a:alpha val="43137"/>
                            </a:srgbClr>
                          </a:outerShdw>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2"/>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3"/>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4"/>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5"/>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6"/>
                  </a:ext>
                </a:extLst>
              </a:tr>
              <a:tr h="4838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DA8200"/>
                        </a:solidFill>
                        <a:effectLst/>
                        <a:latin typeface="Comic Sans MS" pitchFamily="66"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F0EB90"/>
                    </a:solidFill>
                  </a:tcPr>
                </a:tc>
                <a:extLst>
                  <a:ext uri="{0D108BD9-81ED-4DB2-BD59-A6C34878D82A}">
                    <a16:rowId xmlns:a16="http://schemas.microsoft.com/office/drawing/2014/main" val="10007"/>
                  </a:ext>
                </a:extLst>
              </a:tr>
            </a:tbl>
          </a:graphicData>
        </a:graphic>
      </p:graphicFrame>
      <p:graphicFrame>
        <p:nvGraphicFramePr>
          <p:cNvPr id="14" name="Group 119"/>
          <p:cNvGraphicFramePr>
            <a:graphicFrameLocks noGrp="1"/>
          </p:cNvGraphicFramePr>
          <p:nvPr>
            <p:extLst/>
          </p:nvPr>
        </p:nvGraphicFramePr>
        <p:xfrm>
          <a:off x="2027238" y="1373254"/>
          <a:ext cx="2438400" cy="4444389"/>
        </p:xfrm>
        <a:graphic>
          <a:graphicData uri="http://schemas.openxmlformats.org/drawingml/2006/table">
            <a:tbl>
              <a:tblPr/>
              <a:tblGrid>
                <a:gridCol w="623888">
                  <a:extLst>
                    <a:ext uri="{9D8B030D-6E8A-4147-A177-3AD203B41FA5}">
                      <a16:colId xmlns:a16="http://schemas.microsoft.com/office/drawing/2014/main" val="20000"/>
                    </a:ext>
                  </a:extLst>
                </a:gridCol>
                <a:gridCol w="1814512">
                  <a:extLst>
                    <a:ext uri="{9D8B030D-6E8A-4147-A177-3AD203B41FA5}">
                      <a16:colId xmlns:a16="http://schemas.microsoft.com/office/drawing/2014/main" val="20001"/>
                    </a:ext>
                  </a:extLst>
                </a:gridCol>
              </a:tblGrid>
              <a:tr h="105751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PROFIL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rPr>
                        <a:t>LULUSAN</a:t>
                      </a:r>
                    </a:p>
                  </a:txBody>
                  <a:tcPr anchor="ctr" horzOverflow="overflow">
                    <a:lnL w="28575"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bg2">
                        <a:lumMod val="50000"/>
                      </a:schemeClr>
                    </a:solidFill>
                  </a:tcPr>
                </a:tc>
                <a:tc hMerge="1">
                  <a:txBody>
                    <a:bodyPr/>
                    <a:lstStyle/>
                    <a:p>
                      <a:endParaRPr lang="en-US"/>
                    </a:p>
                  </a:txBody>
                  <a:tcPr/>
                </a:tc>
                <a:extLst>
                  <a:ext uri="{0D108BD9-81ED-4DB2-BD59-A6C34878D82A}">
                    <a16:rowId xmlns:a16="http://schemas.microsoft.com/office/drawing/2014/main" val="10000"/>
                  </a:ext>
                </a:extLst>
              </a:tr>
              <a:tr h="145151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pitchFamily="34" charset="0"/>
                          <a:cs typeface="Arial" pitchFamily="34" charset="0"/>
                        </a:rPr>
                        <a:t>1</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9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98"/>
                    </a:solidFill>
                  </a:tcPr>
                </a:tc>
                <a:extLst>
                  <a:ext uri="{0D108BD9-81ED-4DB2-BD59-A6C34878D82A}">
                    <a16:rowId xmlns:a16="http://schemas.microsoft.com/office/drawing/2014/main" val="10001"/>
                  </a:ext>
                </a:extLst>
              </a:tr>
              <a:tr h="967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FF00"/>
                          </a:solidFill>
                          <a:effectLst>
                            <a:outerShdw blurRad="38100" dist="38100" dir="2700000" algn="tl">
                              <a:srgbClr val="000000"/>
                            </a:outerShdw>
                          </a:effectLst>
                          <a:latin typeface="Arial" pitchFamily="34" charset="0"/>
                          <a:cs typeface="Arial" pitchFamily="34" charset="0"/>
                        </a:rPr>
                        <a:t>2</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9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a:ln>
                          <a:noFill/>
                        </a:ln>
                        <a:solidFill>
                          <a:srgbClr val="FFFF00"/>
                        </a:solidFill>
                        <a:effectLst>
                          <a:outerShdw blurRad="38100" dist="38100" dir="2700000" algn="tl">
                            <a:srgbClr val="000000"/>
                          </a:outerShdw>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C98"/>
                    </a:solidFill>
                  </a:tcPr>
                </a:tc>
                <a:extLst>
                  <a:ext uri="{0D108BD9-81ED-4DB2-BD59-A6C34878D82A}">
                    <a16:rowId xmlns:a16="http://schemas.microsoft.com/office/drawing/2014/main" val="10002"/>
                  </a:ext>
                </a:extLst>
              </a:tr>
              <a:tr h="9676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FF00"/>
                          </a:solidFill>
                          <a:effectLst>
                            <a:outerShdw blurRad="38100" dist="38100" dir="2700000" algn="tl">
                              <a:srgbClr val="000000"/>
                            </a:outerShdw>
                          </a:effectLst>
                          <a:latin typeface="Arial" pitchFamily="34" charset="0"/>
                          <a:cs typeface="Arial" pitchFamily="34" charset="0"/>
                        </a:rPr>
                        <a:t>3</a:t>
                      </a:r>
                    </a:p>
                  </a:txBody>
                  <a:tcPr anchor="ctr" horzOverflow="overflow">
                    <a:lnL w="28575"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2DC9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700" b="1" i="0" u="none" strike="noStrike" cap="none" normalizeH="0" baseline="0" dirty="0">
                        <a:ln>
                          <a:noFill/>
                        </a:ln>
                        <a:solidFill>
                          <a:srgbClr val="FFFF00"/>
                        </a:solidFill>
                        <a:effectLst>
                          <a:outerShdw blurRad="38100" dist="38100" dir="2700000" algn="tl">
                            <a:srgbClr val="000000"/>
                          </a:outerShdw>
                        </a:effectLst>
                        <a:latin typeface="Comic Sans MS" pitchFamily="66"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D2DC98"/>
                    </a:solidFill>
                  </a:tcPr>
                </a:tc>
                <a:extLst>
                  <a:ext uri="{0D108BD9-81ED-4DB2-BD59-A6C34878D82A}">
                    <a16:rowId xmlns:a16="http://schemas.microsoft.com/office/drawing/2014/main" val="10003"/>
                  </a:ext>
                </a:extLst>
              </a:tr>
            </a:tbl>
          </a:graphicData>
        </a:graphic>
      </p:graphicFrame>
      <p:grpSp>
        <p:nvGrpSpPr>
          <p:cNvPr id="17" name="Group 21"/>
          <p:cNvGrpSpPr>
            <a:grpSpLocks/>
          </p:cNvGrpSpPr>
          <p:nvPr/>
        </p:nvGrpSpPr>
        <p:grpSpPr bwMode="auto">
          <a:xfrm>
            <a:off x="7401216" y="4933639"/>
            <a:ext cx="2450508" cy="1444035"/>
            <a:chOff x="5886468" y="4791165"/>
            <a:chExt cx="2449814" cy="1386266"/>
          </a:xfrm>
        </p:grpSpPr>
        <p:sp>
          <p:nvSpPr>
            <p:cNvPr id="18" name="Rectangle 17"/>
            <p:cNvSpPr/>
            <p:nvPr/>
          </p:nvSpPr>
          <p:spPr>
            <a:xfrm>
              <a:off x="7835966" y="4791165"/>
              <a:ext cx="500316" cy="738659"/>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US" sz="4400" b="1" dirty="0">
                  <a:ln w="11430"/>
                  <a:solidFill>
                    <a:srgbClr val="7030A0"/>
                  </a:solidFill>
                  <a:effectLst>
                    <a:outerShdw blurRad="50800" dist="39000" dir="5460000" algn="tl">
                      <a:srgbClr val="000000">
                        <a:alpha val="38000"/>
                      </a:srgbClr>
                    </a:outerShdw>
                  </a:effectLst>
                </a:rPr>
                <a:t>B</a:t>
              </a:r>
            </a:p>
          </p:txBody>
        </p:sp>
        <p:sp>
          <p:nvSpPr>
            <p:cNvPr id="19" name="Curved Up Arrow 20"/>
            <p:cNvSpPr>
              <a:spLocks noChangeArrowheads="1"/>
            </p:cNvSpPr>
            <p:nvPr/>
          </p:nvSpPr>
          <p:spPr bwMode="auto">
            <a:xfrm>
              <a:off x="5886468" y="5678811"/>
              <a:ext cx="2419308" cy="498620"/>
            </a:xfrm>
            <a:prstGeom prst="curvedUpArrow">
              <a:avLst>
                <a:gd name="adj1" fmla="val 64183"/>
                <a:gd name="adj2" fmla="val 109210"/>
                <a:gd name="adj3" fmla="val 27162"/>
              </a:avLst>
            </a:prstGeom>
            <a:solidFill>
              <a:srgbClr val="7030A0">
                <a:alpha val="39999"/>
              </a:srgbClr>
            </a:solidFill>
            <a:ln w="9525" algn="ctr">
              <a:noFill/>
              <a:round/>
              <a:headEnd/>
              <a:tailEnd/>
            </a:ln>
          </p:spPr>
          <p:txBody>
            <a:bodyPr/>
            <a:lstStyle/>
            <a:p>
              <a:pPr defTabSz="914400" eaLnBrk="0" hangingPunct="0"/>
              <a:endParaRPr lang="en-US">
                <a:solidFill>
                  <a:prstClr val="black"/>
                </a:solidFill>
              </a:endParaRPr>
            </a:p>
          </p:txBody>
        </p:sp>
      </p:grpSp>
      <p:sp>
        <p:nvSpPr>
          <p:cNvPr id="20" name="Rounded Rectangle 19"/>
          <p:cNvSpPr/>
          <p:nvPr/>
        </p:nvSpPr>
        <p:spPr bwMode="auto">
          <a:xfrm>
            <a:off x="7260266" y="2561744"/>
            <a:ext cx="571500" cy="3192780"/>
          </a:xfrm>
          <a:prstGeom prst="roundRect">
            <a:avLst/>
          </a:prstGeom>
          <a:solidFill>
            <a:srgbClr val="7030A0">
              <a:alpha val="50196"/>
            </a:srgbClr>
          </a:solidFill>
          <a:ln w="9525" cap="flat" cmpd="sng" algn="ctr">
            <a:solidFill>
              <a:schemeClr val="accent4">
                <a:lumMod val="75000"/>
              </a:schemeClr>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solidFill>
                <a:prstClr val="black"/>
              </a:solidFill>
              <a:latin typeface="Arial" charset="0"/>
            </a:endParaRPr>
          </a:p>
        </p:txBody>
      </p:sp>
      <p:grpSp>
        <p:nvGrpSpPr>
          <p:cNvPr id="10" name="Group 9"/>
          <p:cNvGrpSpPr/>
          <p:nvPr/>
        </p:nvGrpSpPr>
        <p:grpSpPr>
          <a:xfrm>
            <a:off x="6540798" y="2955351"/>
            <a:ext cx="3352800" cy="976224"/>
            <a:chOff x="4953000" y="2833776"/>
            <a:chExt cx="3352800" cy="976224"/>
          </a:xfrm>
        </p:grpSpPr>
        <p:sp>
          <p:nvSpPr>
            <p:cNvPr id="11" name="Rectangle 10"/>
            <p:cNvSpPr/>
            <p:nvPr/>
          </p:nvSpPr>
          <p:spPr>
            <a:xfrm>
              <a:off x="7779694" y="2833776"/>
              <a:ext cx="526106" cy="769441"/>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914400">
                <a:defRPr/>
              </a:pPr>
              <a:r>
                <a:rPr lang="en-US" sz="44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A</a:t>
              </a:r>
            </a:p>
          </p:txBody>
        </p:sp>
        <p:sp>
          <p:nvSpPr>
            <p:cNvPr id="15" name="Right Arrow 14"/>
            <p:cNvSpPr>
              <a:spLocks noChangeArrowheads="1"/>
            </p:cNvSpPr>
            <p:nvPr/>
          </p:nvSpPr>
          <p:spPr bwMode="auto">
            <a:xfrm>
              <a:off x="7238999" y="2833776"/>
              <a:ext cx="457201" cy="976224"/>
            </a:xfrm>
            <a:prstGeom prst="rightArrow">
              <a:avLst>
                <a:gd name="adj1" fmla="val 48253"/>
                <a:gd name="adj2" fmla="val 85755"/>
              </a:avLst>
            </a:prstGeom>
            <a:solidFill>
              <a:srgbClr val="FF0000">
                <a:alpha val="39608"/>
              </a:srgbClr>
            </a:solidFill>
            <a:ln w="9525" algn="ctr">
              <a:solidFill>
                <a:schemeClr val="accent4"/>
              </a:solidFill>
              <a:prstDash val="sysDot"/>
              <a:round/>
              <a:headEnd/>
              <a:tailEnd/>
            </a:ln>
          </p:spPr>
          <p:txBody>
            <a:bodyPr/>
            <a:lstStyle/>
            <a:p>
              <a:pPr defTabSz="914400" eaLnBrk="0" hangingPunct="0"/>
              <a:endParaRPr lang="en-US">
                <a:ln>
                  <a:solidFill>
                    <a:sysClr val="windowText" lastClr="000000"/>
                  </a:solidFill>
                </a:ln>
                <a:solidFill>
                  <a:prstClr val="black"/>
                </a:solidFill>
              </a:endParaRPr>
            </a:p>
          </p:txBody>
        </p:sp>
        <p:sp>
          <p:nvSpPr>
            <p:cNvPr id="16" name="Rounded Rectangle 15"/>
            <p:cNvSpPr/>
            <p:nvPr/>
          </p:nvSpPr>
          <p:spPr bwMode="auto">
            <a:xfrm>
              <a:off x="4953000" y="2873783"/>
              <a:ext cx="2209800" cy="783817"/>
            </a:xfrm>
            <a:prstGeom prst="roundRect">
              <a:avLst/>
            </a:prstGeom>
            <a:solidFill>
              <a:srgbClr val="FF0000">
                <a:alpha val="40000"/>
              </a:srgbClr>
            </a:solidFill>
            <a:ln w="9525" cap="flat" cmpd="sng" algn="ctr">
              <a:solidFill>
                <a:schemeClr val="tx1"/>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a:solidFill>
                  <a:prstClr val="black"/>
                </a:solidFill>
                <a:latin typeface="Arial" charset="0"/>
              </a:endParaRPr>
            </a:p>
          </p:txBody>
        </p:sp>
      </p:grpSp>
      <p:sp>
        <p:nvSpPr>
          <p:cNvPr id="21" name="TextBox 20"/>
          <p:cNvSpPr txBox="1"/>
          <p:nvPr/>
        </p:nvSpPr>
        <p:spPr>
          <a:xfrm>
            <a:off x="1981200" y="5943600"/>
            <a:ext cx="5562600" cy="369332"/>
          </a:xfrm>
          <a:prstGeom prst="rect">
            <a:avLst/>
          </a:prstGeom>
          <a:noFill/>
        </p:spPr>
        <p:txBody>
          <a:bodyPr wrap="square" rtlCol="0">
            <a:spAutoFit/>
          </a:bodyPr>
          <a:lstStyle/>
          <a:p>
            <a:pPr defTabSz="914400"/>
            <a:r>
              <a:rPr lang="en-US" b="1" dirty="0">
                <a:solidFill>
                  <a:prstClr val="black"/>
                </a:solidFill>
              </a:rPr>
              <a:t>Mata </a:t>
            </a:r>
            <a:r>
              <a:rPr lang="en-US" b="1" dirty="0" err="1">
                <a:solidFill>
                  <a:prstClr val="black"/>
                </a:solidFill>
              </a:rPr>
              <a:t>kuliah</a:t>
            </a:r>
            <a:r>
              <a:rPr lang="en-US" b="1" dirty="0">
                <a:solidFill>
                  <a:prstClr val="black"/>
                </a:solidFill>
              </a:rPr>
              <a:t> A </a:t>
            </a:r>
            <a:r>
              <a:rPr lang="en-US" b="1" dirty="0" err="1">
                <a:solidFill>
                  <a:prstClr val="black"/>
                </a:solidFill>
              </a:rPr>
              <a:t>bersifat</a:t>
            </a:r>
            <a:r>
              <a:rPr lang="en-US" b="1" dirty="0">
                <a:solidFill>
                  <a:prstClr val="black"/>
                </a:solidFill>
              </a:rPr>
              <a:t> </a:t>
            </a:r>
            <a:r>
              <a:rPr lang="en-US" b="1" dirty="0" err="1">
                <a:solidFill>
                  <a:prstClr val="black"/>
                </a:solidFill>
              </a:rPr>
              <a:t>komprehensif</a:t>
            </a:r>
            <a:r>
              <a:rPr lang="en-US" b="1" dirty="0">
                <a:solidFill>
                  <a:prstClr val="black"/>
                </a:solidFill>
              </a:rPr>
              <a:t> </a:t>
            </a:r>
            <a:r>
              <a:rPr lang="en-US" b="1" dirty="0">
                <a:solidFill>
                  <a:prstClr val="black"/>
                </a:solidFill>
                <a:sym typeface="Wingdings" pitchFamily="2" charset="2"/>
              </a:rPr>
              <a:t></a:t>
            </a:r>
            <a:r>
              <a:rPr lang="en-US" b="1" dirty="0">
                <a:solidFill>
                  <a:prstClr val="black"/>
                </a:solidFill>
              </a:rPr>
              <a:t> KONSEP BLOK</a:t>
            </a:r>
          </a:p>
        </p:txBody>
      </p:sp>
      <p:sp>
        <p:nvSpPr>
          <p:cNvPr id="22" name="Rectangle 21"/>
          <p:cNvSpPr/>
          <p:nvPr/>
        </p:nvSpPr>
        <p:spPr>
          <a:xfrm>
            <a:off x="1981200" y="6298168"/>
            <a:ext cx="3238500" cy="369332"/>
          </a:xfrm>
          <a:prstGeom prst="rect">
            <a:avLst/>
          </a:prstGeom>
        </p:spPr>
        <p:txBody>
          <a:bodyPr wrap="square">
            <a:spAutoFit/>
          </a:bodyPr>
          <a:lstStyle/>
          <a:p>
            <a:pPr defTabSz="914400"/>
            <a:r>
              <a:rPr lang="en-US" b="1" dirty="0">
                <a:solidFill>
                  <a:prstClr val="black"/>
                </a:solidFill>
              </a:rPr>
              <a:t>Mata </a:t>
            </a:r>
            <a:r>
              <a:rPr lang="en-US" b="1" dirty="0" err="1">
                <a:solidFill>
                  <a:prstClr val="black"/>
                </a:solidFill>
              </a:rPr>
              <a:t>kuliah</a:t>
            </a:r>
            <a:r>
              <a:rPr lang="en-US" b="1" dirty="0">
                <a:solidFill>
                  <a:prstClr val="black"/>
                </a:solidFill>
              </a:rPr>
              <a:t> B </a:t>
            </a:r>
            <a:r>
              <a:rPr lang="en-US" b="1" dirty="0" err="1">
                <a:solidFill>
                  <a:prstClr val="black"/>
                </a:solidFill>
              </a:rPr>
              <a:t>bersifat</a:t>
            </a:r>
            <a:r>
              <a:rPr lang="en-US" b="1" dirty="0">
                <a:solidFill>
                  <a:prstClr val="black"/>
                </a:solidFill>
              </a:rPr>
              <a:t> </a:t>
            </a:r>
            <a:r>
              <a:rPr lang="en-US" b="1" dirty="0" err="1">
                <a:solidFill>
                  <a:prstClr val="black"/>
                </a:solidFill>
              </a:rPr>
              <a:t>parsial</a:t>
            </a:r>
            <a:r>
              <a:rPr lang="en-US" b="1" dirty="0">
                <a:solidFill>
                  <a:prstClr val="black"/>
                </a:solidFill>
              </a:rPr>
              <a:t> </a:t>
            </a:r>
          </a:p>
        </p:txBody>
      </p:sp>
    </p:spTree>
    <p:extLst>
      <p:ext uri="{BB962C8B-B14F-4D97-AF65-F5344CB8AC3E}">
        <p14:creationId xmlns:p14="http://schemas.microsoft.com/office/powerpoint/2010/main" val="1459519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0"/>
                                  </p:stCondLst>
                                  <p:childTnLst>
                                    <p:set>
                                      <p:cBhvr>
                                        <p:cTn id="6" dur="1" fill="hold">
                                          <p:stCondLst>
                                            <p:cond delay="0"/>
                                          </p:stCondLst>
                                        </p:cTn>
                                        <p:tgtEl>
                                          <p:spTgt spid="48227"/>
                                        </p:tgtEl>
                                        <p:attrNameLst>
                                          <p:attrName>style.visibility</p:attrName>
                                        </p:attrNameLst>
                                      </p:cBhvr>
                                      <p:to>
                                        <p:strVal val="visible"/>
                                      </p:to>
                                    </p:set>
                                    <p:animEffect transition="in" filter="strips(downRight)">
                                      <p:cBhvr>
                                        <p:cTn id="7" dur="1000"/>
                                        <p:tgtEl>
                                          <p:spTgt spid="48227"/>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edge">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48247"/>
                                        </p:tgtEl>
                                        <p:attrNameLst>
                                          <p:attrName>style.visibility</p:attrName>
                                        </p:attrNameLst>
                                      </p:cBhvr>
                                      <p:to>
                                        <p:strVal val="visible"/>
                                      </p:to>
                                    </p:set>
                                    <p:animEffect transition="in" filter="wedge">
                                      <p:cBhvr>
                                        <p:cTn id="17" dur="2000"/>
                                        <p:tgtEl>
                                          <p:spTgt spid="48247"/>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edge">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edge">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75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up)">
                                      <p:cBhvr>
                                        <p:cTn id="37" dur="500"/>
                                        <p:tgtEl>
                                          <p:spTgt spid="20"/>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up)">
                                      <p:cBhvr>
                                        <p:cTn id="41" dur="500"/>
                                        <p:tgtEl>
                                          <p:spTgt spid="17"/>
                                        </p:tgtEl>
                                      </p:cBhvr>
                                    </p:animEffect>
                                  </p:childTnLst>
                                </p:cTn>
                              </p:par>
                            </p:childTnLst>
                          </p:cTn>
                        </p:par>
                        <p:par>
                          <p:cTn id="42" fill="hold">
                            <p:stCondLst>
                              <p:cond delay="1000"/>
                            </p:stCondLst>
                            <p:childTnLst>
                              <p:par>
                                <p:cTn id="43" presetID="22" presetClass="entr" presetSubtype="1"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up)">
                                      <p:cBhvr>
                                        <p:cTn id="45" dur="500"/>
                                        <p:tgtEl>
                                          <p:spTgt spid="21"/>
                                        </p:tgtEl>
                                      </p:cBhvr>
                                    </p:animEffect>
                                  </p:childTnLst>
                                </p:cTn>
                              </p:par>
                            </p:childTnLst>
                          </p:cTn>
                        </p:par>
                        <p:par>
                          <p:cTn id="46" fill="hold">
                            <p:stCondLst>
                              <p:cond delay="1500"/>
                            </p:stCondLst>
                            <p:childTnLst>
                              <p:par>
                                <p:cTn id="47" presetID="18" presetClass="entr" presetSubtype="6"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strips(downRight)">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227" grpId="0"/>
      <p:bldP spid="20" grpId="0" animBg="1"/>
      <p:bldP spid="21"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Group 2"/>
          <p:cNvGraphicFramePr>
            <a:graphicFrameLocks noGrp="1"/>
          </p:cNvGraphicFramePr>
          <p:nvPr>
            <p:extLst/>
          </p:nvPr>
        </p:nvGraphicFramePr>
        <p:xfrm>
          <a:off x="1600200" y="125684"/>
          <a:ext cx="8839200" cy="6651501"/>
        </p:xfrm>
        <a:graphic>
          <a:graphicData uri="http://schemas.openxmlformats.org/drawingml/2006/table">
            <a:tbl>
              <a:tblPr/>
              <a:tblGrid>
                <a:gridCol w="381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tblGrid>
              <a:tr h="396894">
                <a:tc rowSpan="3"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MATRIKS UNTUK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PEMBENTUKAN MATA KULIAH</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100" b="1" i="0" u="none" strike="noStrike" cap="none" normalizeH="0" baseline="0" dirty="0">
                        <a:ln>
                          <a:noFill/>
                        </a:ln>
                        <a:solidFill>
                          <a:srgbClr val="FF6B21"/>
                        </a:solidFill>
                        <a:effectLst>
                          <a:outerShdw blurRad="38100" dist="38100" dir="2700000" algn="tl">
                            <a:srgbClr val="000000"/>
                          </a:outerShdw>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RUMUSAN CAPAIAN PEMBELAJARAN</a:t>
                      </a:r>
                      <a:endPar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endParaRPr>
                    </a:p>
                  </a:txBody>
                  <a:tcPr marT="47627" marB="47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rowSpan="3" hMerge="1">
                  <a:txBody>
                    <a:bodyPr/>
                    <a:lstStyle/>
                    <a:p>
                      <a:endParaRPr lang="en-US"/>
                    </a:p>
                  </a:txBody>
                  <a:tcPr/>
                </a:tc>
                <a:tc gridSpan="1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BIDANG KEILMUAN PRODI</a:t>
                      </a:r>
                    </a:p>
                  </a:txBody>
                  <a:tcPr marT="47627" marB="47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66633"/>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6273">
                <a:tc gridSpan="2" vMerge="1">
                  <a:txBody>
                    <a:bodyPr/>
                    <a:lstStyle/>
                    <a:p>
                      <a:endParaRPr lang="en-US"/>
                    </a:p>
                  </a:txBody>
                  <a:tcPr/>
                </a:tc>
                <a:tc hMerge="1" v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Bidang</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kajian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Bidang</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kajian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Bidang</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kajian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Bidang</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kajian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Bidangkajian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extLst>
                  <a:ext uri="{0D108BD9-81ED-4DB2-BD59-A6C34878D82A}">
                    <a16:rowId xmlns:a16="http://schemas.microsoft.com/office/drawing/2014/main" val="10001"/>
                  </a:ext>
                </a:extLst>
              </a:tr>
              <a:tr h="1270061">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marT="47627" marB="47627"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a:ln>
                            <a:noFill/>
                          </a:ln>
                          <a:solidFill>
                            <a:schemeClr val="accent2"/>
                          </a:solidFill>
                          <a:effectLst/>
                          <a:latin typeface="Arial" charset="0"/>
                        </a:rPr>
                        <a:t> </a:t>
                      </a: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accent2"/>
                        </a:solidFill>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accent2"/>
                        </a:solidFill>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outerShdw blurRad="38100" dist="38100" dir="2700000" algn="tl">
                              <a:srgbClr val="FFFFFF"/>
                            </a:outerShdw>
                          </a:effectLst>
                          <a:latin typeface="Arial" charset="0"/>
                        </a:rPr>
                        <a:t> </a:t>
                      </a: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953">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outerShdw blurRad="38100" dist="38100" dir="2700000" algn="tl">
                            <a:srgbClr val="FFFFFF"/>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953">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1"/>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41D">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bg1"/>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41D">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FFFF99"/>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8B00">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FFFF99"/>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8B00">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alpha val="80000"/>
                      </a:srgbClr>
                    </a:solidFill>
                  </a:tcPr>
                </a:tc>
                <a:extLst>
                  <a:ext uri="{0D108BD9-81ED-4DB2-BD59-A6C34878D82A}">
                    <a16:rowId xmlns:a16="http://schemas.microsoft.com/office/drawing/2014/main" val="10002"/>
                  </a:ext>
                </a:extLst>
              </a:tr>
              <a:tr h="4127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merancang arsitektur</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3"/>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2</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mengkomunikasikan ide.</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4"/>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3</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bekerjasama </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5"/>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4</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Memiliki kepekaan masalah nyata</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6"/>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5</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Kemampuan</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membaca</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gambar</a:t>
                      </a:r>
                      <a:r>
                        <a:rPr kumimoji="0" lang="en-US" sz="1300" b="0" i="0" u="none" strike="noStrike" cap="none" normalizeH="0" baseline="0" dirty="0">
                          <a:ln>
                            <a:noFill/>
                          </a:ln>
                          <a:solidFill>
                            <a:schemeClr val="tx1"/>
                          </a:solidFill>
                          <a:effectLst/>
                          <a:latin typeface="Comic Sans MS" pitchFamily="66" charset="0"/>
                        </a:rPr>
                        <a:t> </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7"/>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6</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Comic Sans MS" pitchFamily="66" charset="0"/>
                        </a:rPr>
                        <a:t>Memiliki kemampuan managerial &amp; leadership</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8"/>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7</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Mempunyai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kemampuan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dasar</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praktek</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9"/>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8</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Kemampuan</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belajar</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sepanjang</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hayat</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0"/>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9</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Comic Sans MS" pitchFamily="66" charset="0"/>
                        </a:rPr>
                        <a:t>Berfikir &amp; berkomunikasi secara akademik&amp; etis.</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1"/>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10</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kemampuan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mengembangkan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arsitektur</a:t>
                      </a:r>
                      <a:endParaRPr kumimoji="0" lang="en-US" sz="12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2"/>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11</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Menjunjung</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tinggi</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norma</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akademik</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3"/>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12</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Memiliki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penget</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strategi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pembangunan</a:t>
                      </a:r>
                      <a:endParaRPr kumimoji="0" lang="en-US" sz="12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4"/>
                  </a:ext>
                </a:extLst>
              </a:tr>
            </a:tbl>
          </a:graphicData>
        </a:graphic>
      </p:graphicFrame>
      <p:cxnSp>
        <p:nvCxnSpPr>
          <p:cNvPr id="29987" name="Straight Connector 50"/>
          <p:cNvCxnSpPr>
            <a:cxnSpLocks noChangeShapeType="1"/>
          </p:cNvCxnSpPr>
          <p:nvPr/>
        </p:nvCxnSpPr>
        <p:spPr bwMode="auto">
          <a:xfrm>
            <a:off x="1600200" y="1532124"/>
            <a:ext cx="3429000" cy="3307"/>
          </a:xfrm>
          <a:prstGeom prst="line">
            <a:avLst/>
          </a:prstGeom>
          <a:noFill/>
          <a:ln w="9525" algn="ctr">
            <a:solidFill>
              <a:schemeClr val="tx1"/>
            </a:solidFill>
            <a:round/>
            <a:headEnd/>
            <a:tailEnd/>
          </a:ln>
        </p:spPr>
      </p:cxnSp>
    </p:spTree>
    <p:extLst>
      <p:ext uri="{BB962C8B-B14F-4D97-AF65-F5344CB8AC3E}">
        <p14:creationId xmlns:p14="http://schemas.microsoft.com/office/powerpoint/2010/main" val="2212040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0" name="Group 2"/>
          <p:cNvGraphicFramePr>
            <a:graphicFrameLocks noGrp="1"/>
          </p:cNvGraphicFramePr>
          <p:nvPr>
            <p:extLst/>
          </p:nvPr>
        </p:nvGraphicFramePr>
        <p:xfrm>
          <a:off x="1600200" y="125684"/>
          <a:ext cx="8839200" cy="6651501"/>
        </p:xfrm>
        <a:graphic>
          <a:graphicData uri="http://schemas.openxmlformats.org/drawingml/2006/table">
            <a:tbl>
              <a:tblPr/>
              <a:tblGrid>
                <a:gridCol w="381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gridCol w="381000">
                  <a:extLst>
                    <a:ext uri="{9D8B030D-6E8A-4147-A177-3AD203B41FA5}">
                      <a16:colId xmlns:a16="http://schemas.microsoft.com/office/drawing/2014/main" val="20004"/>
                    </a:ext>
                  </a:extLst>
                </a:gridCol>
                <a:gridCol w="381000">
                  <a:extLst>
                    <a:ext uri="{9D8B030D-6E8A-4147-A177-3AD203B41FA5}">
                      <a16:colId xmlns:a16="http://schemas.microsoft.com/office/drawing/2014/main" val="20005"/>
                    </a:ext>
                  </a:extLst>
                </a:gridCol>
                <a:gridCol w="381000">
                  <a:extLst>
                    <a:ext uri="{9D8B030D-6E8A-4147-A177-3AD203B41FA5}">
                      <a16:colId xmlns:a16="http://schemas.microsoft.com/office/drawing/2014/main" val="20006"/>
                    </a:ext>
                  </a:extLst>
                </a:gridCol>
                <a:gridCol w="381000">
                  <a:extLst>
                    <a:ext uri="{9D8B030D-6E8A-4147-A177-3AD203B41FA5}">
                      <a16:colId xmlns:a16="http://schemas.microsoft.com/office/drawing/2014/main" val="20007"/>
                    </a:ext>
                  </a:extLst>
                </a:gridCol>
                <a:gridCol w="381000">
                  <a:extLst>
                    <a:ext uri="{9D8B030D-6E8A-4147-A177-3AD203B41FA5}">
                      <a16:colId xmlns:a16="http://schemas.microsoft.com/office/drawing/2014/main" val="20008"/>
                    </a:ext>
                  </a:extLst>
                </a:gridCol>
                <a:gridCol w="381000">
                  <a:extLst>
                    <a:ext uri="{9D8B030D-6E8A-4147-A177-3AD203B41FA5}">
                      <a16:colId xmlns:a16="http://schemas.microsoft.com/office/drawing/2014/main" val="20009"/>
                    </a:ext>
                  </a:extLst>
                </a:gridCol>
                <a:gridCol w="381000">
                  <a:extLst>
                    <a:ext uri="{9D8B030D-6E8A-4147-A177-3AD203B41FA5}">
                      <a16:colId xmlns:a16="http://schemas.microsoft.com/office/drawing/2014/main" val="20010"/>
                    </a:ext>
                  </a:extLst>
                </a:gridCol>
                <a:gridCol w="381000">
                  <a:extLst>
                    <a:ext uri="{9D8B030D-6E8A-4147-A177-3AD203B41FA5}">
                      <a16:colId xmlns:a16="http://schemas.microsoft.com/office/drawing/2014/main" val="20011"/>
                    </a:ext>
                  </a:extLst>
                </a:gridCol>
                <a:gridCol w="381000">
                  <a:extLst>
                    <a:ext uri="{9D8B030D-6E8A-4147-A177-3AD203B41FA5}">
                      <a16:colId xmlns:a16="http://schemas.microsoft.com/office/drawing/2014/main" val="20012"/>
                    </a:ext>
                  </a:extLst>
                </a:gridCol>
                <a:gridCol w="381000">
                  <a:extLst>
                    <a:ext uri="{9D8B030D-6E8A-4147-A177-3AD203B41FA5}">
                      <a16:colId xmlns:a16="http://schemas.microsoft.com/office/drawing/2014/main" val="20013"/>
                    </a:ext>
                  </a:extLst>
                </a:gridCol>
                <a:gridCol w="381000">
                  <a:extLst>
                    <a:ext uri="{9D8B030D-6E8A-4147-A177-3AD203B41FA5}">
                      <a16:colId xmlns:a16="http://schemas.microsoft.com/office/drawing/2014/main" val="20014"/>
                    </a:ext>
                  </a:extLst>
                </a:gridCol>
                <a:gridCol w="457200">
                  <a:extLst>
                    <a:ext uri="{9D8B030D-6E8A-4147-A177-3AD203B41FA5}">
                      <a16:colId xmlns:a16="http://schemas.microsoft.com/office/drawing/2014/main" val="20015"/>
                    </a:ext>
                  </a:extLst>
                </a:gridCol>
              </a:tblGrid>
              <a:tr h="396894">
                <a:tc rowSpan="3"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MATRIKS UNTUK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PEMBENTUKAN MATA KULIAH</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100" b="1" i="0" u="none" strike="noStrike" cap="none" normalizeH="0" baseline="0" dirty="0">
                        <a:ln>
                          <a:noFill/>
                        </a:ln>
                        <a:solidFill>
                          <a:srgbClr val="FF6B21"/>
                        </a:solidFill>
                        <a:effectLst>
                          <a:outerShdw blurRad="38100" dist="38100" dir="2700000" algn="tl">
                            <a:srgbClr val="000000"/>
                          </a:outerShdw>
                        </a:effectLst>
                        <a:latin typeface="Comic Sans MS" pitchFamily="66"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RUMUSAN CAPAIAN PEMBELAJARAN</a:t>
                      </a:r>
                      <a:endParaRPr kumimoji="0" lang="en-US" sz="18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endParaRPr>
                    </a:p>
                  </a:txBody>
                  <a:tcPr marT="47627" marB="47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2">
                        <a:lumMod val="75000"/>
                      </a:schemeClr>
                    </a:solidFill>
                  </a:tcPr>
                </a:tc>
                <a:tc rowSpan="3" hMerge="1">
                  <a:txBody>
                    <a:bodyPr/>
                    <a:lstStyle/>
                    <a:p>
                      <a:endParaRPr lang="en-US"/>
                    </a:p>
                  </a:txBody>
                  <a:tcPr/>
                </a:tc>
                <a:tc gridSpan="1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BIDANG KEILMUAN PRODI</a:t>
                      </a:r>
                    </a:p>
                  </a:txBody>
                  <a:tcPr marT="47627" marB="47627"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666633"/>
                    </a:solidFill>
                  </a:tcPr>
                </a:tc>
                <a:tc hMerge="1">
                  <a:txBody>
                    <a:bodyPr/>
                    <a:lstStyle/>
                    <a:p>
                      <a:endParaRPr lang="en-US"/>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6273">
                <a:tc gridSpan="2" vMerge="1">
                  <a:txBody>
                    <a:bodyPr/>
                    <a:lstStyle/>
                    <a:p>
                      <a:endParaRPr lang="en-US"/>
                    </a:p>
                  </a:txBody>
                  <a:tcPr/>
                </a:tc>
                <a:tc hMerge="1" vMerge="1">
                  <a:txBody>
                    <a:bodyPr/>
                    <a:lstStyle/>
                    <a:p>
                      <a:endParaRPr lang="en-US"/>
                    </a:p>
                  </a:txBody>
                  <a:tcPr/>
                </a:tc>
                <a:tc gridSpan="4">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Arial" charset="0"/>
                        </a:rPr>
                        <a:t>Inti</a:t>
                      </a:r>
                      <a:r>
                        <a:rPr kumimoji="0" lang="en-US" sz="1400" b="1" i="0" u="none" strike="noStrike" cap="none" normalizeH="0" baseline="0" dirty="0">
                          <a:ln>
                            <a:noFill/>
                          </a:ln>
                          <a:solidFill>
                            <a:srgbClr val="FFFF00"/>
                          </a:solidFill>
                          <a:effectLst>
                            <a:outerShdw blurRad="38100" dist="38100" dir="2700000" algn="tl">
                              <a:srgbClr val="000000"/>
                            </a:outerShdw>
                          </a:effectLst>
                          <a:latin typeface="Arial" charset="0"/>
                        </a:rPr>
                        <a:t> </a:t>
                      </a:r>
                      <a:r>
                        <a:rPr kumimoji="0" lang="en-US" sz="1400" b="1" i="0" u="none" strike="noStrike" cap="none" normalizeH="0" baseline="0" dirty="0" err="1">
                          <a:ln>
                            <a:noFill/>
                          </a:ln>
                          <a:solidFill>
                            <a:srgbClr val="FFFF00"/>
                          </a:solidFill>
                          <a:effectLst>
                            <a:outerShdw blurRad="38100" dist="38100" dir="2700000" algn="tl">
                              <a:srgbClr val="000000"/>
                            </a:outerShdw>
                          </a:effectLst>
                          <a:latin typeface="Arial" charset="0"/>
                        </a:rPr>
                        <a:t>keilmuan</a:t>
                      </a:r>
                      <a:endParaRPr kumimoji="0" lang="en-US" sz="14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IPTEKS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pendukung</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IPTEKS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pelengk</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Yang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dikemb</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Untuk</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ms </a:t>
                      </a: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dpn</a:t>
                      </a:r>
                      <a:endPar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200" b="1" i="0" u="none" strike="noStrike" cap="none" normalizeH="0" baseline="0" dirty="0" err="1">
                          <a:ln>
                            <a:noFill/>
                          </a:ln>
                          <a:solidFill>
                            <a:srgbClr val="FFFF00"/>
                          </a:solidFill>
                          <a:effectLst>
                            <a:outerShdw blurRad="38100" dist="38100" dir="2700000" algn="tl">
                              <a:srgbClr val="000000"/>
                            </a:outerShdw>
                          </a:effectLst>
                          <a:latin typeface="Arial" charset="0"/>
                        </a:rPr>
                        <a:t>Ciri</a:t>
                      </a:r>
                      <a:r>
                        <a:rPr kumimoji="0" lang="en-US" sz="1200" b="1" i="0" u="none" strike="noStrike" cap="none" normalizeH="0" baseline="0" dirty="0">
                          <a:ln>
                            <a:noFill/>
                          </a:ln>
                          <a:solidFill>
                            <a:srgbClr val="FFFF00"/>
                          </a:solidFill>
                          <a:effectLst>
                            <a:outerShdw blurRad="38100" dist="38100" dir="2700000" algn="tl">
                              <a:srgbClr val="000000"/>
                            </a:outerShdw>
                          </a:effectLst>
                          <a:latin typeface="Arial" charset="0"/>
                        </a:rPr>
                        <a:t> PT</a:t>
                      </a: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737000">
                        <a:alpha val="80000"/>
                      </a:srgbClr>
                    </a:solidFill>
                  </a:tcPr>
                </a:tc>
                <a:extLst>
                  <a:ext uri="{0D108BD9-81ED-4DB2-BD59-A6C34878D82A}">
                    <a16:rowId xmlns:a16="http://schemas.microsoft.com/office/drawing/2014/main" val="10001"/>
                  </a:ext>
                </a:extLst>
              </a:tr>
              <a:tr h="1270061">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bg2"/>
                        </a:solidFill>
                        <a:effectLst>
                          <a:outerShdw blurRad="38100" dist="38100" dir="2700000" algn="tl">
                            <a:srgbClr val="000000"/>
                          </a:outerShdw>
                        </a:effectLst>
                        <a:latin typeface="Arial" charset="0"/>
                      </a:endParaRPr>
                    </a:p>
                  </a:txBody>
                  <a:tcPr marT="47627" marB="47627" anchor="ctr" horzOverflow="overflow">
                    <a:lnL w="2857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2"/>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a:ln>
                            <a:noFill/>
                          </a:ln>
                          <a:solidFill>
                            <a:schemeClr val="accent2"/>
                          </a:solidFill>
                          <a:effectLst/>
                          <a:latin typeface="Arial" charset="0"/>
                        </a:rPr>
                        <a:t> </a:t>
                      </a: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accent2"/>
                        </a:solidFill>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accent2"/>
                        </a:solidFill>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500" b="1" i="0" u="none" strike="noStrike" cap="none" normalizeH="0" baseline="0">
                          <a:ln>
                            <a:noFill/>
                          </a:ln>
                          <a:solidFill>
                            <a:schemeClr val="tx1"/>
                          </a:solidFill>
                          <a:effectLst>
                            <a:outerShdw blurRad="38100" dist="38100" dir="2700000" algn="tl">
                              <a:srgbClr val="FFFFFF"/>
                            </a:outerShdw>
                          </a:effectLst>
                          <a:latin typeface="Arial" charset="0"/>
                        </a:rPr>
                        <a:t> </a:t>
                      </a: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953">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tx1"/>
                        </a:solidFill>
                        <a:effectLst>
                          <a:outerShdw blurRad="38100" dist="38100" dir="2700000" algn="tl">
                            <a:srgbClr val="FFFFFF"/>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B953">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chemeClr val="bg1"/>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41D">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chemeClr val="bg1"/>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A41D">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FFFF99"/>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8B00">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FFFF99"/>
                        </a:solidFill>
                        <a:effectLst>
                          <a:outerShdw blurRad="38100" dist="38100" dir="2700000" algn="tl">
                            <a:srgbClr val="000000"/>
                          </a:outerShdw>
                        </a:effectLst>
                        <a:latin typeface="Arial" charset="0"/>
                      </a:endParaRPr>
                    </a:p>
                  </a:txBody>
                  <a:tcPr marT="47627" marB="47627" anchor="ctr" horzOverflow="overflow">
                    <a:lnL w="952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EA8B00">
                        <a:alpha val="80000"/>
                      </a:srgb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FFFF00"/>
                        </a:solidFill>
                        <a:effectLst>
                          <a:outerShdw blurRad="38100" dist="38100" dir="2700000" algn="tl">
                            <a:srgbClr val="000000"/>
                          </a:outerShdw>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6600">
                        <a:alpha val="80000"/>
                      </a:srgbClr>
                    </a:solidFill>
                  </a:tcPr>
                </a:tc>
                <a:extLst>
                  <a:ext uri="{0D108BD9-81ED-4DB2-BD59-A6C34878D82A}">
                    <a16:rowId xmlns:a16="http://schemas.microsoft.com/office/drawing/2014/main" val="10002"/>
                  </a:ext>
                </a:extLst>
              </a:tr>
              <a:tr h="41277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merancang arsitektur</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5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3"/>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2</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mengkomunikasikan ide.</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4"/>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3</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Kemampuan bekerjasama </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5"/>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4</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Comic Sans MS" pitchFamily="66" charset="0"/>
                        </a:rPr>
                        <a:t>Memiliki kepekaan masalah nyata</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6"/>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5</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Kemampuan</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membaca</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gambar</a:t>
                      </a:r>
                      <a:r>
                        <a:rPr kumimoji="0" lang="en-US" sz="1300" b="0" i="0" u="none" strike="noStrike" cap="none" normalizeH="0" baseline="0" dirty="0">
                          <a:ln>
                            <a:noFill/>
                          </a:ln>
                          <a:solidFill>
                            <a:schemeClr val="tx1"/>
                          </a:solidFill>
                          <a:effectLst/>
                          <a:latin typeface="Comic Sans MS" pitchFamily="66" charset="0"/>
                        </a:rPr>
                        <a:t> </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7"/>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6</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Comic Sans MS" pitchFamily="66" charset="0"/>
                        </a:rPr>
                        <a:t>Memiliki kemampuan managerial &amp; leadership</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8"/>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7</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Mempunyai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kemampuan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dasar</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praktek</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09"/>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8</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Kemampuan</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belajar</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sepanjang</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hayat</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0"/>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9</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000" b="0" i="0" u="none" strike="noStrike" cap="none" normalizeH="0" baseline="0">
                          <a:ln>
                            <a:noFill/>
                          </a:ln>
                          <a:solidFill>
                            <a:schemeClr val="tx1"/>
                          </a:solidFill>
                          <a:effectLst/>
                          <a:latin typeface="Comic Sans MS" pitchFamily="66" charset="0"/>
                        </a:rPr>
                        <a:t>Berfikir &amp; berkomunikasi secara akademik&amp; etis.</a:t>
                      </a: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1"/>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10</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kemampuan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mengembangkan</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arsitektur</a:t>
                      </a:r>
                      <a:endParaRPr kumimoji="0" lang="en-US" sz="12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2"/>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11</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dirty="0" err="1">
                          <a:ln>
                            <a:noFill/>
                          </a:ln>
                          <a:solidFill>
                            <a:schemeClr val="tx1"/>
                          </a:solidFill>
                          <a:effectLst/>
                          <a:latin typeface="Comic Sans MS" pitchFamily="66" charset="0"/>
                        </a:rPr>
                        <a:t>Menjunjung</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tinggi</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norma</a:t>
                      </a:r>
                      <a:r>
                        <a:rPr kumimoji="0" lang="en-US" sz="1300" b="0" i="0" u="none" strike="noStrike" cap="none" normalizeH="0" baseline="0" dirty="0">
                          <a:ln>
                            <a:noFill/>
                          </a:ln>
                          <a:solidFill>
                            <a:schemeClr val="tx1"/>
                          </a:solidFill>
                          <a:effectLst/>
                          <a:latin typeface="Comic Sans MS" pitchFamily="66" charset="0"/>
                        </a:rPr>
                        <a:t> </a:t>
                      </a:r>
                      <a:r>
                        <a:rPr kumimoji="0" lang="en-US" sz="1300" b="0" i="0" u="none" strike="noStrike" cap="none" normalizeH="0" baseline="0" dirty="0" err="1">
                          <a:ln>
                            <a:noFill/>
                          </a:ln>
                          <a:solidFill>
                            <a:schemeClr val="tx1"/>
                          </a:solidFill>
                          <a:effectLst/>
                          <a:latin typeface="Comic Sans MS" pitchFamily="66" charset="0"/>
                        </a:rPr>
                        <a:t>akademik</a:t>
                      </a:r>
                      <a:endParaRPr kumimoji="0" lang="en-US" sz="13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3"/>
                  </a:ext>
                </a:extLst>
              </a:tr>
              <a:tr h="372089">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1300" b="0" i="0" u="none" strike="noStrike" cap="none" normalizeH="0" baseline="0">
                          <a:ln>
                            <a:noFill/>
                          </a:ln>
                          <a:solidFill>
                            <a:schemeClr val="tx1"/>
                          </a:solidFill>
                          <a:effectLst/>
                          <a:latin typeface="Arial" charset="0"/>
                        </a:rPr>
                        <a:t>12</a:t>
                      </a:r>
                    </a:p>
                  </a:txBody>
                  <a:tcPr marT="47627" marB="4762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1200" b="0" i="0" u="none" strike="noStrike" cap="none" normalizeH="0" baseline="0" dirty="0" err="1">
                          <a:ln>
                            <a:noFill/>
                          </a:ln>
                          <a:solidFill>
                            <a:schemeClr val="tx1"/>
                          </a:solidFill>
                          <a:effectLst/>
                          <a:latin typeface="Comic Sans MS" pitchFamily="66" charset="0"/>
                        </a:rPr>
                        <a:t>Memiliki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penget</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strategi</a:t>
                      </a:r>
                      <a:r>
                        <a:rPr kumimoji="0" lang="en-US" sz="1200" b="0" i="0" u="none" strike="noStrike" cap="none" normalizeH="0" baseline="0" dirty="0">
                          <a:ln>
                            <a:noFill/>
                          </a:ln>
                          <a:solidFill>
                            <a:schemeClr val="tx1"/>
                          </a:solidFill>
                          <a:effectLst/>
                          <a:latin typeface="Comic Sans MS" pitchFamily="66" charset="0"/>
                        </a:rPr>
                        <a:t> </a:t>
                      </a:r>
                      <a:r>
                        <a:rPr kumimoji="0" lang="en-US" sz="1200" b="0" i="0" u="none" strike="noStrike" cap="none" normalizeH="0" baseline="0" dirty="0" err="1">
                          <a:ln>
                            <a:noFill/>
                          </a:ln>
                          <a:solidFill>
                            <a:schemeClr val="tx1"/>
                          </a:solidFill>
                          <a:effectLst/>
                          <a:latin typeface="Comic Sans MS" pitchFamily="66" charset="0"/>
                        </a:rPr>
                        <a:t>pembangunan</a:t>
                      </a:r>
                      <a:endParaRPr kumimoji="0" lang="en-US" sz="1200" b="0" i="0" u="none" strike="noStrike" cap="none" normalizeH="0" baseline="0" dirty="0">
                        <a:ln>
                          <a:noFill/>
                        </a:ln>
                        <a:solidFill>
                          <a:schemeClr val="tx1"/>
                        </a:solidFill>
                        <a:effectLst/>
                        <a:latin typeface="Comic Sans MS" pitchFamily="66"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E98B"/>
                    </a:solidFill>
                  </a:tcPr>
                </a:tc>
                <a:extLst>
                  <a:ext uri="{0D108BD9-81ED-4DB2-BD59-A6C34878D82A}">
                    <a16:rowId xmlns:a16="http://schemas.microsoft.com/office/drawing/2014/main" val="10014"/>
                  </a:ext>
                </a:extLst>
              </a:tr>
            </a:tbl>
          </a:graphicData>
        </a:graphic>
      </p:graphicFrame>
      <p:cxnSp>
        <p:nvCxnSpPr>
          <p:cNvPr id="29987" name="Straight Connector 50"/>
          <p:cNvCxnSpPr>
            <a:cxnSpLocks noChangeShapeType="1"/>
          </p:cNvCxnSpPr>
          <p:nvPr/>
        </p:nvCxnSpPr>
        <p:spPr bwMode="auto">
          <a:xfrm>
            <a:off x="1600200" y="1532124"/>
            <a:ext cx="3429000" cy="3307"/>
          </a:xfrm>
          <a:prstGeom prst="line">
            <a:avLst/>
          </a:prstGeom>
          <a:noFill/>
          <a:ln w="9525" algn="ctr">
            <a:solidFill>
              <a:schemeClr val="tx1"/>
            </a:solidFill>
            <a:round/>
            <a:headEnd/>
            <a:tailEnd/>
          </a:ln>
        </p:spPr>
      </p:cxnSp>
      <p:grpSp>
        <p:nvGrpSpPr>
          <p:cNvPr id="51" name="Group 269"/>
          <p:cNvGrpSpPr>
            <a:grpSpLocks/>
          </p:cNvGrpSpPr>
          <p:nvPr/>
        </p:nvGrpSpPr>
        <p:grpSpPr bwMode="auto">
          <a:xfrm>
            <a:off x="5083175" y="907897"/>
            <a:ext cx="5257800" cy="1365977"/>
            <a:chOff x="2209" y="701"/>
            <a:chExt cx="3312" cy="861"/>
          </a:xfrm>
        </p:grpSpPr>
        <p:sp>
          <p:nvSpPr>
            <p:cNvPr id="52" name="Text Box 270"/>
            <p:cNvSpPr txBox="1">
              <a:spLocks noChangeArrowheads="1"/>
            </p:cNvSpPr>
            <p:nvPr/>
          </p:nvSpPr>
          <p:spPr bwMode="auto">
            <a:xfrm rot="-5400000">
              <a:off x="2119" y="1046"/>
              <a:ext cx="813"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Teori, metode</a:t>
              </a:r>
            </a:p>
          </p:txBody>
        </p:sp>
        <p:grpSp>
          <p:nvGrpSpPr>
            <p:cNvPr id="53" name="Group 271"/>
            <p:cNvGrpSpPr>
              <a:grpSpLocks/>
            </p:cNvGrpSpPr>
            <p:nvPr/>
          </p:nvGrpSpPr>
          <p:grpSpPr bwMode="auto">
            <a:xfrm>
              <a:off x="2209" y="701"/>
              <a:ext cx="3312" cy="861"/>
              <a:chOff x="2209" y="827"/>
              <a:chExt cx="3312" cy="861"/>
            </a:xfrm>
          </p:grpSpPr>
          <p:sp>
            <p:nvSpPr>
              <p:cNvPr id="54" name="Text Box 272"/>
              <p:cNvSpPr txBox="1">
                <a:spLocks noChangeArrowheads="1"/>
              </p:cNvSpPr>
              <p:nvPr/>
            </p:nvSpPr>
            <p:spPr bwMode="auto">
              <a:xfrm rot="-5400000">
                <a:off x="1912" y="1212"/>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dirty="0" err="1">
                    <a:solidFill>
                      <a:prstClr val="black"/>
                    </a:solidFill>
                  </a:rPr>
                  <a:t>Desain</a:t>
                </a:r>
                <a:r>
                  <a:rPr lang="en-US" sz="1200" b="1" dirty="0">
                    <a:solidFill>
                      <a:prstClr val="black"/>
                    </a:solidFill>
                  </a:rPr>
                  <a:t> </a:t>
                </a:r>
                <a:r>
                  <a:rPr lang="en-US" sz="1200" b="1" dirty="0" err="1">
                    <a:solidFill>
                      <a:prstClr val="black"/>
                    </a:solidFill>
                  </a:rPr>
                  <a:t>ars</a:t>
                </a:r>
                <a:r>
                  <a:rPr lang="en-US" sz="1200" b="1" dirty="0">
                    <a:solidFill>
                      <a:prstClr val="black"/>
                    </a:solidFill>
                  </a:rPr>
                  <a:t>.</a:t>
                </a:r>
              </a:p>
            </p:txBody>
          </p:sp>
          <p:sp>
            <p:nvSpPr>
              <p:cNvPr id="55" name="Text Box 273"/>
              <p:cNvSpPr txBox="1">
                <a:spLocks noChangeArrowheads="1"/>
              </p:cNvSpPr>
              <p:nvPr/>
            </p:nvSpPr>
            <p:spPr bwMode="auto">
              <a:xfrm rot="-5400000">
                <a:off x="2370" y="1195"/>
                <a:ext cx="812"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Struktur bang.</a:t>
                </a:r>
              </a:p>
            </p:txBody>
          </p:sp>
          <p:sp>
            <p:nvSpPr>
              <p:cNvPr id="56" name="Text Box 274"/>
              <p:cNvSpPr txBox="1">
                <a:spLocks noChangeArrowheads="1"/>
              </p:cNvSpPr>
              <p:nvPr/>
            </p:nvSpPr>
            <p:spPr bwMode="auto">
              <a:xfrm rot="-5400000">
                <a:off x="2693" y="1271"/>
                <a:ext cx="637" cy="174"/>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Seni </a:t>
                </a:r>
              </a:p>
            </p:txBody>
          </p:sp>
          <p:sp>
            <p:nvSpPr>
              <p:cNvPr id="57" name="Text Box 275"/>
              <p:cNvSpPr txBox="1">
                <a:spLocks noChangeArrowheads="1"/>
              </p:cNvSpPr>
              <p:nvPr/>
            </p:nvSpPr>
            <p:spPr bwMode="auto">
              <a:xfrm rot="-5400000">
                <a:off x="3335" y="1205"/>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Sains ars-tek</a:t>
                </a:r>
              </a:p>
            </p:txBody>
          </p:sp>
          <p:sp>
            <p:nvSpPr>
              <p:cNvPr id="58" name="Text Box 276"/>
              <p:cNvSpPr txBox="1">
                <a:spLocks noChangeArrowheads="1"/>
              </p:cNvSpPr>
              <p:nvPr/>
            </p:nvSpPr>
            <p:spPr bwMode="auto">
              <a:xfrm rot="-5400000">
                <a:off x="3108" y="1202"/>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Perk. Ars.</a:t>
                </a:r>
              </a:p>
            </p:txBody>
          </p:sp>
          <p:sp>
            <p:nvSpPr>
              <p:cNvPr id="59" name="Text Box 277"/>
              <p:cNvSpPr txBox="1">
                <a:spLocks noChangeArrowheads="1"/>
              </p:cNvSpPr>
              <p:nvPr/>
            </p:nvSpPr>
            <p:spPr bwMode="auto">
              <a:xfrm rot="-5400000">
                <a:off x="2874" y="1212"/>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Perencanaan</a:t>
                </a:r>
              </a:p>
            </p:txBody>
          </p:sp>
          <p:sp>
            <p:nvSpPr>
              <p:cNvPr id="60" name="Text Box 278"/>
              <p:cNvSpPr txBox="1">
                <a:spLocks noChangeArrowheads="1"/>
              </p:cNvSpPr>
              <p:nvPr/>
            </p:nvSpPr>
            <p:spPr bwMode="auto">
              <a:xfrm rot="-5400000">
                <a:off x="3582" y="1196"/>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Lansekap ars</a:t>
                </a:r>
              </a:p>
            </p:txBody>
          </p:sp>
          <p:sp>
            <p:nvSpPr>
              <p:cNvPr id="61" name="Text Box 279"/>
              <p:cNvSpPr txBox="1">
                <a:spLocks noChangeArrowheads="1"/>
              </p:cNvSpPr>
              <p:nvPr/>
            </p:nvSpPr>
            <p:spPr bwMode="auto">
              <a:xfrm rot="-5400000">
                <a:off x="4068" y="1208"/>
                <a:ext cx="768" cy="173"/>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Permukiman</a:t>
                </a:r>
              </a:p>
            </p:txBody>
          </p:sp>
          <p:sp>
            <p:nvSpPr>
              <p:cNvPr id="62" name="Text Box 280"/>
              <p:cNvSpPr txBox="1">
                <a:spLocks noChangeArrowheads="1"/>
              </p:cNvSpPr>
              <p:nvPr/>
            </p:nvSpPr>
            <p:spPr bwMode="auto">
              <a:xfrm rot="-5400000">
                <a:off x="3819" y="1184"/>
                <a:ext cx="788" cy="174"/>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Interior</a:t>
                </a:r>
              </a:p>
            </p:txBody>
          </p:sp>
          <p:sp>
            <p:nvSpPr>
              <p:cNvPr id="63" name="Text Box 281"/>
              <p:cNvSpPr txBox="1">
                <a:spLocks noChangeArrowheads="1"/>
              </p:cNvSpPr>
              <p:nvPr/>
            </p:nvSpPr>
            <p:spPr bwMode="auto">
              <a:xfrm rot="-5400000">
                <a:off x="4274" y="1174"/>
                <a:ext cx="842" cy="174"/>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Ars nusantara</a:t>
                </a:r>
              </a:p>
            </p:txBody>
          </p:sp>
          <p:sp>
            <p:nvSpPr>
              <p:cNvPr id="64" name="Text Box 282"/>
              <p:cNvSpPr txBox="1">
                <a:spLocks noChangeArrowheads="1"/>
              </p:cNvSpPr>
              <p:nvPr/>
            </p:nvSpPr>
            <p:spPr bwMode="auto">
              <a:xfrm rot="-5400000">
                <a:off x="4582" y="1223"/>
                <a:ext cx="696" cy="179"/>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CAD</a:t>
                </a:r>
              </a:p>
            </p:txBody>
          </p:sp>
          <p:sp>
            <p:nvSpPr>
              <p:cNvPr id="65" name="Text Box 283"/>
              <p:cNvSpPr txBox="1">
                <a:spLocks noChangeArrowheads="1"/>
              </p:cNvSpPr>
              <p:nvPr/>
            </p:nvSpPr>
            <p:spPr bwMode="auto">
              <a:xfrm rot="-5400000">
                <a:off x="4737" y="1164"/>
                <a:ext cx="848" cy="174"/>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Strategi pemb</a:t>
                </a:r>
              </a:p>
            </p:txBody>
          </p:sp>
          <p:sp>
            <p:nvSpPr>
              <p:cNvPr id="66" name="Text Box 284"/>
              <p:cNvSpPr txBox="1">
                <a:spLocks noChangeArrowheads="1"/>
              </p:cNvSpPr>
              <p:nvPr/>
            </p:nvSpPr>
            <p:spPr bwMode="auto">
              <a:xfrm rot="-5400000">
                <a:off x="5070" y="1216"/>
                <a:ext cx="727" cy="174"/>
              </a:xfrm>
              <a:prstGeom prst="rect">
                <a:avLst/>
              </a:prstGeom>
              <a:noFill/>
              <a:ln w="9525">
                <a:noFill/>
                <a:miter lim="800000"/>
                <a:headEnd/>
                <a:tailEnd/>
              </a:ln>
            </p:spPr>
            <p:txBody>
              <a:bodyPr>
                <a:spAutoFit/>
              </a:bodyPr>
              <a:lstStyle/>
              <a:p>
                <a:pPr defTabSz="914400" eaLnBrk="0" hangingPunct="0">
                  <a:spcBef>
                    <a:spcPct val="50000"/>
                  </a:spcBef>
                </a:pPr>
                <a:r>
                  <a:rPr lang="en-US" sz="1200" b="1">
                    <a:solidFill>
                      <a:prstClr val="black"/>
                    </a:solidFill>
                  </a:rPr>
                  <a:t>Lingk &amp; IT</a:t>
                </a:r>
              </a:p>
            </p:txBody>
          </p:sp>
        </p:grpSp>
      </p:grpSp>
      <p:graphicFrame>
        <p:nvGraphicFramePr>
          <p:cNvPr id="4" name="Table 3"/>
          <p:cNvGraphicFramePr>
            <a:graphicFrameLocks noGrp="1"/>
          </p:cNvGraphicFramePr>
          <p:nvPr>
            <p:extLst/>
          </p:nvPr>
        </p:nvGraphicFramePr>
        <p:xfrm>
          <a:off x="5029200" y="2273528"/>
          <a:ext cx="1524000" cy="4508273"/>
        </p:xfrm>
        <a:graphic>
          <a:graphicData uri="http://schemas.openxmlformats.org/drawingml/2006/table">
            <a:tbl>
              <a:tblPr/>
              <a:tblGrid>
                <a:gridCol w="381000">
                  <a:extLst>
                    <a:ext uri="{9D8B030D-6E8A-4147-A177-3AD203B41FA5}">
                      <a16:colId xmlns:a16="http://schemas.microsoft.com/office/drawing/2014/main" val="20000"/>
                    </a:ext>
                  </a:extLst>
                </a:gridCol>
                <a:gridCol w="381000">
                  <a:extLst>
                    <a:ext uri="{9D8B030D-6E8A-4147-A177-3AD203B41FA5}">
                      <a16:colId xmlns:a16="http://schemas.microsoft.com/office/drawing/2014/main" val="20001"/>
                    </a:ext>
                  </a:extLst>
                </a:gridCol>
                <a:gridCol w="381000">
                  <a:extLst>
                    <a:ext uri="{9D8B030D-6E8A-4147-A177-3AD203B41FA5}">
                      <a16:colId xmlns:a16="http://schemas.microsoft.com/office/drawing/2014/main" val="20002"/>
                    </a:ext>
                  </a:extLst>
                </a:gridCol>
                <a:gridCol w="381000">
                  <a:extLst>
                    <a:ext uri="{9D8B030D-6E8A-4147-A177-3AD203B41FA5}">
                      <a16:colId xmlns:a16="http://schemas.microsoft.com/office/drawing/2014/main" val="20003"/>
                    </a:ext>
                  </a:extLst>
                </a:gridCol>
              </a:tblGrid>
              <a:tr h="412770">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C9BC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5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E1C1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 typeface="Wingdings" pitchFamily="2" charset="2"/>
                        <a:buNone/>
                        <a:tabLst/>
                      </a:pPr>
                      <a:endParaRPr kumimoji="0" lang="en-US" sz="2100" b="1" i="0" u="none" strike="noStrike" cap="none" normalizeH="0" baseline="0" dirty="0">
                        <a:ln>
                          <a:noFill/>
                        </a:ln>
                        <a:solidFill>
                          <a:srgbClr val="800080"/>
                        </a:solidFill>
                        <a:effectLst/>
                        <a:latin typeface="Arial" charset="0"/>
                      </a:endParaRPr>
                    </a:p>
                  </a:txBody>
                  <a:tcPr marT="47627" marB="47627" anchor="ctr"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9D40"/>
                    </a:solidFill>
                  </a:tcPr>
                </a:tc>
                <a:extLst>
                  <a:ext uri="{0D108BD9-81ED-4DB2-BD59-A6C34878D82A}">
                    <a16:rowId xmlns:a16="http://schemas.microsoft.com/office/drawing/2014/main" val="10000"/>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B86B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86D2D"/>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12E1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98E23"/>
                    </a:solidFill>
                  </a:tcPr>
                </a:tc>
                <a:extLst>
                  <a:ext uri="{0D108BD9-81ED-4DB2-BD59-A6C34878D82A}">
                    <a16:rowId xmlns:a16="http://schemas.microsoft.com/office/drawing/2014/main" val="10001"/>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7F35"/>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C472A"/>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A973F"/>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35D3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971A7"/>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B7345"/>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820C"/>
                    </a:solidFill>
                  </a:tcPr>
                </a:tc>
                <a:extLst>
                  <a:ext uri="{0D108BD9-81ED-4DB2-BD59-A6C34878D82A}">
                    <a16:rowId xmlns:a16="http://schemas.microsoft.com/office/drawing/2014/main" val="10004"/>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65D95"/>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77E4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9528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3A24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9256"/>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46D06"/>
                    </a:solidFill>
                  </a:tcPr>
                </a:tc>
                <a:extLst>
                  <a:ext uri="{0D108BD9-81ED-4DB2-BD59-A6C34878D82A}">
                    <a16:rowId xmlns:a16="http://schemas.microsoft.com/office/drawing/2014/main" val="10007"/>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5C4874"/>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1B44C"/>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BA165"/>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5C05"/>
                    </a:solidFill>
                  </a:tcPr>
                </a:tc>
                <a:extLst>
                  <a:ext uri="{0D108BD9-81ED-4DB2-BD59-A6C34878D82A}">
                    <a16:rowId xmlns:a16="http://schemas.microsoft.com/office/drawing/2014/main" val="10008"/>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5365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FBD63"/>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4B04"/>
                    </a:solidFill>
                  </a:tcPr>
                </a:tc>
                <a:extLst>
                  <a:ext uri="{0D108BD9-81ED-4DB2-BD59-A6C34878D82A}">
                    <a16:rowId xmlns:a16="http://schemas.microsoft.com/office/drawing/2014/main" val="10009"/>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92C4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AEC77B"/>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6AD78"/>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773D03"/>
                    </a:solidFill>
                  </a:tcPr>
                </a:tc>
                <a:extLst>
                  <a:ext uri="{0D108BD9-81ED-4DB2-BD59-A6C34878D82A}">
                    <a16:rowId xmlns:a16="http://schemas.microsoft.com/office/drawing/2014/main" val="10010"/>
                  </a:ext>
                </a:extLst>
              </a:tr>
              <a:tr h="372089">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500" b="0" i="0" u="none" strike="noStrike" cap="none" normalizeH="0" baseline="0" dirty="0">
                        <a:ln>
                          <a:noFill/>
                        </a:ln>
                        <a:solidFill>
                          <a:schemeClr val="tx1"/>
                        </a:solidFill>
                        <a:effectLst/>
                        <a:latin typeface="Arial" charset="0"/>
                      </a:endParaRPr>
                    </a:p>
                  </a:txBody>
                  <a:tcPr marT="47627" marB="47627" horzOverflow="overflow">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bl>
          </a:graphicData>
        </a:graphic>
      </p:graphicFrame>
      <p:sp>
        <p:nvSpPr>
          <p:cNvPr id="21" name="Rectangle 20"/>
          <p:cNvSpPr>
            <a:spLocks noChangeArrowheads="1"/>
          </p:cNvSpPr>
          <p:nvPr/>
        </p:nvSpPr>
        <p:spPr bwMode="auto">
          <a:xfrm>
            <a:off x="5029200" y="2287104"/>
            <a:ext cx="1524000" cy="754099"/>
          </a:xfrm>
          <a:prstGeom prst="rect">
            <a:avLst/>
          </a:prstGeom>
          <a:solidFill>
            <a:srgbClr val="FFFF00">
              <a:alpha val="50195"/>
            </a:srgbClr>
          </a:solidFill>
          <a:ln w="9525" algn="ctr">
            <a:solidFill>
              <a:srgbClr val="FFC000"/>
            </a:solidFill>
            <a:round/>
            <a:headEnd/>
            <a:tailEnd/>
          </a:ln>
        </p:spPr>
        <p:txBody>
          <a:bodyPr anchor="ctr"/>
          <a:lstStyle/>
          <a:p>
            <a:pPr defTabSz="914400" eaLnBrk="0" hangingPunct="0">
              <a:defRPr/>
            </a:pPr>
            <a:r>
              <a:rPr lang="en-US" b="1" dirty="0">
                <a:solidFill>
                  <a:srgbClr val="FF6B21"/>
                </a:solidFill>
                <a:effectLst>
                  <a:outerShdw blurRad="38100" dist="38100" dir="2700000" algn="tl">
                    <a:srgbClr val="000000">
                      <a:alpha val="43137"/>
                    </a:srgbClr>
                  </a:outerShdw>
                </a:effectLst>
              </a:rPr>
              <a:t>Mata </a:t>
            </a:r>
            <a:r>
              <a:rPr lang="en-US" b="1" dirty="0" err="1">
                <a:solidFill>
                  <a:srgbClr val="FF6B21"/>
                </a:solidFill>
                <a:effectLst>
                  <a:outerShdw blurRad="38100" dist="38100" dir="2700000" algn="tl">
                    <a:srgbClr val="000000">
                      <a:alpha val="43137"/>
                    </a:srgbClr>
                  </a:outerShdw>
                </a:effectLst>
              </a:rPr>
              <a:t>kuliah</a:t>
            </a:r>
            <a:endParaRPr lang="en-US" b="1" dirty="0">
              <a:solidFill>
                <a:srgbClr val="FF6B21"/>
              </a:solidFill>
              <a:effectLst>
                <a:outerShdw blurRad="38100" dist="38100" dir="2700000" algn="tl">
                  <a:srgbClr val="000000">
                    <a:alpha val="43137"/>
                  </a:srgbClr>
                </a:outerShdw>
              </a:effectLst>
            </a:endParaRPr>
          </a:p>
          <a:p>
            <a:pPr algn="ctr" defTabSz="914400" eaLnBrk="0" hangingPunct="0">
              <a:defRPr/>
            </a:pPr>
            <a:r>
              <a:rPr lang="en-US" sz="2400" b="1" dirty="0">
                <a:solidFill>
                  <a:srgbClr val="FF6B21"/>
                </a:solidFill>
                <a:effectLst>
                  <a:outerShdw blurRad="38100" dist="38100" dir="2700000" algn="tl">
                    <a:srgbClr val="000000">
                      <a:alpha val="43137"/>
                    </a:srgbClr>
                  </a:outerShdw>
                </a:effectLst>
              </a:rPr>
              <a:t>A</a:t>
            </a:r>
          </a:p>
        </p:txBody>
      </p:sp>
      <p:sp>
        <p:nvSpPr>
          <p:cNvPr id="22" name="Rectangle 21"/>
          <p:cNvSpPr>
            <a:spLocks noChangeArrowheads="1"/>
          </p:cNvSpPr>
          <p:nvPr/>
        </p:nvSpPr>
        <p:spPr bwMode="auto">
          <a:xfrm>
            <a:off x="5010150" y="4535398"/>
            <a:ext cx="762000" cy="1865402"/>
          </a:xfrm>
          <a:prstGeom prst="rect">
            <a:avLst/>
          </a:prstGeom>
          <a:solidFill>
            <a:srgbClr val="00B050">
              <a:alpha val="30196"/>
            </a:srgbClr>
          </a:solidFill>
          <a:ln w="9525" algn="ctr">
            <a:solidFill>
              <a:schemeClr val="accent1"/>
            </a:solidFill>
            <a:round/>
            <a:headEnd/>
            <a:tailEnd/>
          </a:ln>
        </p:spPr>
        <p:txBody>
          <a:bodyPr anchor="ctr"/>
          <a:lstStyle/>
          <a:p>
            <a:pPr algn="ctr" defTabSz="914400" eaLnBrk="0" hangingPunct="0"/>
            <a:r>
              <a:rPr lang="en-US" b="1">
                <a:solidFill>
                  <a:prstClr val="white"/>
                </a:solidFill>
              </a:rPr>
              <a:t>Mk</a:t>
            </a:r>
          </a:p>
          <a:p>
            <a:pPr algn="ctr" defTabSz="914400" eaLnBrk="0" hangingPunct="0"/>
            <a:r>
              <a:rPr lang="en-US" sz="2000" b="1">
                <a:solidFill>
                  <a:prstClr val="white"/>
                </a:solidFill>
              </a:rPr>
              <a:t>B</a:t>
            </a:r>
          </a:p>
        </p:txBody>
      </p:sp>
      <p:sp>
        <p:nvSpPr>
          <p:cNvPr id="23" name="Rectangle 22"/>
          <p:cNvSpPr>
            <a:spLocks noChangeArrowheads="1"/>
          </p:cNvSpPr>
          <p:nvPr/>
        </p:nvSpPr>
        <p:spPr bwMode="auto">
          <a:xfrm>
            <a:off x="6172200" y="4172351"/>
            <a:ext cx="381000" cy="2222607"/>
          </a:xfrm>
          <a:prstGeom prst="rect">
            <a:avLst/>
          </a:prstGeom>
          <a:solidFill>
            <a:srgbClr val="7030A0">
              <a:alpha val="50195"/>
            </a:srgbClr>
          </a:solidFill>
          <a:ln w="9525" algn="ctr">
            <a:solidFill>
              <a:schemeClr val="accent1"/>
            </a:solidFill>
            <a:round/>
            <a:headEnd/>
            <a:tailEnd/>
          </a:ln>
        </p:spPr>
        <p:txBody>
          <a:bodyPr anchor="ctr"/>
          <a:lstStyle/>
          <a:p>
            <a:pPr algn="ctr" defTabSz="914400" eaLnBrk="0" hangingPunct="0">
              <a:defRPr/>
            </a:pPr>
            <a:r>
              <a:rPr lang="en-US" b="1" dirty="0" err="1">
                <a:solidFill>
                  <a:srgbClr val="FFFF00"/>
                </a:solidFill>
                <a:effectLst>
                  <a:outerShdw blurRad="38100" dist="38100" dir="2700000" algn="tl">
                    <a:srgbClr val="000000">
                      <a:alpha val="43137"/>
                    </a:srgbClr>
                  </a:outerShdw>
                </a:effectLst>
              </a:rPr>
              <a:t>mk</a:t>
            </a:r>
            <a:r>
              <a:rPr lang="en-US" b="1" dirty="0">
                <a:solidFill>
                  <a:srgbClr val="FFFF00"/>
                </a:solidFill>
                <a:effectLst>
                  <a:outerShdw blurRad="38100" dist="38100" dir="2700000" algn="tl">
                    <a:srgbClr val="000000">
                      <a:alpha val="43137"/>
                    </a:srgbClr>
                  </a:outerShdw>
                </a:effectLst>
              </a:rPr>
              <a:t> </a:t>
            </a:r>
            <a:r>
              <a:rPr lang="en-US" sz="2400" b="1" dirty="0">
                <a:solidFill>
                  <a:srgbClr val="FFFF00"/>
                </a:solidFill>
                <a:effectLst>
                  <a:outerShdw blurRad="38100" dist="38100" dir="2700000" algn="tl">
                    <a:srgbClr val="000000">
                      <a:alpha val="43137"/>
                    </a:srgbClr>
                  </a:outerShdw>
                </a:effectLst>
              </a:rPr>
              <a:t>C</a:t>
            </a:r>
          </a:p>
        </p:txBody>
      </p:sp>
      <p:sp>
        <p:nvSpPr>
          <p:cNvPr id="3" name="Left Arrow 2"/>
          <p:cNvSpPr/>
          <p:nvPr/>
        </p:nvSpPr>
        <p:spPr>
          <a:xfrm>
            <a:off x="6754018" y="4744846"/>
            <a:ext cx="2237582" cy="1427355"/>
          </a:xfrm>
          <a:prstGeom prst="leftArrow">
            <a:avLst>
              <a:gd name="adj1" fmla="val 61504"/>
              <a:gd name="adj2" fmla="val 50000"/>
            </a:avLst>
          </a:prstGeom>
          <a:solidFill>
            <a:srgbClr val="F98E23">
              <a:alpha val="8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2400" b="1" dirty="0" err="1">
                <a:solidFill>
                  <a:prstClr val="black"/>
                </a:solidFill>
                <a:latin typeface="Aharoni" pitchFamily="2" charset="-79"/>
                <a:cs typeface="Aharoni" pitchFamily="2" charset="-79"/>
              </a:rPr>
              <a:t>Bahan</a:t>
            </a:r>
            <a:r>
              <a:rPr lang="en-US" sz="2400" b="1" dirty="0">
                <a:solidFill>
                  <a:prstClr val="black"/>
                </a:solidFill>
                <a:latin typeface="Aharoni" pitchFamily="2" charset="-79"/>
                <a:cs typeface="Aharoni" pitchFamily="2" charset="-79"/>
              </a:rPr>
              <a:t> </a:t>
            </a:r>
            <a:r>
              <a:rPr lang="en-US" sz="2400" b="1" dirty="0" err="1">
                <a:solidFill>
                  <a:prstClr val="black"/>
                </a:solidFill>
                <a:latin typeface="Aharoni" pitchFamily="2" charset="-79"/>
                <a:cs typeface="Aharoni" pitchFamily="2" charset="-79"/>
              </a:rPr>
              <a:t>Kajian</a:t>
            </a:r>
            <a:endParaRPr lang="en-US" sz="2400" b="1" dirty="0">
              <a:solidFill>
                <a:prstClr val="black"/>
              </a:solidFill>
              <a:latin typeface="Aharoni" pitchFamily="2" charset="-79"/>
              <a:cs typeface="Aharoni" pitchFamily="2" charset="-79"/>
            </a:endParaRPr>
          </a:p>
        </p:txBody>
      </p:sp>
    </p:spTree>
    <p:extLst>
      <p:ext uri="{BB962C8B-B14F-4D97-AF65-F5344CB8AC3E}">
        <p14:creationId xmlns:p14="http://schemas.microsoft.com/office/powerpoint/2010/main" val="4253692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wipe(down)">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ChangeArrowheads="1"/>
          </p:cNvSpPr>
          <p:nvPr/>
        </p:nvSpPr>
        <p:spPr bwMode="auto">
          <a:xfrm>
            <a:off x="7669213" y="952500"/>
            <a:ext cx="2667000" cy="5487172"/>
          </a:xfrm>
          <a:prstGeom prst="rect">
            <a:avLst/>
          </a:prstGeom>
          <a:solidFill>
            <a:srgbClr val="EFEDAB"/>
          </a:solidFill>
          <a:ln w="9525">
            <a:solidFill>
              <a:schemeClr val="bg2"/>
            </a:solidFill>
            <a:miter lim="800000"/>
            <a:headEnd/>
            <a:tailEnd/>
          </a:ln>
        </p:spPr>
        <p:txBody>
          <a:bodyPr wrap="none" anchor="ctr"/>
          <a:lstStyle/>
          <a:p>
            <a:pPr defTabSz="914400"/>
            <a:endParaRPr lang="en-US">
              <a:solidFill>
                <a:prstClr val="black"/>
              </a:solidFill>
            </a:endParaRPr>
          </a:p>
        </p:txBody>
      </p:sp>
      <p:graphicFrame>
        <p:nvGraphicFramePr>
          <p:cNvPr id="437470" name="Group 222"/>
          <p:cNvGraphicFramePr>
            <a:graphicFrameLocks noGrp="1"/>
          </p:cNvGraphicFramePr>
          <p:nvPr>
            <p:extLst/>
          </p:nvPr>
        </p:nvGraphicFramePr>
        <p:xfrm>
          <a:off x="1981200" y="990596"/>
          <a:ext cx="5486400" cy="5486404"/>
        </p:xfrm>
        <a:graphic>
          <a:graphicData uri="http://schemas.openxmlformats.org/drawingml/2006/table">
            <a:tbl>
              <a:tblPr/>
              <a:tblGrid>
                <a:gridCol w="14478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838200">
                  <a:extLst>
                    <a:ext uri="{9D8B030D-6E8A-4147-A177-3AD203B41FA5}">
                      <a16:colId xmlns:a16="http://schemas.microsoft.com/office/drawing/2014/main" val="20002"/>
                    </a:ext>
                  </a:extLst>
                </a:gridCol>
                <a:gridCol w="8382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838200">
                  <a:extLst>
                    <a:ext uri="{9D8B030D-6E8A-4147-A177-3AD203B41FA5}">
                      <a16:colId xmlns:a16="http://schemas.microsoft.com/office/drawing/2014/main" val="20005"/>
                    </a:ext>
                  </a:extLst>
                </a:gridCol>
              </a:tblGrid>
              <a:tr h="400903">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outerShdw blurRad="38100" dist="38100" dir="2700000" algn="tl">
                              <a:srgbClr val="000000"/>
                            </a:outerShdw>
                          </a:effectLst>
                          <a:latin typeface="Comic Sans MS" pitchFamily="66" charset="0"/>
                        </a:rPr>
                        <a:t>KOMPETENSI (CP)</a:t>
                      </a:r>
                    </a:p>
                  </a:txBody>
                  <a:tcPr anchor="ctr" horzOverflow="overflow">
                    <a:lnL w="28575" cap="flat" cmpd="sng" algn="ctr">
                      <a:solidFill>
                        <a:schemeClr val="tx1"/>
                      </a:solidFill>
                      <a:prstDash val="solid"/>
                      <a:round/>
                      <a:headEnd type="none" w="med" len="med"/>
                      <a:tailEnd type="none" w="med" len="med"/>
                    </a:lnL>
                    <a:lnR w="12700" cap="flat" cmpd="sng" algn="ctr">
                      <a:solidFill>
                        <a:srgbClr val="F8F692"/>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BAHAN KAJIAN</a:t>
                      </a:r>
                    </a:p>
                  </a:txBody>
                  <a:tcPr anchor="ctr" horzOverflow="overflow">
                    <a:lnL w="12700" cap="flat" cmpd="sng" algn="ctr">
                      <a:solidFill>
                        <a:srgbClr val="F8F692"/>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rgbClr val="F8F692"/>
                      </a:solidFill>
                      <a:prstDash val="solid"/>
                      <a:round/>
                      <a:headEnd type="none" w="med" len="med"/>
                      <a:tailEnd type="none" w="med" len="med"/>
                    </a:lnB>
                    <a:lnTlToBr>
                      <a:noFill/>
                    </a:lnTlToBr>
                    <a:lnBlToTr>
                      <a:noFill/>
                    </a:lnBlToTr>
                    <a:solidFill>
                      <a:srgbClr val="33330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3372">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1</a:t>
                      </a:r>
                    </a:p>
                  </a:txBody>
                  <a:tcPr anchor="ctr" horzOverflow="overflow">
                    <a:lnL w="12700" cap="flat" cmpd="sng" algn="ctr">
                      <a:solidFill>
                        <a:srgbClr val="F8F692"/>
                      </a:solidFill>
                      <a:prstDash val="solid"/>
                      <a:round/>
                      <a:headEnd type="none" w="med" len="med"/>
                      <a:tailEnd type="none" w="med" len="med"/>
                    </a:lnL>
                    <a:lnR w="12700" cap="flat" cmpd="sng" algn="ctr">
                      <a:solidFill>
                        <a:srgbClr val="F8F692"/>
                      </a:solidFill>
                      <a:prstDash val="solid"/>
                      <a:round/>
                      <a:headEnd type="none" w="med" len="med"/>
                      <a:tailEnd type="none" w="med" len="med"/>
                    </a:lnR>
                    <a:lnT w="12700" cap="flat" cmpd="sng" algn="ctr">
                      <a:solidFill>
                        <a:srgbClr val="F8F69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2</a:t>
                      </a:r>
                    </a:p>
                  </a:txBody>
                  <a:tcPr anchor="ctr" horzOverflow="overflow">
                    <a:lnL w="12700" cap="flat" cmpd="sng" algn="ctr">
                      <a:solidFill>
                        <a:srgbClr val="F8F692"/>
                      </a:solidFill>
                      <a:prstDash val="solid"/>
                      <a:round/>
                      <a:headEnd type="none" w="med" len="med"/>
                      <a:tailEnd type="none" w="med" len="med"/>
                    </a:lnL>
                    <a:lnR w="12700" cap="flat" cmpd="sng" algn="ctr">
                      <a:solidFill>
                        <a:srgbClr val="F8F692"/>
                      </a:solidFill>
                      <a:prstDash val="solid"/>
                      <a:round/>
                      <a:headEnd type="none" w="med" len="med"/>
                      <a:tailEnd type="none" w="med" len="med"/>
                    </a:lnR>
                    <a:lnT w="12700" cap="flat" cmpd="sng" algn="ctr">
                      <a:solidFill>
                        <a:srgbClr val="F8F69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3</a:t>
                      </a:r>
                    </a:p>
                  </a:txBody>
                  <a:tcPr anchor="ctr" horzOverflow="overflow">
                    <a:lnL w="12700" cap="flat" cmpd="sng" algn="ctr">
                      <a:solidFill>
                        <a:srgbClr val="F8F692"/>
                      </a:solidFill>
                      <a:prstDash val="solid"/>
                      <a:round/>
                      <a:headEnd type="none" w="med" len="med"/>
                      <a:tailEnd type="none" w="med" len="med"/>
                    </a:lnL>
                    <a:lnR w="12700" cap="flat" cmpd="sng" algn="ctr">
                      <a:solidFill>
                        <a:srgbClr val="F8F692"/>
                      </a:solidFill>
                      <a:prstDash val="solid"/>
                      <a:round/>
                      <a:headEnd type="none" w="med" len="med"/>
                      <a:tailEnd type="none" w="med" len="med"/>
                    </a:lnR>
                    <a:lnT w="12700" cap="flat" cmpd="sng" algn="ctr">
                      <a:solidFill>
                        <a:srgbClr val="F8F69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a:t>
                      </a:r>
                    </a:p>
                  </a:txBody>
                  <a:tcPr anchor="ctr" horzOverflow="overflow">
                    <a:lnL w="12700" cap="flat" cmpd="sng" algn="ctr">
                      <a:solidFill>
                        <a:srgbClr val="F8F692"/>
                      </a:solidFill>
                      <a:prstDash val="solid"/>
                      <a:round/>
                      <a:headEnd type="none" w="med" len="med"/>
                      <a:tailEnd type="none" w="med" len="med"/>
                    </a:lnL>
                    <a:lnR w="12700" cap="flat" cmpd="sng" algn="ctr">
                      <a:solidFill>
                        <a:srgbClr val="F8F692"/>
                      </a:solidFill>
                      <a:prstDash val="solid"/>
                      <a:round/>
                      <a:headEnd type="none" w="med" len="med"/>
                      <a:tailEnd type="none" w="med" len="med"/>
                    </a:lnR>
                    <a:lnT w="12700" cap="flat" cmpd="sng" algn="ctr">
                      <a:solidFill>
                        <a:srgbClr val="F8F69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chemeClr val="bg1"/>
                          </a:solidFill>
                          <a:effectLst>
                            <a:outerShdw blurRad="38100" dist="38100" dir="2700000" algn="tl">
                              <a:srgbClr val="000000"/>
                            </a:outerShdw>
                          </a:effectLst>
                          <a:latin typeface="Comic Sans MS" pitchFamily="66" charset="0"/>
                        </a:rPr>
                        <a:t>N</a:t>
                      </a:r>
                    </a:p>
                  </a:txBody>
                  <a:tcPr anchor="ctr" horzOverflow="overflow">
                    <a:lnL w="12700" cap="flat" cmpd="sng" algn="ctr">
                      <a:solidFill>
                        <a:srgbClr val="F8F692"/>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rgbClr val="F8F692"/>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333300"/>
                    </a:solidFill>
                  </a:tcPr>
                </a:tc>
                <a:extLst>
                  <a:ext uri="{0D108BD9-81ED-4DB2-BD59-A6C34878D82A}">
                    <a16:rowId xmlns:a16="http://schemas.microsoft.com/office/drawing/2014/main" val="10001"/>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1</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600" b="1" i="0" u="none" strike="noStrike" cap="none" normalizeH="0" baseline="0">
                        <a:ln>
                          <a:noFill/>
                        </a:ln>
                        <a:solidFill>
                          <a:srgbClr val="006600"/>
                        </a:solidFill>
                        <a:effectLst/>
                        <a:latin typeface="Comic Sans MS" pitchFamily="66" charset="0"/>
                      </a:endParaRPr>
                    </a:p>
                  </a:txBody>
                  <a:tcPr anchor="ct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80008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Comic Sans MS" pitchFamily="66" charset="0"/>
                        </a:rPr>
                        <a:t>MK1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800080"/>
                        </a:solidFill>
                        <a:effectLst/>
                        <a:latin typeface="Comic Sans MS" pitchFamily="66"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FF6600"/>
                          </a:solidFill>
                          <a:effectLst>
                            <a:outerShdw blurRad="38100" dist="38100" dir="2700000" algn="tl">
                              <a:srgbClr val="000000">
                                <a:alpha val="43137"/>
                              </a:srgbClr>
                            </a:outerShdw>
                          </a:effectLst>
                          <a:latin typeface="Comic Sans MS" pitchFamily="66" charset="0"/>
                        </a:rPr>
                        <a:t>MK2</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3E191">
                        <a:alpha val="80000"/>
                      </a:srgbClr>
                    </a:solidFill>
                  </a:tcPr>
                </a:tc>
                <a:extLst>
                  <a:ext uri="{0D108BD9-81ED-4DB2-BD59-A6C34878D82A}">
                    <a16:rowId xmlns:a16="http://schemas.microsoft.com/office/drawing/2014/main" val="10002"/>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2</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333300"/>
                          </a:solidFill>
                          <a:effectLst/>
                          <a:latin typeface="Comic Sans MS" pitchFamily="66" charset="0"/>
                        </a:rPr>
                        <a:t>MK3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FFFF00"/>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3"/>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3</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0F37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4"/>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4</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a:ln>
                            <a:noFill/>
                          </a:ln>
                          <a:solidFill>
                            <a:srgbClr val="663300"/>
                          </a:solidFill>
                          <a:effectLst/>
                          <a:latin typeface="Comic Sans MS" pitchFamily="66" charset="0"/>
                        </a:rPr>
                        <a:t>MK4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80000"/>
                      </a:srgbClr>
                    </a:solidFill>
                  </a:tcPr>
                </a:tc>
                <a:extLst>
                  <a:ext uri="{0D108BD9-81ED-4DB2-BD59-A6C34878D82A}">
                    <a16:rowId xmlns:a16="http://schemas.microsoft.com/office/drawing/2014/main" val="10005"/>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5</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C00000"/>
                          </a:solidFill>
                          <a:effectLst/>
                          <a:latin typeface="Comic Sans MS" pitchFamily="66" charset="0"/>
                        </a:rPr>
                        <a:t>MK6</a:t>
                      </a:r>
                      <a:endParaRPr kumimoji="0" lang="en-US" sz="1600" b="0" i="0" u="none" strike="noStrike" cap="none" normalizeH="0" baseline="0" dirty="0">
                        <a:ln>
                          <a:noFill/>
                        </a:ln>
                        <a:solidFill>
                          <a:srgbClr val="C00000"/>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alpha val="80000"/>
                      </a:srgbClr>
                    </a:solidFill>
                  </a:tcPr>
                </a:tc>
                <a:extLst>
                  <a:ext uri="{0D108BD9-81ED-4DB2-BD59-A6C34878D82A}">
                    <a16:rowId xmlns:a16="http://schemas.microsoft.com/office/drawing/2014/main" val="10006"/>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6</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7"/>
                  </a:ext>
                </a:extLst>
              </a:tr>
              <a:tr h="36166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7</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rgbClr val="996600"/>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3">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Comic Sans MS" pitchFamily="66" charset="0"/>
                        </a:rPr>
                        <a:t>MK5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8"/>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8</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09"/>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9</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10"/>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a:ln>
                            <a:noFill/>
                          </a:ln>
                          <a:solidFill>
                            <a:schemeClr val="tx1"/>
                          </a:solidFill>
                          <a:effectLst/>
                          <a:latin typeface="Times New Roman" pitchFamily="18" charset="0"/>
                        </a:rPr>
                        <a:t>10</a:t>
                      </a: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CC00">
                        <a:alpha val="80000"/>
                      </a:srgb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11"/>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bg2"/>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a:ln>
                          <a:noFill/>
                        </a:ln>
                        <a:solidFill>
                          <a:schemeClr val="accent2"/>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6337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300" b="1" i="0" u="none" strike="noStrike" cap="none" normalizeH="0" baseline="0">
                        <a:ln>
                          <a:noFill/>
                        </a:ln>
                        <a:solidFill>
                          <a:schemeClr val="tx1"/>
                        </a:solidFill>
                        <a:effectLst/>
                        <a:latin typeface="Times New Roman" pitchFamily="18" charset="0"/>
                      </a:endParaRPr>
                    </a:p>
                  </a:txBody>
                  <a:tcPr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0000"/>
                      </a:schemeClr>
                    </a:solidFill>
                  </a:tcPr>
                </a:tc>
                <a:extLst>
                  <a:ext uri="{0D108BD9-81ED-4DB2-BD59-A6C34878D82A}">
                    <a16:rowId xmlns:a16="http://schemas.microsoft.com/office/drawing/2014/main" val="10014"/>
                  </a:ext>
                </a:extLst>
              </a:tr>
            </a:tbl>
          </a:graphicData>
        </a:graphic>
      </p:graphicFrame>
      <p:sp>
        <p:nvSpPr>
          <p:cNvPr id="437377" name="Text Box 129"/>
          <p:cNvSpPr txBox="1">
            <a:spLocks noChangeArrowheads="1"/>
          </p:cNvSpPr>
          <p:nvPr/>
        </p:nvSpPr>
        <p:spPr bwMode="auto">
          <a:xfrm>
            <a:off x="7772400" y="1143001"/>
            <a:ext cx="2590800" cy="1200329"/>
          </a:xfrm>
          <a:prstGeom prst="rect">
            <a:avLst/>
          </a:prstGeom>
          <a:solidFill>
            <a:srgbClr val="EFEDAB"/>
          </a:solidFill>
          <a:ln w="9525">
            <a:noFill/>
            <a:miter lim="800000"/>
            <a:headEnd/>
            <a:tailEnd/>
          </a:ln>
          <a:effectLst/>
        </p:spPr>
        <p:txBody>
          <a:bodyPr wrap="square">
            <a:spAutoFit/>
          </a:bodyPr>
          <a:lstStyle/>
          <a:p>
            <a:pPr defTabSz="914400">
              <a:spcBef>
                <a:spcPct val="50000"/>
              </a:spcBef>
              <a:defRPr/>
            </a:pPr>
            <a:r>
              <a:rPr lang="en-US" b="1">
                <a:solidFill>
                  <a:srgbClr val="FF6600"/>
                </a:solidFill>
                <a:latin typeface="Comic Sans MS" pitchFamily="66" charset="0"/>
              </a:rPr>
              <a:t>MK1 &amp; MK2</a:t>
            </a:r>
            <a:r>
              <a:rPr lang="en-US">
                <a:solidFill>
                  <a:srgbClr val="C0504D"/>
                </a:solidFill>
                <a:effectLst>
                  <a:outerShdw blurRad="38100" dist="38100" dir="2700000" algn="tl">
                    <a:srgbClr val="000000"/>
                  </a:outerShdw>
                </a:effectLst>
              </a:rPr>
              <a:t>  </a:t>
            </a:r>
            <a:r>
              <a:rPr lang="en-US">
                <a:solidFill>
                  <a:srgbClr val="C0504D"/>
                </a:solidFill>
              </a:rPr>
              <a:t>          </a:t>
            </a:r>
            <a:r>
              <a:rPr lang="en-US">
                <a:solidFill>
                  <a:srgbClr val="333300"/>
                </a:solidFill>
                <a:latin typeface="Comic Sans MS" pitchFamily="66" charset="0"/>
              </a:rPr>
              <a:t>beda jenis bahan kajian dalam satu capaian pembelajaran</a:t>
            </a:r>
          </a:p>
        </p:txBody>
      </p:sp>
      <p:sp>
        <p:nvSpPr>
          <p:cNvPr id="437378" name="Text Box 130"/>
          <p:cNvSpPr txBox="1">
            <a:spLocks noChangeArrowheads="1"/>
          </p:cNvSpPr>
          <p:nvPr/>
        </p:nvSpPr>
        <p:spPr bwMode="auto">
          <a:xfrm>
            <a:off x="7791450" y="2400301"/>
            <a:ext cx="2476500" cy="1200329"/>
          </a:xfrm>
          <a:prstGeom prst="rect">
            <a:avLst/>
          </a:prstGeom>
          <a:solidFill>
            <a:srgbClr val="EFEDAB"/>
          </a:solidFill>
          <a:ln w="9525">
            <a:noFill/>
            <a:miter lim="800000"/>
            <a:headEnd/>
            <a:tailEnd/>
          </a:ln>
        </p:spPr>
        <p:txBody>
          <a:bodyPr wrap="square">
            <a:spAutoFit/>
          </a:bodyPr>
          <a:lstStyle/>
          <a:p>
            <a:pPr defTabSz="914400">
              <a:spcBef>
                <a:spcPct val="50000"/>
              </a:spcBef>
            </a:pPr>
            <a:r>
              <a:rPr lang="en-US" b="1">
                <a:solidFill>
                  <a:srgbClr val="333300"/>
                </a:solidFill>
                <a:latin typeface="Comic Sans MS" pitchFamily="66" charset="0"/>
              </a:rPr>
              <a:t>MK3 </a:t>
            </a:r>
            <a:r>
              <a:rPr lang="en-US">
                <a:solidFill>
                  <a:srgbClr val="333300"/>
                </a:solidFill>
                <a:latin typeface="Comic Sans MS" pitchFamily="66" charset="0"/>
              </a:rPr>
              <a:t> </a:t>
            </a:r>
            <a:r>
              <a:rPr lang="en-US">
                <a:solidFill>
                  <a:srgbClr val="8C3DFF"/>
                </a:solidFill>
                <a:latin typeface="Comic Sans MS" pitchFamily="66" charset="0"/>
              </a:rPr>
              <a:t> </a:t>
            </a:r>
            <a:r>
              <a:rPr lang="en-US">
                <a:solidFill>
                  <a:srgbClr val="8C3DFF"/>
                </a:solidFill>
              </a:rPr>
              <a:t>                       </a:t>
            </a:r>
            <a:r>
              <a:rPr lang="en-US">
                <a:solidFill>
                  <a:srgbClr val="333300"/>
                </a:solidFill>
                <a:latin typeface="Comic Sans MS" pitchFamily="66" charset="0"/>
              </a:rPr>
              <a:t>tiga </a:t>
            </a:r>
            <a:r>
              <a:rPr lang="en-US" dirty="0" err="1">
                <a:solidFill>
                  <a:srgbClr val="333300"/>
                </a:solidFill>
                <a:latin typeface="Comic Sans MS" pitchFamily="66" charset="0"/>
              </a:rPr>
              <a:t>bahan</a:t>
            </a:r>
            <a:r>
              <a:rPr lang="en-US" dirty="0">
                <a:solidFill>
                  <a:srgbClr val="333300"/>
                </a:solidFill>
                <a:latin typeface="Comic Sans MS" pitchFamily="66" charset="0"/>
              </a:rPr>
              <a:t> </a:t>
            </a:r>
            <a:r>
              <a:rPr lang="en-US" err="1">
                <a:solidFill>
                  <a:srgbClr val="333300"/>
                </a:solidFill>
                <a:latin typeface="Comic Sans MS" pitchFamily="66" charset="0"/>
              </a:rPr>
              <a:t>kajian</a:t>
            </a:r>
            <a:r>
              <a:rPr lang="en-US">
                <a:solidFill>
                  <a:srgbClr val="333300"/>
                </a:solidFill>
                <a:latin typeface="Comic Sans MS" pitchFamily="66" charset="0"/>
              </a:rPr>
              <a:t> dgn capaian pembelajaran yang sama.</a:t>
            </a:r>
            <a:endParaRPr lang="en-US" dirty="0">
              <a:solidFill>
                <a:srgbClr val="333300"/>
              </a:solidFill>
              <a:latin typeface="Comic Sans MS" pitchFamily="66" charset="0"/>
            </a:endParaRPr>
          </a:p>
        </p:txBody>
      </p:sp>
      <p:sp>
        <p:nvSpPr>
          <p:cNvPr id="437379" name="Text Box 131"/>
          <p:cNvSpPr txBox="1">
            <a:spLocks noChangeArrowheads="1"/>
          </p:cNvSpPr>
          <p:nvPr/>
        </p:nvSpPr>
        <p:spPr bwMode="auto">
          <a:xfrm>
            <a:off x="7772400" y="5274654"/>
            <a:ext cx="2438400" cy="1077218"/>
          </a:xfrm>
          <a:prstGeom prst="rect">
            <a:avLst/>
          </a:prstGeom>
          <a:solidFill>
            <a:schemeClr val="bg1"/>
          </a:solidFill>
          <a:ln w="28575">
            <a:solidFill>
              <a:schemeClr val="bg2"/>
            </a:solidFill>
            <a:miter lim="800000"/>
            <a:headEnd/>
            <a:tailEnd/>
          </a:ln>
        </p:spPr>
        <p:txBody>
          <a:bodyPr>
            <a:spAutoFit/>
          </a:bodyPr>
          <a:lstStyle/>
          <a:p>
            <a:pPr algn="ctr" defTabSz="914400">
              <a:spcBef>
                <a:spcPct val="50000"/>
              </a:spcBef>
            </a:pPr>
            <a:r>
              <a:rPr lang="en-US" sz="1600" b="1">
                <a:solidFill>
                  <a:srgbClr val="333300"/>
                </a:solidFill>
                <a:latin typeface="Comic Sans MS" pitchFamily="66" charset="0"/>
              </a:rPr>
              <a:t>MATA KULIAH              ADALAH BUNGKUS DARI           BAHAN KAJIAN</a:t>
            </a:r>
          </a:p>
        </p:txBody>
      </p:sp>
      <p:sp>
        <p:nvSpPr>
          <p:cNvPr id="437380" name="Text Box 132"/>
          <p:cNvSpPr txBox="1">
            <a:spLocks noChangeArrowheads="1"/>
          </p:cNvSpPr>
          <p:nvPr/>
        </p:nvSpPr>
        <p:spPr bwMode="auto">
          <a:xfrm>
            <a:off x="7791450" y="3676650"/>
            <a:ext cx="2438400" cy="1477328"/>
          </a:xfrm>
          <a:prstGeom prst="rect">
            <a:avLst/>
          </a:prstGeom>
          <a:solidFill>
            <a:srgbClr val="EFEDAB"/>
          </a:solidFill>
          <a:ln w="9525">
            <a:noFill/>
            <a:miter lim="800000"/>
            <a:headEnd/>
            <a:tailEnd/>
          </a:ln>
        </p:spPr>
        <p:txBody>
          <a:bodyPr wrap="square">
            <a:spAutoFit/>
          </a:bodyPr>
          <a:lstStyle/>
          <a:p>
            <a:pPr defTabSz="914400">
              <a:spcBef>
                <a:spcPct val="50000"/>
              </a:spcBef>
            </a:pPr>
            <a:r>
              <a:rPr lang="en-US" b="1">
                <a:solidFill>
                  <a:srgbClr val="996600"/>
                </a:solidFill>
                <a:latin typeface="Comic Sans MS" pitchFamily="66" charset="0"/>
              </a:rPr>
              <a:t>MK5 &amp; MK6 </a:t>
            </a:r>
            <a:r>
              <a:rPr lang="en-US">
                <a:solidFill>
                  <a:srgbClr val="996600"/>
                </a:solidFill>
                <a:latin typeface="Comic Sans MS" pitchFamily="66" charset="0"/>
              </a:rPr>
              <a:t> </a:t>
            </a:r>
            <a:r>
              <a:rPr lang="en-US">
                <a:solidFill>
                  <a:srgbClr val="FFFF00"/>
                </a:solidFill>
                <a:latin typeface="Comic Sans MS" pitchFamily="66" charset="0"/>
              </a:rPr>
              <a:t> </a:t>
            </a:r>
            <a:r>
              <a:rPr lang="en-US">
                <a:solidFill>
                  <a:srgbClr val="FFFF00"/>
                </a:solidFill>
              </a:rPr>
              <a:t> </a:t>
            </a:r>
            <a:r>
              <a:rPr lang="en-US">
                <a:solidFill>
                  <a:srgbClr val="FF0000"/>
                </a:solidFill>
              </a:rPr>
              <a:t>                   </a:t>
            </a:r>
            <a:r>
              <a:rPr lang="en-US">
                <a:solidFill>
                  <a:srgbClr val="333300"/>
                </a:solidFill>
                <a:latin typeface="Comic Sans MS" pitchFamily="66" charset="0"/>
              </a:rPr>
              <a:t>satu bahan kajian untuk mencapai berbagai capaian pembelajaran</a:t>
            </a:r>
          </a:p>
        </p:txBody>
      </p:sp>
      <p:sp>
        <p:nvSpPr>
          <p:cNvPr id="18" name="Text Box 12"/>
          <p:cNvSpPr txBox="1">
            <a:spLocks noChangeArrowheads="1"/>
          </p:cNvSpPr>
          <p:nvPr/>
        </p:nvSpPr>
        <p:spPr bwMode="auto">
          <a:xfrm>
            <a:off x="2209800" y="304801"/>
            <a:ext cx="7772400" cy="461665"/>
          </a:xfrm>
          <a:prstGeom prst="rect">
            <a:avLst/>
          </a:prstGeom>
          <a:noFill/>
          <a:ln w="9525">
            <a:noFill/>
            <a:miter lim="800000"/>
            <a:headEnd/>
            <a:tailEnd/>
          </a:ln>
          <a:effec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eaLnBrk="0" hangingPunct="0">
              <a:spcBef>
                <a:spcPct val="50000"/>
              </a:spcBef>
              <a:defRPr/>
            </a:pP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Alternatif</a:t>
            </a:r>
            <a:r>
              <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rPr>
              <a:t> </a:t>
            </a: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membentuk</a:t>
            </a:r>
            <a:r>
              <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rPr>
              <a:t> </a:t>
            </a: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mata</a:t>
            </a:r>
            <a:r>
              <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rPr>
              <a:t> </a:t>
            </a: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kuliah</a:t>
            </a:r>
            <a:r>
              <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rPr>
              <a:t> </a:t>
            </a: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lewat</a:t>
            </a:r>
            <a:r>
              <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rPr>
              <a:t> </a:t>
            </a:r>
            <a:r>
              <a:rPr lang="en-US" sz="2400" b="1" dirty="0" err="1">
                <a:ln w="11430"/>
                <a:solidFill>
                  <a:sysClr val="windowText" lastClr="000000"/>
                </a:solidFill>
                <a:effectLst>
                  <a:outerShdw blurRad="80000" dist="40000" dir="5040000" algn="tl">
                    <a:srgbClr val="000000">
                      <a:alpha val="30000"/>
                    </a:srgbClr>
                  </a:outerShdw>
                </a:effectLst>
                <a:latin typeface="Comic Sans MS" pitchFamily="66" charset="0"/>
              </a:rPr>
              <a:t>matriks</a:t>
            </a:r>
            <a:endParaRPr lang="en-US" sz="2400" b="1" dirty="0">
              <a:ln w="11430"/>
              <a:solidFill>
                <a:sysClr val="windowText" lastClr="000000"/>
              </a:solidFill>
              <a:effectLst>
                <a:outerShdw blurRad="80000" dist="40000" dir="5040000" algn="tl">
                  <a:srgbClr val="000000">
                    <a:alpha val="30000"/>
                  </a:srgbClr>
                </a:outerShdw>
              </a:effectLst>
              <a:latin typeface="Comic Sans MS" pitchFamily="66" charset="0"/>
            </a:endParaRPr>
          </a:p>
        </p:txBody>
      </p:sp>
      <p:sp>
        <p:nvSpPr>
          <p:cNvPr id="18555" name="Text Box 80"/>
          <p:cNvSpPr txBox="1">
            <a:spLocks noChangeArrowheads="1"/>
          </p:cNvSpPr>
          <p:nvPr/>
        </p:nvSpPr>
        <p:spPr bwMode="auto">
          <a:xfrm>
            <a:off x="8686800" y="6525602"/>
            <a:ext cx="1752600" cy="248059"/>
          </a:xfrm>
          <a:prstGeom prst="rect">
            <a:avLst/>
          </a:prstGeom>
          <a:noFill/>
          <a:ln w="9525">
            <a:noFill/>
            <a:miter lim="800000"/>
            <a:headEnd/>
            <a:tailEnd/>
          </a:ln>
        </p:spPr>
        <p:txBody>
          <a:bodyPr lIns="85554" tIns="42776" rIns="85554" bIns="42776">
            <a:spAutoFit/>
          </a:bodyPr>
          <a:lstStyle/>
          <a:p>
            <a:pPr algn="r" defTabSz="855663" eaLnBrk="0" hangingPunct="0">
              <a:spcBef>
                <a:spcPct val="50000"/>
              </a:spcBef>
            </a:pPr>
            <a:r>
              <a:rPr lang="en-US" sz="1000" b="1">
                <a:solidFill>
                  <a:prstClr val="black"/>
                </a:solidFill>
              </a:rPr>
              <a:t>Tim DIKTI 2011</a:t>
            </a:r>
          </a:p>
        </p:txBody>
      </p:sp>
    </p:spTree>
    <p:extLst>
      <p:ext uri="{BB962C8B-B14F-4D97-AF65-F5344CB8AC3E}">
        <p14:creationId xmlns:p14="http://schemas.microsoft.com/office/powerpoint/2010/main" val="248017495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437250"/>
                                        </p:tgtEl>
                                        <p:attrNameLst>
                                          <p:attrName>style.visibility</p:attrName>
                                        </p:attrNameLst>
                                      </p:cBhvr>
                                      <p:to>
                                        <p:strVal val="visible"/>
                                      </p:to>
                                    </p:set>
                                    <p:animEffect transition="in" filter="strips(downLeft)">
                                      <p:cBhvr>
                                        <p:cTn id="7" dur="1000"/>
                                        <p:tgtEl>
                                          <p:spTgt spid="43725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37377"/>
                                        </p:tgtEl>
                                        <p:attrNameLst>
                                          <p:attrName>style.visibility</p:attrName>
                                        </p:attrNameLst>
                                      </p:cBhvr>
                                      <p:to>
                                        <p:strVal val="visible"/>
                                      </p:to>
                                    </p:set>
                                    <p:animEffect transition="in" filter="strips(downLeft)">
                                      <p:cBhvr>
                                        <p:cTn id="12" dur="500"/>
                                        <p:tgtEl>
                                          <p:spTgt spid="43737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grpId="0" nodeType="clickEffect">
                                  <p:stCondLst>
                                    <p:cond delay="0"/>
                                  </p:stCondLst>
                                  <p:childTnLst>
                                    <p:set>
                                      <p:cBhvr>
                                        <p:cTn id="16" dur="1" fill="hold">
                                          <p:stCondLst>
                                            <p:cond delay="0"/>
                                          </p:stCondLst>
                                        </p:cTn>
                                        <p:tgtEl>
                                          <p:spTgt spid="437378"/>
                                        </p:tgtEl>
                                        <p:attrNameLst>
                                          <p:attrName>style.visibility</p:attrName>
                                        </p:attrNameLst>
                                      </p:cBhvr>
                                      <p:to>
                                        <p:strVal val="visible"/>
                                      </p:to>
                                    </p:set>
                                    <p:animEffect transition="in" filter="strips(downLeft)">
                                      <p:cBhvr>
                                        <p:cTn id="17" dur="500"/>
                                        <p:tgtEl>
                                          <p:spTgt spid="43737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437380"/>
                                        </p:tgtEl>
                                        <p:attrNameLst>
                                          <p:attrName>style.visibility</p:attrName>
                                        </p:attrNameLst>
                                      </p:cBhvr>
                                      <p:to>
                                        <p:strVal val="visible"/>
                                      </p:to>
                                    </p:set>
                                    <p:animEffect transition="in" filter="strips(downLeft)">
                                      <p:cBhvr>
                                        <p:cTn id="22" dur="500"/>
                                        <p:tgtEl>
                                          <p:spTgt spid="437380"/>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grpId="0" nodeType="clickEffect">
                                  <p:stCondLst>
                                    <p:cond delay="0"/>
                                  </p:stCondLst>
                                  <p:childTnLst>
                                    <p:set>
                                      <p:cBhvr>
                                        <p:cTn id="26" dur="1" fill="hold">
                                          <p:stCondLst>
                                            <p:cond delay="0"/>
                                          </p:stCondLst>
                                        </p:cTn>
                                        <p:tgtEl>
                                          <p:spTgt spid="437379"/>
                                        </p:tgtEl>
                                        <p:attrNameLst>
                                          <p:attrName>style.visibility</p:attrName>
                                        </p:attrNameLst>
                                      </p:cBhvr>
                                      <p:to>
                                        <p:strVal val="visible"/>
                                      </p:to>
                                    </p:set>
                                    <p:animEffect transition="in" filter="strips(downLeft)">
                                      <p:cBhvr>
                                        <p:cTn id="27" dur="500"/>
                                        <p:tgtEl>
                                          <p:spTgt spid="437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0" grpId="0" animBg="1"/>
      <p:bldP spid="437377" grpId="0" animBg="1"/>
      <p:bldP spid="437378" grpId="0" animBg="1"/>
      <p:bldP spid="437379" grpId="0" animBg="1"/>
      <p:bldP spid="43738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8/20/2015</a:t>
            </a:r>
          </a:p>
        </p:txBody>
      </p:sp>
      <p:sp>
        <p:nvSpPr>
          <p:cNvPr id="3" name="Footer Placeholder 2"/>
          <p:cNvSpPr>
            <a:spLocks noGrp="1"/>
          </p:cNvSpPr>
          <p:nvPr>
            <p:ph type="ftr" sz="quarter" idx="11"/>
          </p:nvPr>
        </p:nvSpPr>
        <p:spPr>
          <a:xfrm>
            <a:off x="10328856" y="6356350"/>
            <a:ext cx="1481070" cy="365125"/>
          </a:xfrm>
        </p:spPr>
        <p:txBody>
          <a:bodyPr/>
          <a:lstStyle/>
          <a:p>
            <a:r>
              <a:rPr lang="en-US"/>
              <a:t>AEESEAP 2015</a:t>
            </a:r>
            <a:endParaRPr lang="en-US" dirty="0"/>
          </a:p>
        </p:txBody>
      </p:sp>
      <p:sp>
        <p:nvSpPr>
          <p:cNvPr id="3076" name="スライド番号プレースホルダ 7"/>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34" charset="-128"/>
              </a:defRPr>
            </a:lvl9pPr>
          </a:lstStyle>
          <a:p>
            <a:pPr eaLnBrk="1" hangingPunct="1"/>
            <a:fld id="{8FCC4B33-7D2B-4EF0-8ED6-EC9F23AF620E}" type="slidenum">
              <a:rPr kumimoji="0" lang="ja-JP" altLang="en-US">
                <a:solidFill>
                  <a:srgbClr val="000000"/>
                </a:solidFill>
                <a:latin typeface="Arial Black" panose="020B0A04020102020204" pitchFamily="34" charset="0"/>
              </a:rPr>
              <a:pPr eaLnBrk="1" hangingPunct="1"/>
              <a:t>9</a:t>
            </a:fld>
            <a:endParaRPr kumimoji="0" lang="en-US" altLang="ja-JP">
              <a:solidFill>
                <a:srgbClr val="000000"/>
              </a:solidFill>
              <a:latin typeface="Arial Black" panose="020B0A04020102020204" pitchFamily="34" charset="0"/>
            </a:endParaRPr>
          </a:p>
        </p:txBody>
      </p:sp>
      <p:sp>
        <p:nvSpPr>
          <p:cNvPr id="13316" name="タイトル 1"/>
          <p:cNvSpPr>
            <a:spLocks noGrp="1"/>
          </p:cNvSpPr>
          <p:nvPr>
            <p:ph type="title" idx="4294967295"/>
          </p:nvPr>
        </p:nvSpPr>
        <p:spPr>
          <a:xfrm>
            <a:off x="4271963" y="549275"/>
            <a:ext cx="7920037" cy="790575"/>
          </a:xfrm>
        </p:spPr>
        <p:txBody>
          <a:bodyPr/>
          <a:lstStyle/>
          <a:p>
            <a:pPr algn="ctr"/>
            <a:r>
              <a:rPr lang="en-US" altLang="ja-JP" sz="3600" b="1" dirty="0">
                <a:solidFill>
                  <a:srgbClr val="0070C0"/>
                </a:solidFill>
                <a:ea typeface="HG丸ｺﾞｼｯｸM-PRO" pitchFamily="50" charset="-128"/>
              </a:rPr>
              <a:t>Graduate Attributes Profiles</a:t>
            </a:r>
            <a:endParaRPr lang="ja-JP" altLang="en-US" sz="3600" b="1" dirty="0">
              <a:solidFill>
                <a:srgbClr val="0070C0"/>
              </a:solidFill>
              <a:ea typeface="HG丸ｺﾞｼｯｸM-PRO" pitchFamily="50" charset="-128"/>
            </a:endParaRPr>
          </a:p>
        </p:txBody>
      </p:sp>
      <p:graphicFrame>
        <p:nvGraphicFramePr>
          <p:cNvPr id="3074" name="Object 46"/>
          <p:cNvGraphicFramePr>
            <a:graphicFrameLocks noChangeAspect="1"/>
          </p:cNvGraphicFramePr>
          <p:nvPr>
            <p:extLst/>
          </p:nvPr>
        </p:nvGraphicFramePr>
        <p:xfrm>
          <a:off x="1511301" y="1484314"/>
          <a:ext cx="8507414" cy="4541837"/>
        </p:xfrm>
        <a:graphic>
          <a:graphicData uri="http://schemas.openxmlformats.org/presentationml/2006/ole">
            <mc:AlternateContent xmlns:mc="http://schemas.openxmlformats.org/markup-compatibility/2006">
              <mc:Choice xmlns:v="urn:schemas-microsoft-com:vml" Requires="v">
                <p:oleObj spid="_x0000_s1038" name="文書" r:id="rId4" imgW="5538466" imgH="3013621" progId="Word.Document.12">
                  <p:embed/>
                </p:oleObj>
              </mc:Choice>
              <mc:Fallback>
                <p:oleObj name="文書" r:id="rId4" imgW="5538466" imgH="3013621" progId="Word.Documen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301" y="1484314"/>
                        <a:ext cx="8507414" cy="454183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655709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TM04033927[[fn=Main Event]]</Template>
  <TotalTime>304</TotalTime>
  <Words>2950</Words>
  <Application>Microsoft Office PowerPoint</Application>
  <PresentationFormat>Widescreen</PresentationFormat>
  <Paragraphs>501</Paragraphs>
  <Slides>23</Slides>
  <Notes>8</Notes>
  <HiddenSlides>1</HiddenSlides>
  <MMClips>0</MMClips>
  <ScaleCrop>false</ScaleCrop>
  <HeadingPairs>
    <vt:vector size="8" baseType="variant">
      <vt:variant>
        <vt:lpstr>Fonts Used</vt:lpstr>
      </vt:variant>
      <vt:variant>
        <vt:i4>12</vt:i4>
      </vt:variant>
      <vt:variant>
        <vt:lpstr>Theme</vt:lpstr>
      </vt:variant>
      <vt:variant>
        <vt:i4>7</vt:i4>
      </vt:variant>
      <vt:variant>
        <vt:lpstr>Embedded OLE Servers</vt:lpstr>
      </vt:variant>
      <vt:variant>
        <vt:i4>1</vt:i4>
      </vt:variant>
      <vt:variant>
        <vt:lpstr>Slide Titles</vt:lpstr>
      </vt:variant>
      <vt:variant>
        <vt:i4>23</vt:i4>
      </vt:variant>
    </vt:vector>
  </HeadingPairs>
  <TitlesOfParts>
    <vt:vector size="43" baseType="lpstr">
      <vt:lpstr>Aharoni</vt:lpstr>
      <vt:lpstr>Arial</vt:lpstr>
      <vt:lpstr>Arial Black</vt:lpstr>
      <vt:lpstr>Arial Narrow</vt:lpstr>
      <vt:lpstr>Arial Unicode MS</vt:lpstr>
      <vt:lpstr>Calibri</vt:lpstr>
      <vt:lpstr>Calibri Light</vt:lpstr>
      <vt:lpstr>Comic Sans MS</vt:lpstr>
      <vt:lpstr>Impact</vt:lpstr>
      <vt:lpstr>Symbol</vt:lpstr>
      <vt:lpstr>Times New Roman</vt:lpstr>
      <vt:lpstr>Wingdings</vt:lpstr>
      <vt:lpstr>Main Event</vt:lpstr>
      <vt:lpstr>Retrospect</vt:lpstr>
      <vt:lpstr>1_Retrospect</vt:lpstr>
      <vt:lpstr>Office Theme</vt:lpstr>
      <vt:lpstr>1_Office Theme</vt:lpstr>
      <vt:lpstr>2_Office Theme</vt:lpstr>
      <vt:lpstr>3_Office Theme</vt:lpstr>
      <vt:lpstr>文書</vt:lpstr>
      <vt:lpstr>Learning outcome</vt:lpstr>
      <vt:lpstr>Lo = cp, capaian pembelajaran</vt:lpstr>
      <vt:lpstr>PowerPoint Presentation</vt:lpstr>
      <vt:lpstr>PowerPoint Presentation</vt:lpstr>
      <vt:lpstr>PowerPoint Presentation</vt:lpstr>
      <vt:lpstr>PowerPoint Presentation</vt:lpstr>
      <vt:lpstr>PowerPoint Presentation</vt:lpstr>
      <vt:lpstr>PowerPoint Presentation</vt:lpstr>
      <vt:lpstr>Graduate Attributes Profiles</vt:lpstr>
      <vt:lpstr>ABET Engineering Criterion 3</vt:lpstr>
      <vt:lpstr>Bagaimana mencapai LO?</vt:lpstr>
      <vt:lpstr>CARA PENYUSUNAN Deskripsi Capaian Pembelajaran  lulusan pendidikan tinggi</vt:lpstr>
      <vt:lpstr>PARAMETER DAN UNSUR DESKRIPSI KKNI</vt:lpstr>
      <vt:lpstr>PowerPoint Presentation</vt:lpstr>
      <vt:lpstr>PowerPoint Presentation</vt:lpstr>
      <vt:lpstr>PowerPoint Presentation</vt:lpstr>
      <vt:lpstr>DIPERLUKAN KEJELASAN PERBEDAAN RUMUSAN CAPAIAN PEMBELAJARAN LULUSAN UNTUK SETIAP JENIS DAN STRATA PENDIDIKAN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outcome</dc:title>
  <dc:creator>userzoom_ illa</dc:creator>
  <cp:lastModifiedBy>USER</cp:lastModifiedBy>
  <cp:revision>10</cp:revision>
  <dcterms:created xsi:type="dcterms:W3CDTF">2015-11-10T03:33:40Z</dcterms:created>
  <dcterms:modified xsi:type="dcterms:W3CDTF">2019-05-22T08:38:43Z</dcterms:modified>
</cp:coreProperties>
</file>