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5" r:id="rId15"/>
    <p:sldId id="267" r:id="rId16"/>
    <p:sldId id="266" r:id="rId17"/>
    <p:sldId id="264" r:id="rId18"/>
    <p:sldId id="268" r:id="rId19"/>
    <p:sldId id="269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0BBBE3EA-16AA-4DCB-9977-9660FDAFC37A}" type="datetimeFigureOut">
              <a:rPr lang="id-ID" smtClean="0"/>
              <a:pPr/>
              <a:t>22/05/2019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D1A7F986-1ABF-4215-B6BE-5C76C814762A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PENINGKATAN EFEKTIVITAS KERJA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Workshop Penguatan SPMI</a:t>
            </a:r>
          </a:p>
          <a:p>
            <a:r>
              <a:rPr lang="id-ID" dirty="0" smtClean="0"/>
              <a:t>Auditorium Harun Zain</a:t>
            </a:r>
          </a:p>
          <a:p>
            <a:r>
              <a:rPr lang="id-ID" dirty="0" smtClean="0"/>
              <a:t>22 Mei 2019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01036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332" y="332656"/>
            <a:ext cx="8363272" cy="567463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109728" indent="0">
              <a:buNone/>
            </a:pPr>
            <a:r>
              <a:rPr lang="en-US" sz="2800" dirty="0" err="1" smtClean="0"/>
              <a:t>Penghargaan</a:t>
            </a:r>
            <a:endParaRPr lang="id-ID" sz="2800" dirty="0"/>
          </a:p>
        </p:txBody>
      </p:sp>
      <p:sp>
        <p:nvSpPr>
          <p:cNvPr id="4" name="Oval 3"/>
          <p:cNvSpPr/>
          <p:nvPr/>
        </p:nvSpPr>
        <p:spPr>
          <a:xfrm>
            <a:off x="3419872" y="1700808"/>
            <a:ext cx="27363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Kompensasi</a:t>
            </a:r>
            <a:endParaRPr lang="id-ID" dirty="0"/>
          </a:p>
        </p:txBody>
      </p:sp>
      <p:sp>
        <p:nvSpPr>
          <p:cNvPr id="15" name="Rectangle 14"/>
          <p:cNvSpPr/>
          <p:nvPr/>
        </p:nvSpPr>
        <p:spPr>
          <a:xfrm>
            <a:off x="683568" y="3284984"/>
            <a:ext cx="12961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Upah &amp; Gaji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6876256" y="3284984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Fasilitas</a:t>
            </a:r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2627784" y="3284984"/>
            <a:ext cx="129614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Insentif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4644008" y="3284984"/>
            <a:ext cx="18002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Tunjangan</a:t>
            </a:r>
            <a:endParaRPr lang="id-ID" dirty="0"/>
          </a:p>
        </p:txBody>
      </p:sp>
      <p:sp>
        <p:nvSpPr>
          <p:cNvPr id="25" name="TextBox 24"/>
          <p:cNvSpPr txBox="1"/>
          <p:nvPr/>
        </p:nvSpPr>
        <p:spPr>
          <a:xfrm>
            <a:off x="611560" y="494116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masa kerja, pendidikan, golongan</a:t>
            </a:r>
            <a:endParaRPr lang="id-ID" dirty="0"/>
          </a:p>
        </p:txBody>
      </p:sp>
      <p:sp>
        <p:nvSpPr>
          <p:cNvPr id="26" name="TextBox 25"/>
          <p:cNvSpPr txBox="1"/>
          <p:nvPr/>
        </p:nvSpPr>
        <p:spPr>
          <a:xfrm>
            <a:off x="2555776" y="501317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Publikasi,</a:t>
            </a:r>
          </a:p>
          <a:p>
            <a:endParaRPr lang="id-ID" dirty="0"/>
          </a:p>
        </p:txBody>
      </p:sp>
      <p:sp>
        <p:nvSpPr>
          <p:cNvPr id="28" name="TextBox 27"/>
          <p:cNvSpPr txBox="1"/>
          <p:nvPr/>
        </p:nvSpPr>
        <p:spPr>
          <a:xfrm>
            <a:off x="4644008" y="4941168"/>
            <a:ext cx="1764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JFA, jabatan struktural</a:t>
            </a:r>
            <a:endParaRPr lang="id-ID" dirty="0"/>
          </a:p>
        </p:txBody>
      </p:sp>
      <p:sp>
        <p:nvSpPr>
          <p:cNvPr id="29" name="TextBox 28"/>
          <p:cNvSpPr txBox="1"/>
          <p:nvPr/>
        </p:nvSpPr>
        <p:spPr>
          <a:xfrm>
            <a:off x="6876256" y="4869160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Kesehatan, ruang kerja, kendaraan </a:t>
            </a:r>
            <a:endParaRPr lang="id-ID" dirty="0"/>
          </a:p>
        </p:txBody>
      </p:sp>
      <p:sp>
        <p:nvSpPr>
          <p:cNvPr id="30" name="Rectangle 29"/>
          <p:cNvSpPr/>
          <p:nvPr/>
        </p:nvSpPr>
        <p:spPr>
          <a:xfrm>
            <a:off x="2555776" y="5003194"/>
            <a:ext cx="1440160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`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1256" y="4941168"/>
            <a:ext cx="156247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4644008" y="4869160"/>
            <a:ext cx="156247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6825952" y="4869160"/>
            <a:ext cx="156247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Down Arrow 4"/>
          <p:cNvSpPr/>
          <p:nvPr/>
        </p:nvSpPr>
        <p:spPr>
          <a:xfrm>
            <a:off x="5544108" y="4238600"/>
            <a:ext cx="45719" cy="6305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632340" y="4221088"/>
            <a:ext cx="7200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131840" y="4221088"/>
            <a:ext cx="14401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1331640" y="4365104"/>
            <a:ext cx="45719" cy="5215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inus 23"/>
          <p:cNvSpPr/>
          <p:nvPr/>
        </p:nvSpPr>
        <p:spPr>
          <a:xfrm flipV="1">
            <a:off x="323528" y="2970663"/>
            <a:ext cx="806489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4788024" y="2708920"/>
            <a:ext cx="45719" cy="261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7308304" y="2970664"/>
            <a:ext cx="45719" cy="229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5425244" y="3016382"/>
            <a:ext cx="45719" cy="268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3203848" y="2970664"/>
            <a:ext cx="45719" cy="314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1377359" y="2970664"/>
            <a:ext cx="45719" cy="314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1890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558596"/>
            <a:ext cx="8229600" cy="575072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109728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1367644" y="2375132"/>
            <a:ext cx="6012668" cy="837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mendapat pekerja yang berkualitas baik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1367644" y="1268760"/>
            <a:ext cx="6012668" cy="964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 smtClean="0"/>
          </a:p>
          <a:p>
            <a:pPr algn="ctr"/>
            <a:r>
              <a:rPr lang="id-ID" dirty="0" smtClean="0"/>
              <a:t>Memacu </a:t>
            </a:r>
            <a:r>
              <a:rPr lang="id-ID" dirty="0"/>
              <a:t>karyawan </a:t>
            </a:r>
            <a:r>
              <a:rPr lang="id-ID" dirty="0" smtClean="0"/>
              <a:t>berprestasi &amp; </a:t>
            </a:r>
            <a:r>
              <a:rPr lang="id-ID" dirty="0"/>
              <a:t>bekerja lebih giat</a:t>
            </a:r>
          </a:p>
          <a:p>
            <a:pPr algn="ctr"/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1367644" y="3347151"/>
            <a:ext cx="6012668" cy="80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/>
              <a:t>Memudahkan proses administrasi dan aspek hukum</a:t>
            </a:r>
          </a:p>
          <a:p>
            <a:pPr algn="ctr"/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1367644" y="4372330"/>
            <a:ext cx="6084676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daya pikat bagi pencari kerja yang berkualitas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67644" y="5275103"/>
            <a:ext cx="6084676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memiliki kelebihan tersendiri dibanding kompetitor</a:t>
            </a:r>
          </a:p>
        </p:txBody>
      </p:sp>
    </p:spTree>
    <p:extLst>
      <p:ext uri="{BB962C8B-B14F-4D97-AF65-F5344CB8AC3E}">
        <p14:creationId xmlns="" xmlns:p14="http://schemas.microsoft.com/office/powerpoint/2010/main" val="23780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03854" y="1772816"/>
            <a:ext cx="5688632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000" dirty="0" smtClean="0"/>
              <a:t>Tingkat Kompetensi</a:t>
            </a:r>
            <a:endParaRPr lang="id-ID" sz="2000" dirty="0"/>
          </a:p>
        </p:txBody>
      </p:sp>
      <p:sp>
        <p:nvSpPr>
          <p:cNvPr id="13" name="Rectangle 12"/>
          <p:cNvSpPr/>
          <p:nvPr/>
        </p:nvSpPr>
        <p:spPr>
          <a:xfrm>
            <a:off x="858027" y="3812119"/>
            <a:ext cx="5714141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000" dirty="0" smtClean="0"/>
              <a:t>Komitmen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</a:t>
            </a:r>
            <a:r>
              <a:rPr lang="id-ID" sz="2000" dirty="0" smtClean="0"/>
              <a:t>terhadap bidang kerja yang ditekuni</a:t>
            </a:r>
            <a:endParaRPr lang="id-ID" sz="2000" dirty="0"/>
          </a:p>
        </p:txBody>
      </p:sp>
      <p:sp>
        <p:nvSpPr>
          <p:cNvPr id="14" name="Rectangle 13"/>
          <p:cNvSpPr/>
          <p:nvPr/>
        </p:nvSpPr>
        <p:spPr>
          <a:xfrm>
            <a:off x="803854" y="2852936"/>
            <a:ext cx="5704687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000" dirty="0" smtClean="0"/>
              <a:t>Profesionalisme</a:t>
            </a:r>
            <a:endParaRPr lang="id-ID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803854" y="642871"/>
            <a:ext cx="576831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70781" y="5526637"/>
            <a:ext cx="568863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 smtClean="0"/>
              <a:t>Komitmen</a:t>
            </a:r>
            <a:r>
              <a:rPr lang="en-US" dirty="0" smtClean="0"/>
              <a:t> 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1520" y="404664"/>
            <a:ext cx="8640960" cy="4680520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8247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9766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PENTING UNTUK DIINTERNALISASIKAN PADA DIRI KITA </a:t>
            </a:r>
          </a:p>
          <a:p>
            <a:pPr marL="109728" indent="0">
              <a:buNone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HASIL KERJAMU ADALAH PROMOSIMU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HASIL KERJA KITA  YANG TIDAK BERKUALITAS  SAMA HALNYA KITA MEMPROMOSIKAN DIRI KITA TIDAK BERKUALITAS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HASIL KERJA KITA YANG BERKUALITAS  SAMA HALNYA KITA MEMPROMOSIKAN DIRI KITA BERKUALITAS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ORGANISASI BUTUH ORANG-ORANG  YANG BERKUALITAS APAPUN BIDANGNYA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620688"/>
            <a:ext cx="8568952" cy="79208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71600" y="6381328"/>
            <a:ext cx="8568952" cy="45365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8310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Efektivitas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id-ID" dirty="0" smtClean="0"/>
              <a:t>Organisasi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id-ID" sz="2800" dirty="0" smtClean="0"/>
              <a:t>suatu 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id-ID" sz="2800" dirty="0" smtClean="0"/>
              <a:t>tercapai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</a:t>
            </a:r>
            <a:r>
              <a:rPr lang="en-US" sz="2800" dirty="0" smtClean="0"/>
              <a:t> , </a:t>
            </a:r>
            <a:r>
              <a:rPr lang="id-ID" sz="2800" dirty="0" smtClean="0"/>
              <a:t> jika masing-masing anggota organisasi </a:t>
            </a:r>
            <a:r>
              <a:rPr lang="en-US" sz="3300" dirty="0" err="1" smtClean="0"/>
              <a:t>tahu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paham</a:t>
            </a:r>
            <a:r>
              <a:rPr lang="en-US" sz="3300" dirty="0" smtClean="0"/>
              <a:t>  </a:t>
            </a:r>
            <a:r>
              <a:rPr lang="en-US" sz="3300" dirty="0" err="1" smtClean="0"/>
              <a:t>sasaran</a:t>
            </a:r>
            <a:r>
              <a:rPr lang="en-US" sz="3300" dirty="0" smtClean="0"/>
              <a:t> yang </a:t>
            </a:r>
            <a:r>
              <a:rPr lang="en-US" sz="3300" dirty="0" err="1" smtClean="0"/>
              <a:t>ditetapkan</a:t>
            </a:r>
            <a:r>
              <a:rPr lang="en-US" sz="3300" dirty="0" smtClean="0"/>
              <a:t> </a:t>
            </a:r>
            <a:r>
              <a:rPr lang="en-US" sz="3300" dirty="0" err="1" smtClean="0"/>
              <a:t>oleh</a:t>
            </a:r>
            <a:r>
              <a:rPr lang="en-US" sz="3300" dirty="0" smtClean="0"/>
              <a:t> </a:t>
            </a:r>
            <a:r>
              <a:rPr lang="en-US" sz="3300" dirty="0" err="1" smtClean="0"/>
              <a:t>organisasi</a:t>
            </a:r>
            <a:endParaRPr lang="en-US" sz="3300" dirty="0" smtClean="0"/>
          </a:p>
          <a:p>
            <a:pPr marL="109728" indent="0" algn="just">
              <a:buNone/>
            </a:pPr>
            <a:r>
              <a:rPr lang="en-US" sz="3300" dirty="0" smtClean="0"/>
              <a:t> </a:t>
            </a:r>
          </a:p>
          <a:p>
            <a:pPr algn="just"/>
            <a:r>
              <a:rPr lang="en-US" sz="3300" dirty="0" err="1" smtClean="0"/>
              <a:t>Masing-masing</a:t>
            </a:r>
            <a:r>
              <a:rPr lang="en-US" sz="3300" dirty="0" smtClean="0"/>
              <a:t> </a:t>
            </a:r>
            <a:r>
              <a:rPr lang="en-US" sz="3300" dirty="0" err="1" smtClean="0"/>
              <a:t>anggota</a:t>
            </a:r>
            <a:r>
              <a:rPr lang="en-US" sz="3300" dirty="0" smtClean="0"/>
              <a:t> </a:t>
            </a:r>
            <a:r>
              <a:rPr lang="en-US" sz="3300" dirty="0" err="1" smtClean="0"/>
              <a:t>organisasi</a:t>
            </a:r>
            <a:r>
              <a:rPr lang="en-US" sz="3300" dirty="0" smtClean="0"/>
              <a:t> </a:t>
            </a:r>
            <a:r>
              <a:rPr lang="en-US" sz="3300" dirty="0" err="1" smtClean="0"/>
              <a:t>tahu</a:t>
            </a:r>
            <a:r>
              <a:rPr lang="en-US" sz="3300" dirty="0" smtClean="0"/>
              <a:t> </a:t>
            </a:r>
            <a:r>
              <a:rPr lang="en-US" sz="3300" dirty="0" err="1" smtClean="0"/>
              <a:t>apa</a:t>
            </a:r>
            <a:r>
              <a:rPr lang="en-US" sz="3300" dirty="0" smtClean="0"/>
              <a:t> yang </a:t>
            </a:r>
            <a:r>
              <a:rPr lang="en-US" sz="3300" dirty="0" err="1" smtClean="0"/>
              <a:t>harus</a:t>
            </a:r>
            <a:r>
              <a:rPr lang="en-US" sz="3300" dirty="0" smtClean="0"/>
              <a:t> </a:t>
            </a:r>
            <a:r>
              <a:rPr lang="en-US" sz="3300" dirty="0" err="1" smtClean="0"/>
              <a:t>dilakukan</a:t>
            </a:r>
            <a:r>
              <a:rPr lang="en-US" sz="3300" dirty="0" smtClean="0"/>
              <a:t> </a:t>
            </a:r>
            <a:r>
              <a:rPr lang="en-US" sz="3300" dirty="0" err="1" smtClean="0"/>
              <a:t>sesuai</a:t>
            </a:r>
            <a:r>
              <a:rPr lang="en-US" sz="3300" dirty="0" smtClean="0"/>
              <a:t> </a:t>
            </a:r>
            <a:r>
              <a:rPr lang="en-US" sz="3300" dirty="0" err="1" smtClean="0"/>
              <a:t>tanggungjawabnya</a:t>
            </a:r>
            <a:r>
              <a:rPr lang="en-US" sz="3300" dirty="0" smtClean="0"/>
              <a:t> </a:t>
            </a:r>
          </a:p>
          <a:p>
            <a:pPr marL="109728" indent="0" algn="just">
              <a:buNone/>
            </a:pPr>
            <a:endParaRPr lang="en-US" sz="3300" dirty="0" smtClean="0"/>
          </a:p>
          <a:p>
            <a:pPr algn="just"/>
            <a:r>
              <a:rPr lang="en-US" sz="3300" dirty="0" err="1" smtClean="0"/>
              <a:t>Mampu</a:t>
            </a:r>
            <a:r>
              <a:rPr lang="en-US" sz="3300" dirty="0" smtClean="0"/>
              <a:t> </a:t>
            </a:r>
            <a:r>
              <a:rPr lang="en-US" sz="3300" dirty="0" err="1" smtClean="0"/>
              <a:t>bekerja</a:t>
            </a:r>
            <a:r>
              <a:rPr lang="en-US" sz="3300" dirty="0" smtClean="0"/>
              <a:t> </a:t>
            </a:r>
            <a:r>
              <a:rPr lang="en-US" sz="3300" dirty="0" err="1" smtClean="0"/>
              <a:t>dalam</a:t>
            </a:r>
            <a:r>
              <a:rPr lang="en-US" sz="3300" dirty="0" smtClean="0"/>
              <a:t> team </a:t>
            </a:r>
            <a:r>
              <a:rPr lang="en-US" sz="3300" dirty="0" err="1" smtClean="0"/>
              <a:t>kerja</a:t>
            </a:r>
            <a:r>
              <a:rPr lang="en-US" sz="3300" dirty="0" smtClean="0"/>
              <a:t> , </a:t>
            </a:r>
            <a:r>
              <a:rPr lang="en-US" sz="3300" dirty="0" err="1" smtClean="0"/>
              <a:t>baik</a:t>
            </a:r>
            <a:r>
              <a:rPr lang="en-US" sz="3300" dirty="0" smtClean="0"/>
              <a:t> </a:t>
            </a:r>
            <a:r>
              <a:rPr lang="en-US" sz="3300" dirty="0" err="1" smtClean="0"/>
              <a:t>dalam</a:t>
            </a:r>
            <a:r>
              <a:rPr lang="en-US" sz="3300" dirty="0" smtClean="0"/>
              <a:t> </a:t>
            </a:r>
            <a:r>
              <a:rPr lang="en-US" sz="3300" dirty="0" err="1" smtClean="0"/>
              <a:t>satu</a:t>
            </a:r>
            <a:r>
              <a:rPr lang="en-US" sz="3300" dirty="0" smtClean="0"/>
              <a:t> unit </a:t>
            </a:r>
            <a:r>
              <a:rPr lang="en-US" sz="3300" dirty="0" err="1" smtClean="0"/>
              <a:t>maupun</a:t>
            </a:r>
            <a:r>
              <a:rPr lang="en-US" sz="3300" dirty="0" smtClean="0"/>
              <a:t> </a:t>
            </a:r>
            <a:r>
              <a:rPr lang="en-US" sz="3300" dirty="0" err="1" smtClean="0"/>
              <a:t>lintas</a:t>
            </a:r>
            <a:r>
              <a:rPr lang="en-US" sz="3300" dirty="0" smtClean="0"/>
              <a:t> Unit </a:t>
            </a:r>
            <a:r>
              <a:rPr lang="en-US" sz="3300" dirty="0" err="1" smtClean="0"/>
              <a:t>didalam</a:t>
            </a:r>
            <a:r>
              <a:rPr lang="en-US" sz="3300" dirty="0" smtClean="0"/>
              <a:t> UMB </a:t>
            </a:r>
          </a:p>
          <a:p>
            <a:pPr algn="just"/>
            <a:endParaRPr lang="en-US" sz="3300" dirty="0" smtClean="0"/>
          </a:p>
          <a:p>
            <a:pPr algn="just"/>
            <a:r>
              <a:rPr lang="en-US" sz="3300" dirty="0" err="1" smtClean="0"/>
              <a:t>Memahami</a:t>
            </a:r>
            <a:r>
              <a:rPr lang="en-US" sz="3300" dirty="0" smtClean="0"/>
              <a:t> </a:t>
            </a:r>
            <a:r>
              <a:rPr lang="en-US" sz="3300" dirty="0" err="1" smtClean="0"/>
              <a:t>peraturan</a:t>
            </a:r>
            <a:r>
              <a:rPr lang="en-US" sz="3300" dirty="0" smtClean="0"/>
              <a:t> yang </a:t>
            </a:r>
            <a:r>
              <a:rPr lang="en-US" sz="3300" dirty="0" err="1" smtClean="0"/>
              <a:t>berlaku</a:t>
            </a:r>
            <a:r>
              <a:rPr lang="en-US" sz="3300" dirty="0" smtClean="0"/>
              <a:t> yang </a:t>
            </a:r>
            <a:r>
              <a:rPr lang="en-US" sz="3300" dirty="0" err="1" smtClean="0"/>
              <a:t>terkait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tanggungjawabnya</a:t>
            </a:r>
            <a:r>
              <a:rPr lang="en-US" sz="3300" dirty="0" smtClean="0"/>
              <a:t> </a:t>
            </a:r>
          </a:p>
          <a:p>
            <a:pPr algn="just"/>
            <a:endParaRPr lang="en-US" sz="3300" dirty="0" smtClean="0"/>
          </a:p>
          <a:p>
            <a:pPr algn="just"/>
            <a:r>
              <a:rPr lang="en-US" sz="3300" dirty="0" err="1" smtClean="0"/>
              <a:t>Sadar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paham</a:t>
            </a:r>
            <a:r>
              <a:rPr lang="en-US" sz="3300" dirty="0" smtClean="0"/>
              <a:t> </a:t>
            </a:r>
            <a:r>
              <a:rPr lang="en-US" sz="3300" dirty="0" err="1" smtClean="0"/>
              <a:t>atas</a:t>
            </a:r>
            <a:r>
              <a:rPr lang="en-US" sz="3300" dirty="0" smtClean="0"/>
              <a:t> </a:t>
            </a:r>
            <a:r>
              <a:rPr lang="en-US" sz="3300" dirty="0" err="1" smtClean="0"/>
              <a:t>posisi</a:t>
            </a:r>
            <a:r>
              <a:rPr lang="en-US" sz="3300" dirty="0" smtClean="0"/>
              <a:t> </a:t>
            </a:r>
            <a:r>
              <a:rPr lang="en-US" sz="3300" dirty="0" err="1" smtClean="0"/>
              <a:t>dimana</a:t>
            </a:r>
            <a:r>
              <a:rPr lang="en-US" sz="3300" dirty="0" smtClean="0"/>
              <a:t>  </a:t>
            </a:r>
            <a:r>
              <a:rPr lang="en-US" sz="3300" dirty="0" err="1" smtClean="0"/>
              <a:t>keberadannya</a:t>
            </a:r>
            <a:r>
              <a:rPr lang="en-US" sz="3300" dirty="0" smtClean="0"/>
              <a:t>  </a:t>
            </a:r>
            <a:r>
              <a:rPr lang="en-US" sz="3300" dirty="0" err="1" smtClean="0"/>
              <a:t>dalam</a:t>
            </a:r>
            <a:r>
              <a:rPr lang="en-US" sz="3300" dirty="0" smtClean="0"/>
              <a:t> </a:t>
            </a:r>
            <a:r>
              <a:rPr lang="en-US" sz="3300" dirty="0" err="1" smtClean="0"/>
              <a:t>organisasi</a:t>
            </a:r>
            <a:r>
              <a:rPr lang="en-US" sz="3300" dirty="0" smtClean="0"/>
              <a:t> .</a:t>
            </a:r>
          </a:p>
          <a:p>
            <a:pPr algn="just"/>
            <a:endParaRPr lang="id-ID" sz="3300" dirty="0" smtClean="0"/>
          </a:p>
          <a:p>
            <a:endParaRPr lang="id-ID" sz="33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562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241356"/>
            <a:ext cx="8363272" cy="560262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b="1" dirty="0" err="1"/>
              <a:t>Siapa</a:t>
            </a:r>
            <a:r>
              <a:rPr lang="en-US" sz="3600" b="1" dirty="0"/>
              <a:t> yang </a:t>
            </a:r>
            <a:r>
              <a:rPr lang="en-US" sz="3600" b="1" dirty="0" err="1" smtClean="0"/>
              <a:t>terlibat</a:t>
            </a:r>
            <a:r>
              <a:rPr lang="en-US" sz="3600" b="1" dirty="0" smtClean="0"/>
              <a:t> </a:t>
            </a:r>
            <a:r>
              <a:rPr lang="en-US" sz="3600" b="1" dirty="0" err="1"/>
              <a:t>dalam</a:t>
            </a:r>
            <a:r>
              <a:rPr lang="en-US" sz="3600" b="1" dirty="0"/>
              <a:t> </a:t>
            </a:r>
            <a:r>
              <a:rPr lang="en-US" sz="3600" b="1" dirty="0" err="1"/>
              <a:t>Organisasi</a:t>
            </a:r>
            <a:r>
              <a:rPr lang="en-US" sz="3600" b="1" dirty="0"/>
              <a:t> </a:t>
            </a:r>
            <a:endParaRPr lang="id-ID" sz="3600" b="1" dirty="0"/>
          </a:p>
        </p:txBody>
      </p:sp>
      <p:sp>
        <p:nvSpPr>
          <p:cNvPr id="4" name="Oval 3"/>
          <p:cNvSpPr/>
          <p:nvPr/>
        </p:nvSpPr>
        <p:spPr>
          <a:xfrm>
            <a:off x="3990332" y="1844824"/>
            <a:ext cx="180020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/>
              <a:t>UMB</a:t>
            </a:r>
            <a:endParaRPr lang="id-ID" sz="3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755576" y="3429000"/>
            <a:ext cx="22322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Dosen</a:t>
            </a:r>
            <a:endParaRPr lang="id-ID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516216" y="3429000"/>
            <a:ext cx="20882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100" b="1" dirty="0" smtClean="0"/>
              <a:t>Tenaga Kependidikan</a:t>
            </a:r>
            <a:endParaRPr lang="id-ID" sz="2100" b="1" dirty="0"/>
          </a:p>
        </p:txBody>
      </p:sp>
      <p:sp>
        <p:nvSpPr>
          <p:cNvPr id="16" name="Rectangle 15"/>
          <p:cNvSpPr/>
          <p:nvPr/>
        </p:nvSpPr>
        <p:spPr>
          <a:xfrm>
            <a:off x="3696696" y="4797152"/>
            <a:ext cx="23874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BEKERJA</a:t>
            </a:r>
            <a:endParaRPr lang="id-ID" sz="2000" b="1" dirty="0"/>
          </a:p>
        </p:txBody>
      </p:sp>
      <p:sp>
        <p:nvSpPr>
          <p:cNvPr id="5" name="Minus 4"/>
          <p:cNvSpPr/>
          <p:nvPr/>
        </p:nvSpPr>
        <p:spPr>
          <a:xfrm flipV="1">
            <a:off x="971600" y="3140967"/>
            <a:ext cx="792088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812360" y="3163826"/>
            <a:ext cx="45719" cy="2651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979712" y="3140967"/>
            <a:ext cx="72008" cy="2880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932040" y="2898655"/>
            <a:ext cx="45719" cy="288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-Right Arrow 26"/>
          <p:cNvSpPr/>
          <p:nvPr/>
        </p:nvSpPr>
        <p:spPr>
          <a:xfrm>
            <a:off x="2843808" y="3861049"/>
            <a:ext cx="3672408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4950669" y="3946331"/>
            <a:ext cx="45719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12" idx="2"/>
          </p:cNvCxnSpPr>
          <p:nvPr/>
        </p:nvCxnSpPr>
        <p:spPr>
          <a:xfrm flipH="1">
            <a:off x="6084168" y="4437112"/>
            <a:ext cx="1476164" cy="6480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303748" y="4221088"/>
            <a:ext cx="1392948" cy="864096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1079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en-US" sz="2800" dirty="0" smtClean="0"/>
          </a:p>
          <a:p>
            <a:r>
              <a:rPr lang="en-US" sz="2800" b="1" dirty="0" err="1" smtClean="0"/>
              <a:t>Bekerja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berdasarkan</a:t>
            </a:r>
            <a:r>
              <a:rPr lang="en-US" sz="2800" b="1" dirty="0" smtClean="0"/>
              <a:t> </a:t>
            </a:r>
            <a:r>
              <a:rPr lang="id-ID" sz="2800" b="1" dirty="0" smtClean="0"/>
              <a:t>t</a:t>
            </a:r>
            <a:r>
              <a:rPr lang="en-US" sz="2800" b="1" dirty="0" err="1" smtClean="0"/>
              <a:t>arget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ditetapkan</a:t>
            </a:r>
            <a:r>
              <a:rPr lang="en-US" sz="2800" b="1" dirty="0" smtClean="0"/>
              <a:t>  </a:t>
            </a:r>
            <a:r>
              <a:rPr lang="id-ID" sz="2800" dirty="0" smtClean="0"/>
              <a:t> dengan  </a:t>
            </a:r>
            <a:r>
              <a:rPr lang="id-ID" sz="2800" b="1" dirty="0" smtClean="0"/>
              <a:t>sumber daya</a:t>
            </a:r>
            <a:r>
              <a:rPr lang="id-ID" sz="2800" dirty="0" smtClean="0"/>
              <a:t> yang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b="1" dirty="0" err="1" smtClean="0"/>
              <a:t>manfaatkan</a:t>
            </a:r>
            <a:r>
              <a:rPr lang="en-US" sz="2800" b="1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SWOT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tahapan</a:t>
            </a:r>
            <a:r>
              <a:rPr lang="en-US" sz="2800" dirty="0" smtClean="0"/>
              <a:t> </a:t>
            </a:r>
            <a:r>
              <a:rPr lang="en-US" sz="2800" dirty="0" err="1" smtClean="0"/>
              <a:t>pencapaian</a:t>
            </a:r>
            <a:r>
              <a:rPr lang="en-US" sz="2800" dirty="0" smtClean="0"/>
              <a:t> target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target </a:t>
            </a: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1491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pPr marL="109728" indent="0">
              <a:buNone/>
            </a:pPr>
            <a:endParaRPr lang="id-ID" dirty="0" smtClean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139952" y="1196752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Visi-Misi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3923928" y="2996952"/>
            <a:ext cx="21602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Renop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16" name="Rounded Rectangle 15"/>
          <p:cNvSpPr/>
          <p:nvPr/>
        </p:nvSpPr>
        <p:spPr>
          <a:xfrm>
            <a:off x="395536" y="5313814"/>
            <a:ext cx="1728192" cy="923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Ditetapkan</a:t>
            </a:r>
            <a:endParaRPr lang="en-US" dirty="0" smtClean="0"/>
          </a:p>
          <a:p>
            <a:pPr algn="ctr"/>
            <a:r>
              <a:rPr lang="en-US" dirty="0" smtClean="0"/>
              <a:t>( SK, Legal )</a:t>
            </a:r>
            <a:endParaRPr lang="id-ID" dirty="0"/>
          </a:p>
        </p:txBody>
      </p:sp>
      <p:sp>
        <p:nvSpPr>
          <p:cNvPr id="17" name="Rounded Rectangle 16"/>
          <p:cNvSpPr/>
          <p:nvPr/>
        </p:nvSpPr>
        <p:spPr>
          <a:xfrm>
            <a:off x="2213689" y="5392036"/>
            <a:ext cx="1710239" cy="9172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Pelaksanaan</a:t>
            </a:r>
            <a:endParaRPr lang="en-US" dirty="0" smtClean="0"/>
          </a:p>
          <a:p>
            <a:pPr algn="ctr"/>
            <a:r>
              <a:rPr lang="en-US" dirty="0" smtClean="0"/>
              <a:t>( </a:t>
            </a:r>
            <a:r>
              <a:rPr lang="en-US" dirty="0" err="1" smtClean="0"/>
              <a:t>Prosedure</a:t>
            </a:r>
            <a:r>
              <a:rPr lang="en-US" dirty="0" smtClean="0"/>
              <a:t> , SOP )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18" name="Rounded Rectangle 17"/>
          <p:cNvSpPr/>
          <p:nvPr/>
        </p:nvSpPr>
        <p:spPr>
          <a:xfrm>
            <a:off x="4103948" y="5410114"/>
            <a:ext cx="1584176" cy="899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Monitoring</a:t>
            </a:r>
          </a:p>
          <a:p>
            <a:pPr algn="ctr"/>
            <a:r>
              <a:rPr lang="en-US" dirty="0" smtClean="0"/>
              <a:t>( Data , Info )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19" name="Rounded Rectangle 18"/>
          <p:cNvSpPr/>
          <p:nvPr/>
        </p:nvSpPr>
        <p:spPr>
          <a:xfrm>
            <a:off x="5796136" y="5410114"/>
            <a:ext cx="1421788" cy="899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Evaluasi</a:t>
            </a:r>
            <a:endParaRPr lang="en-US" dirty="0" smtClean="0"/>
          </a:p>
          <a:p>
            <a:pPr algn="ctr"/>
            <a:r>
              <a:rPr lang="en-US" dirty="0" smtClean="0"/>
              <a:t>( Pos , </a:t>
            </a:r>
            <a:r>
              <a:rPr lang="en-US" dirty="0" err="1" smtClean="0"/>
              <a:t>Negatif</a:t>
            </a:r>
            <a:r>
              <a:rPr lang="en-US" dirty="0" smtClean="0"/>
              <a:t> )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20" name="Rounded Rectangle 19"/>
          <p:cNvSpPr/>
          <p:nvPr/>
        </p:nvSpPr>
        <p:spPr>
          <a:xfrm>
            <a:off x="7308304" y="5474126"/>
            <a:ext cx="1584176" cy="9072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Arial Narrow" panose="020B0606020202030204" pitchFamily="34" charset="0"/>
              </a:rPr>
              <a:t>Tindaklanjut</a:t>
            </a:r>
            <a:endParaRPr lang="en-US" sz="16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1600" b="1" dirty="0" smtClean="0">
                <a:latin typeface="Arial Narrow" panose="020B0606020202030204" pitchFamily="34" charset="0"/>
              </a:rPr>
              <a:t>( </a:t>
            </a:r>
            <a:r>
              <a:rPr lang="en-US" sz="1600" b="1" dirty="0" err="1" smtClean="0">
                <a:latin typeface="Arial Narrow" panose="020B0606020202030204" pitchFamily="34" charset="0"/>
              </a:rPr>
              <a:t>Kebijak</a:t>
            </a:r>
            <a:r>
              <a:rPr lang="en-US" sz="1600" b="1" dirty="0" smtClean="0">
                <a:latin typeface="Arial Narrow" panose="020B0606020202030204" pitchFamily="34" charset="0"/>
              </a:rPr>
              <a:t>, </a:t>
            </a:r>
            <a:r>
              <a:rPr lang="en-US" sz="1600" b="1" dirty="0" err="1" smtClean="0">
                <a:latin typeface="Arial Narrow" panose="020B0606020202030204" pitchFamily="34" charset="0"/>
              </a:rPr>
              <a:t>Operasi</a:t>
            </a:r>
            <a:r>
              <a:rPr lang="en-US" sz="1600" b="1" dirty="0" smtClean="0">
                <a:latin typeface="Arial Narrow" panose="020B0606020202030204" pitchFamily="34" charset="0"/>
              </a:rPr>
              <a:t> )</a:t>
            </a:r>
            <a:r>
              <a:rPr lang="en-US" sz="1600" b="1" dirty="0" smtClean="0">
                <a:latin typeface="Arial Narrow" panose="020B0606020202030204" pitchFamily="34" charset="0"/>
              </a:rPr>
              <a:t> </a:t>
            </a:r>
            <a:endParaRPr lang="id-ID" sz="1600" b="1" dirty="0">
              <a:latin typeface="Arial Narrow" panose="020B0606020202030204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 flipH="1">
            <a:off x="4788024" y="1772816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3923928" y="2132856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Renstra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3995936" y="4077072"/>
            <a:ext cx="2122302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>
            <a:off x="4932040" y="3789040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4860032" y="2780928"/>
            <a:ext cx="10801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Minus 44"/>
          <p:cNvSpPr/>
          <p:nvPr/>
        </p:nvSpPr>
        <p:spPr>
          <a:xfrm>
            <a:off x="-108520" y="4653136"/>
            <a:ext cx="9649072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8247740" y="4689140"/>
            <a:ext cx="45719" cy="7849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6444208" y="4725144"/>
            <a:ext cx="89640" cy="666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4896036" y="4689140"/>
            <a:ext cx="76865" cy="7849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1115616" y="4726825"/>
            <a:ext cx="45719" cy="62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>
            <a:off x="2987824" y="4689140"/>
            <a:ext cx="80984" cy="662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4932040" y="4437112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691680" y="476672"/>
            <a:ext cx="525658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Mekanisme</a:t>
            </a:r>
            <a:r>
              <a:rPr lang="en-US" sz="2400" dirty="0" smtClean="0"/>
              <a:t>  </a:t>
            </a:r>
            <a:r>
              <a:rPr lang="en-US" sz="2400" dirty="0" err="1" smtClean="0"/>
              <a:t>Pelaksanaan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5439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 err="1" smtClean="0"/>
              <a:t>Peningkatan</a:t>
            </a:r>
            <a:r>
              <a:rPr lang="en-US" sz="4000" dirty="0" smtClean="0"/>
              <a:t> </a:t>
            </a:r>
            <a:r>
              <a:rPr lang="id-ID" sz="4000" dirty="0" smtClean="0"/>
              <a:t>Efektivitas Kerja </a:t>
            </a:r>
          </a:p>
          <a:p>
            <a:endParaRPr lang="id-ID" dirty="0" smtClean="0"/>
          </a:p>
          <a:p>
            <a:pPr marL="109728" indent="0">
              <a:buNone/>
            </a:pPr>
            <a:r>
              <a:rPr lang="id-ID" sz="3200" dirty="0" smtClean="0"/>
              <a:t>Beberapa faktor yang memengaruhi </a:t>
            </a:r>
            <a:r>
              <a:rPr lang="en-US" sz="3200" dirty="0" smtClean="0"/>
              <a:t>:</a:t>
            </a:r>
          </a:p>
          <a:p>
            <a:pPr marL="109728" indent="0">
              <a:buNone/>
            </a:pPr>
            <a:endParaRPr lang="id-ID" sz="3200" dirty="0" smtClean="0"/>
          </a:p>
          <a:p>
            <a:pPr>
              <a:buFont typeface="Wingdings" pitchFamily="2" charset="2"/>
              <a:buChar char="q"/>
            </a:pPr>
            <a:r>
              <a:rPr lang="id-ID" sz="3200" dirty="0" smtClean="0"/>
              <a:t> </a:t>
            </a:r>
            <a:r>
              <a:rPr lang="id-ID" sz="3200" dirty="0" smtClean="0"/>
              <a:t>Komitmen Organisasi</a:t>
            </a:r>
            <a:r>
              <a:rPr lang="en-US" sz="3200" dirty="0" err="1" smtClean="0"/>
              <a:t>onal</a:t>
            </a:r>
            <a:endParaRPr lang="id-ID" sz="3200" dirty="0" smtClean="0"/>
          </a:p>
          <a:p>
            <a:pPr>
              <a:buFont typeface="Wingdings" pitchFamily="2" charset="2"/>
              <a:buChar char="q"/>
            </a:pPr>
            <a:r>
              <a:rPr lang="id-ID" sz="3200" dirty="0" smtClean="0"/>
              <a:t> </a:t>
            </a:r>
            <a:r>
              <a:rPr lang="id-ID" sz="3200" dirty="0" smtClean="0"/>
              <a:t>Perubahan Organisasi</a:t>
            </a:r>
          </a:p>
          <a:p>
            <a:pPr>
              <a:buFont typeface="Wingdings" pitchFamily="2" charset="2"/>
              <a:buChar char="q"/>
            </a:pPr>
            <a:r>
              <a:rPr lang="id-ID" sz="3200" dirty="0" smtClean="0"/>
              <a:t> </a:t>
            </a:r>
            <a:r>
              <a:rPr lang="id-ID" sz="3200" dirty="0" smtClean="0"/>
              <a:t>Budaya Organisasi</a:t>
            </a:r>
          </a:p>
          <a:p>
            <a:pPr>
              <a:buFont typeface="Wingdings" pitchFamily="2" charset="2"/>
              <a:buChar char="q"/>
            </a:pPr>
            <a:r>
              <a:rPr lang="id-ID" sz="3200" dirty="0" smtClean="0"/>
              <a:t> </a:t>
            </a:r>
            <a:r>
              <a:rPr lang="id-ID" sz="3200" dirty="0" smtClean="0"/>
              <a:t>Kompensasi</a:t>
            </a:r>
            <a:endParaRPr lang="id-ID" sz="3200" dirty="0"/>
          </a:p>
        </p:txBody>
      </p:sp>
    </p:spTree>
    <p:extLst>
      <p:ext uri="{BB962C8B-B14F-4D97-AF65-F5344CB8AC3E}">
        <p14:creationId xmlns="" xmlns:p14="http://schemas.microsoft.com/office/powerpoint/2010/main" val="2910798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712968" cy="5760640"/>
          </a:xfrm>
        </p:spPr>
        <p:txBody>
          <a:bodyPr/>
          <a:lstStyle/>
          <a:p>
            <a:pPr marL="393192" lvl="1" indent="0"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3226883" y="548680"/>
            <a:ext cx="2880320" cy="749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Efektivitas Kerja</a:t>
            </a:r>
            <a:endParaRPr lang="id-ID" sz="2400" b="1" dirty="0"/>
          </a:p>
        </p:txBody>
      </p:sp>
      <p:sp>
        <p:nvSpPr>
          <p:cNvPr id="11" name="Oval 10"/>
          <p:cNvSpPr/>
          <p:nvPr/>
        </p:nvSpPr>
        <p:spPr>
          <a:xfrm>
            <a:off x="395536" y="1844824"/>
            <a:ext cx="2160240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Komitmen Organisasional</a:t>
            </a:r>
            <a:endParaRPr lang="id-ID" b="1" dirty="0"/>
          </a:p>
        </p:txBody>
      </p:sp>
      <p:sp>
        <p:nvSpPr>
          <p:cNvPr id="13" name="Oval 12"/>
          <p:cNvSpPr/>
          <p:nvPr/>
        </p:nvSpPr>
        <p:spPr>
          <a:xfrm>
            <a:off x="2915816" y="2082552"/>
            <a:ext cx="20162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Perubahan Organisas</a:t>
            </a:r>
            <a:r>
              <a:rPr lang="id-ID" sz="2000" b="1" dirty="0" smtClean="0"/>
              <a:t>i</a:t>
            </a:r>
            <a:endParaRPr lang="id-ID" sz="2000" b="1" dirty="0"/>
          </a:p>
        </p:txBody>
      </p:sp>
      <p:sp>
        <p:nvSpPr>
          <p:cNvPr id="14" name="Oval 13"/>
          <p:cNvSpPr/>
          <p:nvPr/>
        </p:nvSpPr>
        <p:spPr>
          <a:xfrm>
            <a:off x="5076056" y="2082552"/>
            <a:ext cx="20162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Budaya Organisasi</a:t>
            </a:r>
            <a:endParaRPr lang="id-ID" b="1" dirty="0"/>
          </a:p>
        </p:txBody>
      </p:sp>
      <p:sp>
        <p:nvSpPr>
          <p:cNvPr id="19" name="Rectangle 18"/>
          <p:cNvSpPr/>
          <p:nvPr/>
        </p:nvSpPr>
        <p:spPr>
          <a:xfrm>
            <a:off x="395536" y="3365376"/>
            <a:ext cx="2160240" cy="2295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Menunjukkan daya seseorang dalam mengidentifikasi keterlibatan dalam organisasi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2843808" y="3429000"/>
            <a:ext cx="1944216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Berdampak pada perubahan tugas dan tanggung jawab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5076056" y="3429000"/>
            <a:ext cx="1944216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Sikap terhadap  budaya berpengaruh terhadap peningkatan efektivitas kerja</a:t>
            </a:r>
            <a:endParaRPr lang="id-ID" dirty="0"/>
          </a:p>
        </p:txBody>
      </p:sp>
      <p:sp>
        <p:nvSpPr>
          <p:cNvPr id="27" name="Oval 26"/>
          <p:cNvSpPr/>
          <p:nvPr/>
        </p:nvSpPr>
        <p:spPr>
          <a:xfrm>
            <a:off x="7308304" y="2154560"/>
            <a:ext cx="1584176" cy="770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Kompensasi</a:t>
            </a:r>
            <a:endParaRPr lang="id-ID" b="1" dirty="0"/>
          </a:p>
        </p:txBody>
      </p:sp>
      <p:sp>
        <p:nvSpPr>
          <p:cNvPr id="29" name="Rectangle 28"/>
          <p:cNvSpPr/>
          <p:nvPr/>
        </p:nvSpPr>
        <p:spPr>
          <a:xfrm>
            <a:off x="7380312" y="3429000"/>
            <a:ext cx="1512168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imbalan yang diterima </a:t>
            </a:r>
            <a:r>
              <a:rPr lang="sv-SE" dirty="0" smtClean="0"/>
              <a:t>pekerja </a:t>
            </a:r>
            <a:r>
              <a:rPr lang="sv-SE" dirty="0"/>
              <a:t>atas jasa atau hasil kerjanya </a:t>
            </a:r>
            <a:endParaRPr lang="id-ID" dirty="0"/>
          </a:p>
        </p:txBody>
      </p:sp>
      <p:sp>
        <p:nvSpPr>
          <p:cNvPr id="12" name="Down Arrow 11"/>
          <p:cNvSpPr/>
          <p:nvPr/>
        </p:nvSpPr>
        <p:spPr>
          <a:xfrm>
            <a:off x="3923928" y="2996952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048164" y="2996952"/>
            <a:ext cx="45719" cy="3684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8100392" y="2975248"/>
            <a:ext cx="45719" cy="390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1439652" y="2975248"/>
            <a:ext cx="45719" cy="390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inus 24"/>
          <p:cNvSpPr/>
          <p:nvPr/>
        </p:nvSpPr>
        <p:spPr>
          <a:xfrm>
            <a:off x="179512" y="1484784"/>
            <a:ext cx="921702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6093883" y="1507643"/>
            <a:ext cx="45719" cy="5749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8146111" y="1507643"/>
            <a:ext cx="45719" cy="646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3923928" y="1530503"/>
            <a:ext cx="45719" cy="552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1393933" y="1521331"/>
            <a:ext cx="45719" cy="3371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4667043" y="1297774"/>
            <a:ext cx="45719" cy="187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552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2970" y="786205"/>
            <a:ext cx="8070068" cy="514157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3275856" y="1412776"/>
            <a:ext cx="266429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Perubahan Organisasi</a:t>
            </a:r>
            <a:endParaRPr lang="id-ID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2123728" y="3356992"/>
            <a:ext cx="511256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ym typeface="Wingdings" pitchFamily="2" charset="2"/>
              </a:rPr>
              <a:t>karyawan </a:t>
            </a:r>
            <a:r>
              <a:rPr lang="id-ID" sz="2400" dirty="0" smtClean="0">
                <a:sym typeface="Wingdings" pitchFamily="2" charset="2"/>
              </a:rPr>
              <a:t>diharap</a:t>
            </a:r>
            <a:r>
              <a:rPr lang="en-US" sz="2400" dirty="0" err="1" smtClean="0">
                <a:sym typeface="Wingdings" pitchFamily="2" charset="2"/>
              </a:rPr>
              <a:t>kan</a:t>
            </a:r>
            <a:r>
              <a:rPr lang="id-ID" sz="2400" dirty="0" smtClean="0">
                <a:sym typeface="Wingdings" pitchFamily="2" charset="2"/>
              </a:rPr>
              <a:t> kreatif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memiliki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inisiatif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id-ID" sz="2400" dirty="0" smtClean="0">
                <a:sym typeface="Wingdings" pitchFamily="2" charset="2"/>
              </a:rPr>
              <a:t> mencari </a:t>
            </a:r>
            <a:r>
              <a:rPr lang="id-ID" sz="2400" dirty="0">
                <a:sym typeface="Wingdings" pitchFamily="2" charset="2"/>
              </a:rPr>
              <a:t>cara baru untuk memperbaiki efektivitas dan efisiensi kerja di organisasi</a:t>
            </a:r>
            <a:endParaRPr lang="id-ID" sz="2400" dirty="0"/>
          </a:p>
          <a:p>
            <a:pPr algn="ctr"/>
            <a:endParaRPr lang="id-ID" sz="2400" dirty="0"/>
          </a:p>
        </p:txBody>
      </p:sp>
      <p:sp>
        <p:nvSpPr>
          <p:cNvPr id="5" name="Down Arrow 4"/>
          <p:cNvSpPr/>
          <p:nvPr/>
        </p:nvSpPr>
        <p:spPr>
          <a:xfrm>
            <a:off x="4535996" y="2852936"/>
            <a:ext cx="25202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3477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5856" y="1484784"/>
            <a:ext cx="31683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Budaya Kerja UMB</a:t>
            </a:r>
            <a:endParaRPr lang="id-ID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95536" y="3831704"/>
            <a:ext cx="2232248" cy="1016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Jujur, Disiplin, Tanggung jawab</a:t>
            </a:r>
            <a:endParaRPr lang="id-ID" sz="2000" dirty="0"/>
          </a:p>
        </p:txBody>
      </p:sp>
      <p:sp>
        <p:nvSpPr>
          <p:cNvPr id="16" name="Rectangle 15"/>
          <p:cNvSpPr/>
          <p:nvPr/>
        </p:nvSpPr>
        <p:spPr>
          <a:xfrm>
            <a:off x="6732240" y="3831704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Ramah Lingkungan</a:t>
            </a:r>
            <a:endParaRPr lang="id-ID" sz="2000" dirty="0"/>
          </a:p>
        </p:txBody>
      </p:sp>
      <p:sp>
        <p:nvSpPr>
          <p:cNvPr id="17" name="Rectangle 16"/>
          <p:cNvSpPr/>
          <p:nvPr/>
        </p:nvSpPr>
        <p:spPr>
          <a:xfrm>
            <a:off x="2915816" y="3831704"/>
            <a:ext cx="15121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Kreatif</a:t>
            </a:r>
            <a:endParaRPr lang="id-ID" sz="2000" dirty="0"/>
          </a:p>
        </p:txBody>
      </p:sp>
      <p:sp>
        <p:nvSpPr>
          <p:cNvPr id="18" name="Rectangle 17"/>
          <p:cNvSpPr/>
          <p:nvPr/>
        </p:nvSpPr>
        <p:spPr>
          <a:xfrm>
            <a:off x="4716016" y="3831704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Kearifan Lokal</a:t>
            </a:r>
            <a:endParaRPr lang="id-ID" sz="2000" dirty="0"/>
          </a:p>
        </p:txBody>
      </p:sp>
      <p:sp>
        <p:nvSpPr>
          <p:cNvPr id="2" name="Minus 1"/>
          <p:cNvSpPr/>
          <p:nvPr/>
        </p:nvSpPr>
        <p:spPr>
          <a:xfrm>
            <a:off x="395536" y="3311272"/>
            <a:ext cx="835292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668344" y="3334131"/>
            <a:ext cx="45719" cy="497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652120" y="3356991"/>
            <a:ext cx="45719" cy="4747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671900" y="3356991"/>
            <a:ext cx="45719" cy="4747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1511660" y="3334131"/>
            <a:ext cx="45719" cy="497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860032" y="2708920"/>
            <a:ext cx="45719" cy="602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5935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380</TotalTime>
  <Words>389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Concourse</vt:lpstr>
      <vt:lpstr>Angles</vt:lpstr>
      <vt:lpstr>Austin</vt:lpstr>
      <vt:lpstr>BlackTie</vt:lpstr>
      <vt:lpstr>Aspect</vt:lpstr>
      <vt:lpstr>1_BlackTie</vt:lpstr>
      <vt:lpstr>PENINGKATAN EFEKTIVITAS KERJA</vt:lpstr>
      <vt:lpstr>Efektivitas kerja Organisasi</vt:lpstr>
      <vt:lpstr>Slide 3</vt:lpstr>
      <vt:lpstr>Bagaimana Bekerja  Efektif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Terima kasih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PENINGKATAN EFEKTIVITAS KERJA</dc:title>
  <dc:creator>User</dc:creator>
  <cp:lastModifiedBy>pc</cp:lastModifiedBy>
  <cp:revision>37</cp:revision>
  <dcterms:created xsi:type="dcterms:W3CDTF">2019-05-19T04:49:34Z</dcterms:created>
  <dcterms:modified xsi:type="dcterms:W3CDTF">2019-05-22T07:31:16Z</dcterms:modified>
</cp:coreProperties>
</file>